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26"/>
  </p:notesMasterIdLst>
  <p:sldIdLst>
    <p:sldId id="258" r:id="rId2"/>
    <p:sldId id="257"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
          <p15:clr>
            <a:srgbClr val="A4A3A4"/>
          </p15:clr>
        </p15:guide>
        <p15:guide id="2" orient="horz" pos="3092">
          <p15:clr>
            <a:srgbClr val="A4A3A4"/>
          </p15:clr>
        </p15:guide>
        <p15:guide id="3" orient="horz" pos="517">
          <p15:clr>
            <a:srgbClr val="A4A3A4"/>
          </p15:clr>
        </p15:guide>
        <p15:guide id="4" orient="horz" pos="895">
          <p15:clr>
            <a:srgbClr val="A4A3A4"/>
          </p15:clr>
        </p15:guide>
        <p15:guide id="5" orient="horz" pos="2387">
          <p15:clr>
            <a:srgbClr val="A4A3A4"/>
          </p15:clr>
        </p15:guide>
        <p15:guide id="6" pos="5565">
          <p15:clr>
            <a:srgbClr val="A4A3A4"/>
          </p15:clr>
        </p15:guide>
        <p15:guide id="7" pos="317">
          <p15:clr>
            <a:srgbClr val="A4A3A4"/>
          </p15:clr>
        </p15:guide>
        <p15:guide id="8" pos="15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A29"/>
    <a:srgbClr val="0B1F8F"/>
    <a:srgbClr val="A12B2F"/>
    <a:srgbClr val="007836"/>
    <a:srgbClr val="ECAA00"/>
    <a:srgbClr val="76777B"/>
    <a:srgbClr val="00609C"/>
    <a:srgbClr val="ECAC00"/>
    <a:srgbClr val="00A19C"/>
    <a:srgbClr val="0082C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7" autoAdjust="0"/>
    <p:restoredTop sz="93450" autoAdjust="0"/>
  </p:normalViewPr>
  <p:slideViewPr>
    <p:cSldViewPr snapToGrid="0" showGuides="1">
      <p:cViewPr varScale="1">
        <p:scale>
          <a:sx n="88" d="100"/>
          <a:sy n="88" d="100"/>
        </p:scale>
        <p:origin x="130" y="72"/>
      </p:cViewPr>
      <p:guideLst>
        <p:guide orient="horz" pos="271"/>
        <p:guide orient="horz" pos="3092"/>
        <p:guide orient="horz" pos="517"/>
        <p:guide orient="horz" pos="895"/>
        <p:guide orient="horz" pos="2387"/>
        <p:guide pos="5565"/>
        <p:guide pos="317"/>
        <p:guide pos="151"/>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5/11/2021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3"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1"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34604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1019437"/>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43573" y="4457863"/>
            <a:ext cx="3711039" cy="240746"/>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8"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
        <p:nvSpPr>
          <p:cNvPr id="9" name="TextBox 8"/>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closing statement (optional): </a:t>
            </a:r>
          </a:p>
          <a:p>
            <a:endParaRPr lang="en-US" sz="1400" b="1" baseline="0" dirty="0">
              <a:solidFill>
                <a:schemeClr val="bg1"/>
              </a:solidFill>
            </a:endParaRPr>
          </a:p>
          <a:p>
            <a:pPr lvl="0"/>
            <a:r>
              <a:rPr lang="en-US" sz="1400" b="1" dirty="0">
                <a:solidFill>
                  <a:schemeClr val="bg1"/>
                </a:solidFill>
              </a:rPr>
              <a:t>WE START WITH YES.</a:t>
            </a:r>
          </a:p>
          <a:p>
            <a:pPr lvl="0">
              <a:spcAft>
                <a:spcPts val="1200"/>
              </a:spcAft>
            </a:pPr>
            <a:r>
              <a:rPr lang="en-US" sz="1400" b="1" dirty="0">
                <a:solidFill>
                  <a:schemeClr val="bg1"/>
                </a:solidFill>
              </a:rPr>
              <a:t>AND END WITH THANK YOU.</a:t>
            </a:r>
          </a:p>
          <a:p>
            <a:pPr lvl="0"/>
            <a:r>
              <a:rPr lang="en-US" sz="1400" b="1" dirty="0">
                <a:solidFill>
                  <a:schemeClr val="bg1"/>
                </a:solidFill>
              </a:rPr>
              <a:t>DO YOU HAVE ANY BIG QUESTIONS?</a:t>
            </a:r>
            <a:endParaRPr lang="en-US" sz="1400" dirty="0">
              <a:solidFill>
                <a:schemeClr val="bg1"/>
              </a:solidFill>
            </a:endParaRPr>
          </a:p>
          <a:p>
            <a:endParaRPr lang="en-US" dirty="0">
              <a:solidFill>
                <a:schemeClr val="bg1"/>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314" y="408441"/>
            <a:ext cx="1786846" cy="64370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018914" y="-1479541"/>
            <a:ext cx="3502900" cy="1015663"/>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line of text (optional): </a:t>
            </a:r>
          </a:p>
          <a:p>
            <a:endParaRPr lang="en-US" sz="1400" b="1" baseline="0" dirty="0">
              <a:solidFill>
                <a:schemeClr val="bg1"/>
              </a:solidFill>
            </a:endParaRPr>
          </a:p>
          <a:p>
            <a:r>
              <a:rPr lang="en-US" sz="1400" b="1" baseline="0" dirty="0">
                <a:solidFill>
                  <a:schemeClr val="bg1"/>
                </a:solidFill>
              </a:rPr>
              <a:t>WE START WITH YES.</a:t>
            </a:r>
            <a:endParaRPr lang="en-US" sz="1400" dirty="0">
              <a:solidFill>
                <a:schemeClr val="bg1"/>
              </a:solidFill>
            </a:endParaRPr>
          </a:p>
          <a:p>
            <a:endParaRPr lang="en-US" dirty="0">
              <a:solidFill>
                <a:schemeClr val="bg1"/>
              </a:solidFill>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4545002"/>
            <a:ext cx="1557337" cy="561027"/>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0265"/>
            <a:ext cx="9144000" cy="4508954"/>
          </a:xfrm>
          <a:prstGeom prst="rect">
            <a:avLst/>
          </a:prstGeom>
        </p:spPr>
      </p:pic>
      <p:sp>
        <p:nvSpPr>
          <p:cNvPr id="84" name="Text Placeholder 1"/>
          <p:cNvSpPr>
            <a:spLocks noGrp="1"/>
          </p:cNvSpPr>
          <p:nvPr>
            <p:ph type="body" sz="quarter" idx="10" hasCustomPrompt="1"/>
          </p:nvPr>
        </p:nvSpPr>
        <p:spPr>
          <a:xfrm>
            <a:off x="0" y="-20265"/>
            <a:ext cx="9144000" cy="4508954"/>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82331"/>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
        <p:nvSpPr>
          <p:cNvPr id="17" name="Text Placeholder 45"/>
          <p:cNvSpPr>
            <a:spLocks noGrp="1"/>
          </p:cNvSpPr>
          <p:nvPr>
            <p:ph type="body" sz="quarter" idx="27"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170633"/>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6"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790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3028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28723"/>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418007"/>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2896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111490" y="4799992"/>
            <a:ext cx="775768" cy="2794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8" name="Picture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57201" y="4827084"/>
            <a:ext cx="1418753" cy="180440"/>
          </a:xfrm>
          <a:prstGeom prst="rect">
            <a:avLst/>
          </a:prstGeom>
        </p:spPr>
      </p:pic>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76" r:id="rId10"/>
    <p:sldLayoutId id="2147483709" r:id="rId11"/>
    <p:sldLayoutId id="2147483695" r:id="rId12"/>
    <p:sldLayoutId id="2147483739" r:id="rId13"/>
    <p:sldLayoutId id="2147483696" r:id="rId14"/>
    <p:sldLayoutId id="2147483689" r:id="rId15"/>
    <p:sldLayoutId id="2147483710" r:id="rId16"/>
    <p:sldLayoutId id="2147483706" r:id="rId17"/>
    <p:sldLayoutId id="2147483704" r:id="rId18"/>
    <p:sldLayoutId id="2147483769" r:id="rId19"/>
    <p:sldLayoutId id="2147483770" r:id="rId20"/>
    <p:sldLayoutId id="2147483771" r:id="rId21"/>
    <p:sldLayoutId id="2147483772" r:id="rId22"/>
    <p:sldLayoutId id="2147483761" r:id="rId23"/>
    <p:sldLayoutId id="2147483762" r:id="rId24"/>
    <p:sldLayoutId id="2147483763" r:id="rId25"/>
    <p:sldLayoutId id="2147483765" r:id="rId26"/>
    <p:sldLayoutId id="2147483766" r:id="rId2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www.nature.com/nature/journal/v477/n7366/full/nature10361.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oleObject" Target="../embeddings/oleObject1.bin"/><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27"/>
          </p:nvPr>
        </p:nvSpPr>
        <p:spPr>
          <a:xfrm>
            <a:off x="295835" y="403412"/>
            <a:ext cx="6582395" cy="698790"/>
          </a:xfrm>
        </p:spPr>
        <p:txBody>
          <a:bodyPr>
            <a:noAutofit/>
          </a:bodyPr>
          <a:lstStyle/>
          <a:p>
            <a:r>
              <a:rPr lang="en-US" sz="1400" cap="none" dirty="0">
                <a:solidFill>
                  <a:srgbClr val="002060"/>
                </a:solidFill>
              </a:rPr>
              <a:t>The Advanced Photon Source (APS) at the U.S. Department of Energy Office of Science’s Argonne National Laboratory provides this hemisphere’s most brilliant high-energy x-ray beams for research in almost all scientific disciplines.</a:t>
            </a:r>
          </a:p>
        </p:txBody>
      </p:sp>
      <p:sp>
        <p:nvSpPr>
          <p:cNvPr id="2" name="Title 1"/>
          <p:cNvSpPr>
            <a:spLocks noGrp="1"/>
          </p:cNvSpPr>
          <p:nvPr>
            <p:ph type="title"/>
          </p:nvPr>
        </p:nvSpPr>
        <p:spPr/>
        <p:txBody>
          <a:bodyPr/>
          <a:lstStyle/>
          <a:p>
            <a:r>
              <a:rPr lang="en-US" dirty="0"/>
              <a:t>Introduction to the Advanced Photon Source</a:t>
            </a:r>
          </a:p>
        </p:txBody>
      </p:sp>
      <p:sp>
        <p:nvSpPr>
          <p:cNvPr id="13" name="Text Placeholder 12"/>
          <p:cNvSpPr>
            <a:spLocks noGrp="1"/>
          </p:cNvSpPr>
          <p:nvPr>
            <p:ph type="body" sz="quarter" idx="12"/>
          </p:nvPr>
        </p:nvSpPr>
        <p:spPr/>
        <p:txBody>
          <a:bodyPr/>
          <a:lstStyle/>
          <a:p>
            <a:r>
              <a:rPr lang="en-US" dirty="0" err="1"/>
              <a:t>erhtjhtyhy</a:t>
            </a:r>
            <a:endParaRPr lang="en-US" dirty="0"/>
          </a:p>
        </p:txBody>
      </p:sp>
      <p:sp>
        <p:nvSpPr>
          <p:cNvPr id="4" name="Text Placeholder 3"/>
          <p:cNvSpPr>
            <a:spLocks noGrp="1"/>
          </p:cNvSpPr>
          <p:nvPr>
            <p:ph type="body" sz="quarter" idx="17"/>
          </p:nvPr>
        </p:nvSpPr>
        <p:spPr/>
        <p:txBody>
          <a:bodyPr/>
          <a:lstStyle/>
          <a:p>
            <a:endParaRPr lang="en-US"/>
          </a:p>
        </p:txBody>
      </p:sp>
      <p:sp>
        <p:nvSpPr>
          <p:cNvPr id="5" name="Text Placeholder 4"/>
          <p:cNvSpPr>
            <a:spLocks noGrp="1"/>
          </p:cNvSpPr>
          <p:nvPr>
            <p:ph type="body" sz="quarter" idx="18"/>
          </p:nvPr>
        </p:nvSpPr>
        <p:spPr/>
        <p:txBody>
          <a:bodyPr/>
          <a:lstStyle/>
          <a:p>
            <a:endParaRPr lang="en-US"/>
          </a:p>
        </p:txBody>
      </p:sp>
      <p:sp>
        <p:nvSpPr>
          <p:cNvPr id="7" name="Text Placeholder 6"/>
          <p:cNvSpPr>
            <a:spLocks noGrp="1"/>
          </p:cNvSpPr>
          <p:nvPr>
            <p:ph type="body" sz="quarter" idx="21"/>
          </p:nvPr>
        </p:nvSpPr>
        <p:spPr/>
        <p:txBody>
          <a:bodyPr/>
          <a:lstStyle/>
          <a:p>
            <a:endParaRPr lang="en-US"/>
          </a:p>
        </p:txBody>
      </p:sp>
      <p:sp>
        <p:nvSpPr>
          <p:cNvPr id="8" name="Text Placeholder 7"/>
          <p:cNvSpPr>
            <a:spLocks noGrp="1"/>
          </p:cNvSpPr>
          <p:nvPr>
            <p:ph type="body" sz="quarter" idx="22"/>
          </p:nvPr>
        </p:nvSpPr>
        <p:spPr/>
        <p:txBody>
          <a:bodyPr/>
          <a:lstStyle/>
          <a:p>
            <a:endParaRPr lang="en-US"/>
          </a:p>
        </p:txBody>
      </p:sp>
      <p:sp>
        <p:nvSpPr>
          <p:cNvPr id="9" name="Text Placeholder 8"/>
          <p:cNvSpPr>
            <a:spLocks noGrp="1"/>
          </p:cNvSpPr>
          <p:nvPr>
            <p:ph type="body" sz="quarter" idx="25"/>
          </p:nvPr>
        </p:nvSpPr>
        <p:spPr/>
        <p:txBody>
          <a:bodyPr/>
          <a:lstStyle/>
          <a:p>
            <a:endParaRPr lang="en-US"/>
          </a:p>
        </p:txBody>
      </p:sp>
      <p:sp>
        <p:nvSpPr>
          <p:cNvPr id="10" name="Text Placeholder 9"/>
          <p:cNvSpPr>
            <a:spLocks noGrp="1"/>
          </p:cNvSpPr>
          <p:nvPr>
            <p:ph type="body" sz="quarter" idx="26"/>
          </p:nvPr>
        </p:nvSpPr>
        <p:spPr/>
        <p:txBody>
          <a:bodyPr/>
          <a:lstStyle/>
          <a:p>
            <a:endParaRPr lang="en-US"/>
          </a:p>
        </p:txBody>
      </p:sp>
      <p:sp>
        <p:nvSpPr>
          <p:cNvPr id="6" name="Text Placeholder 5"/>
          <p:cNvSpPr>
            <a:spLocks noGrp="1"/>
          </p:cNvSpPr>
          <p:nvPr>
            <p:ph type="body" sz="quarter" idx="19"/>
          </p:nvPr>
        </p:nvSpPr>
        <p:spPr/>
        <p:txBody>
          <a:bodyPr/>
          <a:lstStyle/>
          <a:p>
            <a:endParaRPr lang="en-US"/>
          </a:p>
        </p:txBody>
      </p:sp>
      <p:pic>
        <p:nvPicPr>
          <p:cNvPr id="14" name="Picture Placeholder 13">
            <a:extLst>
              <a:ext uri="{FF2B5EF4-FFF2-40B4-BE49-F238E27FC236}">
                <a16:creationId xmlns:a16="http://schemas.microsoft.com/office/drawing/2014/main" id="{E11F793F-3C3B-4DE0-A018-81A2CE245AAA}"/>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17199" b="17199"/>
          <a:stretch>
            <a:fillRect/>
          </a:stretch>
        </p:blipFill>
        <p:spPr>
          <a:xfrm>
            <a:off x="4864100" y="1266825"/>
            <a:ext cx="4279900" cy="2030413"/>
          </a:xfrm>
          <a:prstGeom prst="rect">
            <a:avLst/>
          </a:prstGeom>
        </p:spPr>
      </p:pic>
    </p:spTree>
    <p:extLst>
      <p:ext uri="{BB962C8B-B14F-4D97-AF65-F5344CB8AC3E}">
        <p14:creationId xmlns:p14="http://schemas.microsoft.com/office/powerpoint/2010/main" val="122816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DA3F07D-1878-4058-94B4-22AB44E68717}"/>
              </a:ext>
            </a:extLst>
          </p:cNvPr>
          <p:cNvSpPr>
            <a:spLocks noGrp="1"/>
          </p:cNvSpPr>
          <p:nvPr>
            <p:ph type="sldNum" sz="quarter" idx="13"/>
          </p:nvPr>
        </p:nvSpPr>
        <p:spPr/>
        <p:txBody>
          <a:bodyPr/>
          <a:lstStyle/>
          <a:p>
            <a:fld id="{AEFAAC5A-9C4F-4278-920D-DF2BAB595749}" type="slidenum">
              <a:rPr lang="en-US" smtClean="0"/>
              <a:pPr/>
              <a:t>10</a:t>
            </a:fld>
            <a:endParaRPr lang="en-US" dirty="0"/>
          </a:p>
        </p:txBody>
      </p:sp>
      <p:sp>
        <p:nvSpPr>
          <p:cNvPr id="6" name="Title 1">
            <a:extLst>
              <a:ext uri="{FF2B5EF4-FFF2-40B4-BE49-F238E27FC236}">
                <a16:creationId xmlns:a16="http://schemas.microsoft.com/office/drawing/2014/main" id="{A446486D-8866-46CC-9C45-4B94622655A0}"/>
              </a:ext>
            </a:extLst>
          </p:cNvPr>
          <p:cNvSpPr>
            <a:spLocks noGrp="1"/>
          </p:cNvSpPr>
          <p:nvPr>
            <p:ph type="title"/>
          </p:nvPr>
        </p:nvSpPr>
        <p:spPr>
          <a:xfrm>
            <a:off x="380999" y="0"/>
            <a:ext cx="8229600" cy="563562"/>
          </a:xfrm>
        </p:spPr>
        <p:txBody>
          <a:bodyPr/>
          <a:lstStyle/>
          <a:p>
            <a:r>
              <a:rPr lang="en-US" sz="2400" cap="none" dirty="0"/>
              <a:t>The 2009 Chemistry Nobel to APS Researchers</a:t>
            </a:r>
          </a:p>
        </p:txBody>
      </p:sp>
      <p:sp>
        <p:nvSpPr>
          <p:cNvPr id="7" name="Content Placeholder 2">
            <a:extLst>
              <a:ext uri="{FF2B5EF4-FFF2-40B4-BE49-F238E27FC236}">
                <a16:creationId xmlns:a16="http://schemas.microsoft.com/office/drawing/2014/main" id="{5E40F700-600F-44F1-8D78-CF334259E8AC}"/>
              </a:ext>
            </a:extLst>
          </p:cNvPr>
          <p:cNvSpPr>
            <a:spLocks noGrp="1"/>
          </p:cNvSpPr>
          <p:nvPr>
            <p:ph idx="1"/>
          </p:nvPr>
        </p:nvSpPr>
        <p:spPr>
          <a:xfrm>
            <a:off x="380999" y="700635"/>
            <a:ext cx="5084145" cy="4525963"/>
          </a:xfrm>
        </p:spPr>
        <p:txBody>
          <a:bodyPr/>
          <a:lstStyle/>
          <a:p>
            <a:r>
              <a:rPr lang="en-US" sz="1600" dirty="0"/>
              <a:t>All three recipients of the 2009 Nobel Prize in Chemistry published papers on their award-winning work at the APS in determining the structure and function of the ribosome which works as a protein factory in all organisms from humans to bacteria. </a:t>
            </a:r>
          </a:p>
          <a:p>
            <a:r>
              <a:rPr lang="en-US" sz="1600" dirty="0"/>
              <a:t>Venkatraman Ramakrishnan (England's, Medical Research Center), the late Thomas Steitz (Yale University); Ada </a:t>
            </a:r>
            <a:r>
              <a:rPr lang="en-US" sz="1600" dirty="0" err="1"/>
              <a:t>Yonath</a:t>
            </a:r>
            <a:r>
              <a:rPr lang="en-US" sz="1600" dirty="0"/>
              <a:t> (Israel's Weizmann Institute) have published more than 60 papers that describe research performed at the APS relevant to the structure and function of the ribosome.</a:t>
            </a:r>
          </a:p>
          <a:p>
            <a:r>
              <a:rPr lang="en-US" sz="1600" dirty="0"/>
              <a:t>Most of the Argonne Nobel-related work was performed at the SBC-CAT beamline at the APS, Steitz and </a:t>
            </a:r>
            <a:r>
              <a:rPr lang="en-US" sz="1600" dirty="0" err="1"/>
              <a:t>Yonath</a:t>
            </a:r>
            <a:r>
              <a:rPr lang="en-US" sz="1600" dirty="0"/>
              <a:t> also used three other APS beamlines: GMCA-CAT, NE-CAT, and </a:t>
            </a:r>
            <a:r>
              <a:rPr lang="en-US" sz="1600" dirty="0" err="1"/>
              <a:t>BioCARS</a:t>
            </a:r>
            <a:endParaRPr lang="en-US" sz="1600" dirty="0"/>
          </a:p>
        </p:txBody>
      </p:sp>
      <p:pic>
        <p:nvPicPr>
          <p:cNvPr id="8" name="Picture 2">
            <a:extLst>
              <a:ext uri="{FF2B5EF4-FFF2-40B4-BE49-F238E27FC236}">
                <a16:creationId xmlns:a16="http://schemas.microsoft.com/office/drawing/2014/main" id="{ECC249CA-04F6-4E71-B133-DBC83216F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255" y="774700"/>
            <a:ext cx="3221655" cy="359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797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51CB4-BAFD-44A1-97B7-E9D74B6227FE}"/>
              </a:ext>
            </a:extLst>
          </p:cNvPr>
          <p:cNvPicPr>
            <a:picLocks noChangeAspect="1" noChangeArrowheads="1"/>
          </p:cNvPicPr>
          <p:nvPr/>
        </p:nvPicPr>
        <p:blipFill>
          <a:blip r:embed="rId2"/>
          <a:srcRect/>
          <a:stretch>
            <a:fillRect/>
          </a:stretch>
        </p:blipFill>
        <p:spPr bwMode="auto">
          <a:xfrm>
            <a:off x="6535366" y="782356"/>
            <a:ext cx="2075234" cy="2663697"/>
          </a:xfrm>
          <a:prstGeom prst="rect">
            <a:avLst/>
          </a:prstGeom>
          <a:noFill/>
          <a:ln w="9525">
            <a:noFill/>
            <a:miter lim="800000"/>
            <a:headEnd/>
            <a:tailEnd/>
          </a:ln>
          <a:effectLst/>
        </p:spPr>
      </p:pic>
      <p:sp>
        <p:nvSpPr>
          <p:cNvPr id="5" name="Slide Number Placeholder 4">
            <a:extLst>
              <a:ext uri="{FF2B5EF4-FFF2-40B4-BE49-F238E27FC236}">
                <a16:creationId xmlns:a16="http://schemas.microsoft.com/office/drawing/2014/main" id="{1D4B0978-85C0-425C-83BB-A5FC6C6A8AB8}"/>
              </a:ext>
            </a:extLst>
          </p:cNvPr>
          <p:cNvSpPr>
            <a:spLocks noGrp="1"/>
          </p:cNvSpPr>
          <p:nvPr>
            <p:ph type="sldNum" sz="quarter" idx="13"/>
          </p:nvPr>
        </p:nvSpPr>
        <p:spPr/>
        <p:txBody>
          <a:bodyPr/>
          <a:lstStyle/>
          <a:p>
            <a:fld id="{AEFAAC5A-9C4F-4278-920D-DF2BAB595749}" type="slidenum">
              <a:rPr lang="en-US" smtClean="0"/>
              <a:pPr/>
              <a:t>11</a:t>
            </a:fld>
            <a:endParaRPr lang="en-US" dirty="0"/>
          </a:p>
        </p:txBody>
      </p:sp>
      <p:sp>
        <p:nvSpPr>
          <p:cNvPr id="6" name="Title 1">
            <a:extLst>
              <a:ext uri="{FF2B5EF4-FFF2-40B4-BE49-F238E27FC236}">
                <a16:creationId xmlns:a16="http://schemas.microsoft.com/office/drawing/2014/main" id="{F1ED2557-882A-4926-B006-0249AA8D0359}"/>
              </a:ext>
            </a:extLst>
          </p:cNvPr>
          <p:cNvSpPr txBox="1">
            <a:spLocks/>
          </p:cNvSpPr>
          <p:nvPr/>
        </p:nvSpPr>
        <p:spPr>
          <a:xfrm>
            <a:off x="457200" y="6638"/>
            <a:ext cx="8229600" cy="487362"/>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r>
              <a:rPr lang="en-US" sz="2400" cap="none" dirty="0"/>
              <a:t>The 2012 Nobel Prize In Chemistry to APS Researcher</a:t>
            </a:r>
          </a:p>
        </p:txBody>
      </p:sp>
      <p:sp>
        <p:nvSpPr>
          <p:cNvPr id="7" name="Content Placeholder 2">
            <a:extLst>
              <a:ext uri="{FF2B5EF4-FFF2-40B4-BE49-F238E27FC236}">
                <a16:creationId xmlns:a16="http://schemas.microsoft.com/office/drawing/2014/main" id="{3EB058AC-B17E-416E-B425-D03704803374}"/>
              </a:ext>
            </a:extLst>
          </p:cNvPr>
          <p:cNvSpPr txBox="1">
            <a:spLocks/>
          </p:cNvSpPr>
          <p:nvPr/>
        </p:nvSpPr>
        <p:spPr>
          <a:xfrm>
            <a:off x="457200" y="2345893"/>
            <a:ext cx="6210637" cy="2164018"/>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2012 Nobel Prize in Chemistry awarded to Brian Kobilka (Stanford U., left above) and Robert Lefkowitz (</a:t>
            </a:r>
            <a:r>
              <a:rPr lang="en-US" sz="1600" dirty="0" err="1"/>
              <a:t>HHMI</a:t>
            </a:r>
            <a:r>
              <a:rPr lang="en-US" sz="1600" dirty="0"/>
              <a:t>, Duke U.) for work on G-protein-coupled receptors (</a:t>
            </a:r>
            <a:r>
              <a:rPr lang="en-US" sz="1600" dirty="0" err="1"/>
              <a:t>GPCRs</a:t>
            </a:r>
            <a:r>
              <a:rPr lang="en-US" sz="1600" dirty="0"/>
              <a:t>)</a:t>
            </a:r>
          </a:p>
          <a:p>
            <a:r>
              <a:rPr lang="en-US" sz="1600" dirty="0"/>
              <a:t>2011 study by Kobilka et al. at APS Sector 23 provided the first high-resolution look at transmembrane signaling by </a:t>
            </a:r>
            <a:r>
              <a:rPr lang="en-US" sz="1600" dirty="0" err="1"/>
              <a:t>GPCR</a:t>
            </a:r>
            <a:r>
              <a:rPr lang="en-US" sz="1600" dirty="0"/>
              <a:t> </a:t>
            </a:r>
          </a:p>
          <a:p>
            <a:r>
              <a:rPr lang="en-US" sz="1600" dirty="0"/>
              <a:t>Added critical insight about signal transduction across the plasma membrane, a discovery the Nobel announcement deemed “The Holy Grail, a high-resolution structure of an active ternary complex”</a:t>
            </a:r>
          </a:p>
        </p:txBody>
      </p:sp>
      <p:pic>
        <p:nvPicPr>
          <p:cNvPr id="8" name="Picture 7" descr="C:\Users\fenner\Desktop\kobilka.jpg">
            <a:extLst>
              <a:ext uri="{FF2B5EF4-FFF2-40B4-BE49-F238E27FC236}">
                <a16:creationId xmlns:a16="http://schemas.microsoft.com/office/drawing/2014/main" id="{6CD302E8-F912-41F7-A679-858A03DBD901}"/>
              </a:ext>
            </a:extLst>
          </p:cNvPr>
          <p:cNvPicPr>
            <a:picLocks noChangeAspect="1" noChangeArrowheads="1"/>
          </p:cNvPicPr>
          <p:nvPr/>
        </p:nvPicPr>
        <p:blipFill>
          <a:blip r:embed="rId3"/>
          <a:srcRect/>
          <a:stretch>
            <a:fillRect/>
          </a:stretch>
        </p:blipFill>
        <p:spPr bwMode="auto">
          <a:xfrm>
            <a:off x="533400" y="672754"/>
            <a:ext cx="5891213" cy="1441450"/>
          </a:xfrm>
          <a:prstGeom prst="rect">
            <a:avLst/>
          </a:prstGeom>
          <a:noFill/>
          <a:ln w="9525">
            <a:noFill/>
            <a:miter lim="800000"/>
            <a:headEnd/>
            <a:tailEnd/>
          </a:ln>
        </p:spPr>
      </p:pic>
      <p:sp>
        <p:nvSpPr>
          <p:cNvPr id="9" name="TextBox 2">
            <a:extLst>
              <a:ext uri="{FF2B5EF4-FFF2-40B4-BE49-F238E27FC236}">
                <a16:creationId xmlns:a16="http://schemas.microsoft.com/office/drawing/2014/main" id="{3DAAB7F1-8027-42D1-87D2-49353BCA41F4}"/>
              </a:ext>
            </a:extLst>
          </p:cNvPr>
          <p:cNvSpPr txBox="1">
            <a:spLocks noChangeArrowheads="1"/>
          </p:cNvSpPr>
          <p:nvPr/>
        </p:nvSpPr>
        <p:spPr bwMode="auto">
          <a:xfrm>
            <a:off x="469900" y="4509911"/>
            <a:ext cx="4330700" cy="230188"/>
          </a:xfrm>
          <a:prstGeom prst="rect">
            <a:avLst/>
          </a:prstGeom>
          <a:noFill/>
          <a:ln w="9525">
            <a:noFill/>
            <a:miter lim="800000"/>
            <a:headEnd/>
            <a:tailEnd/>
          </a:ln>
        </p:spPr>
        <p:txBody>
          <a:bodyPr wrap="none">
            <a:prstTxWarp prst="textNoShape">
              <a:avLst/>
            </a:prstTxWarp>
            <a:spAutoFit/>
          </a:bodyPr>
          <a:lstStyle/>
          <a:p>
            <a:r>
              <a:rPr lang="en-US" sz="900" dirty="0">
                <a:solidFill>
                  <a:srgbClr val="404040"/>
                </a:solidFill>
                <a:latin typeface="Calibri" charset="0"/>
                <a:ea typeface="+mn-ea"/>
              </a:rPr>
              <a:t>S.G.F. Rasmussen et al., </a:t>
            </a:r>
            <a:r>
              <a:rPr lang="en-US" sz="900" dirty="0">
                <a:solidFill>
                  <a:srgbClr val="404040"/>
                </a:solidFill>
                <a:latin typeface="Calibri" charset="0"/>
                <a:ea typeface="+mn-ea"/>
                <a:hlinkClick r:id="rId4"/>
              </a:rPr>
              <a:t>Nature </a:t>
            </a:r>
            <a:r>
              <a:rPr lang="en-US" sz="900" b="1" dirty="0">
                <a:solidFill>
                  <a:srgbClr val="404040"/>
                </a:solidFill>
                <a:latin typeface="Calibri" charset="0"/>
                <a:ea typeface="+mn-ea"/>
                <a:hlinkClick r:id="rId4"/>
              </a:rPr>
              <a:t>477</a:t>
            </a:r>
            <a:r>
              <a:rPr lang="en-US" sz="900" dirty="0">
                <a:solidFill>
                  <a:srgbClr val="404040"/>
                </a:solidFill>
                <a:latin typeface="Calibri" charset="0"/>
                <a:ea typeface="+mn-ea"/>
                <a:hlinkClick r:id="rId4"/>
              </a:rPr>
              <a:t>, 549 (29 September 2011</a:t>
            </a:r>
            <a:r>
              <a:rPr lang="en-US" sz="900" dirty="0">
                <a:solidFill>
                  <a:srgbClr val="404040"/>
                </a:solidFill>
                <a:latin typeface="Calibri" charset="0"/>
                <a:ea typeface="+mn-ea"/>
              </a:rPr>
              <a:t>) DOI:10.1038/nature10361</a:t>
            </a:r>
          </a:p>
        </p:txBody>
      </p:sp>
      <p:sp>
        <p:nvSpPr>
          <p:cNvPr id="11" name="TextBox 10">
            <a:extLst>
              <a:ext uri="{FF2B5EF4-FFF2-40B4-BE49-F238E27FC236}">
                <a16:creationId xmlns:a16="http://schemas.microsoft.com/office/drawing/2014/main" id="{02757419-B7A2-46ED-812B-2A2FD34BFEB5}"/>
              </a:ext>
            </a:extLst>
          </p:cNvPr>
          <p:cNvSpPr txBox="1"/>
          <p:nvPr/>
        </p:nvSpPr>
        <p:spPr>
          <a:xfrm>
            <a:off x="6979595" y="3319053"/>
            <a:ext cx="2362200" cy="254000"/>
          </a:xfrm>
          <a:prstGeom prst="rect">
            <a:avLst/>
          </a:prstGeom>
          <a:noFill/>
        </p:spPr>
        <p:txBody>
          <a:bodyPr>
            <a:prstTxWarp prst="textNoShape">
              <a:avLst/>
            </a:prstTxWarp>
            <a:spAutoFit/>
          </a:bodyPr>
          <a:lstStyle/>
          <a:p>
            <a:r>
              <a:rPr lang="en-US" sz="1000" dirty="0">
                <a:solidFill>
                  <a:srgbClr val="404040"/>
                </a:solidFill>
                <a:latin typeface="Calibri" charset="0"/>
                <a:ea typeface="+mn-ea"/>
              </a:rPr>
              <a:t>The structure of the β</a:t>
            </a:r>
            <a:r>
              <a:rPr lang="en-US" sz="1000" baseline="-25000" dirty="0">
                <a:solidFill>
                  <a:srgbClr val="404040"/>
                </a:solidFill>
                <a:latin typeface="Calibri" charset="0"/>
                <a:ea typeface="+mn-ea"/>
              </a:rPr>
              <a:t>2</a:t>
            </a:r>
            <a:r>
              <a:rPr lang="en-US" sz="1000" dirty="0">
                <a:solidFill>
                  <a:srgbClr val="404040"/>
                </a:solidFill>
                <a:latin typeface="Calibri" charset="0"/>
                <a:ea typeface="+mn-ea"/>
              </a:rPr>
              <a:t>AR-Gs complex</a:t>
            </a:r>
          </a:p>
        </p:txBody>
      </p:sp>
    </p:spTree>
    <p:extLst>
      <p:ext uri="{BB962C8B-B14F-4D97-AF65-F5344CB8AC3E}">
        <p14:creationId xmlns:p14="http://schemas.microsoft.com/office/powerpoint/2010/main" val="2055251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58583-500E-4EC3-8063-5B51C95D10E7}"/>
              </a:ext>
            </a:extLst>
          </p:cNvPr>
          <p:cNvSpPr>
            <a:spLocks noGrp="1"/>
          </p:cNvSpPr>
          <p:nvPr>
            <p:ph type="sldNum" sz="quarter" idx="13"/>
          </p:nvPr>
        </p:nvSpPr>
        <p:spPr/>
        <p:txBody>
          <a:bodyPr/>
          <a:lstStyle/>
          <a:p>
            <a:fld id="{AEFAAC5A-9C4F-4278-920D-DF2BAB595749}" type="slidenum">
              <a:rPr lang="en-US" smtClean="0"/>
              <a:pPr/>
              <a:t>12</a:t>
            </a:fld>
            <a:endParaRPr lang="en-US" dirty="0"/>
          </a:p>
        </p:txBody>
      </p:sp>
      <p:sp>
        <p:nvSpPr>
          <p:cNvPr id="6" name="Text Box 4">
            <a:extLst>
              <a:ext uri="{FF2B5EF4-FFF2-40B4-BE49-F238E27FC236}">
                <a16:creationId xmlns:a16="http://schemas.microsoft.com/office/drawing/2014/main" id="{FE62CFFF-B81A-4B83-8421-5F54070C3B7D}"/>
              </a:ext>
            </a:extLst>
          </p:cNvPr>
          <p:cNvSpPr txBox="1">
            <a:spLocks noChangeArrowheads="1"/>
          </p:cNvSpPr>
          <p:nvPr/>
        </p:nvSpPr>
        <p:spPr bwMode="auto">
          <a:xfrm>
            <a:off x="4196334" y="734575"/>
            <a:ext cx="40494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68275" indent="-168275" eaLnBrk="1" hangingPunct="1">
              <a:spcBef>
                <a:spcPct val="50000"/>
              </a:spcBef>
              <a:buFont typeface="Wingdings" panose="05000000000000000000" pitchFamily="2" charset="2"/>
              <a:buChar char="§"/>
            </a:pPr>
            <a:r>
              <a:rPr lang="en-US" altLang="en-US" sz="1600" dirty="0"/>
              <a:t>The APS electron accelerator and storage system are the first critical steps in producing the high-energy x-rays that are used for frontier research.</a:t>
            </a:r>
          </a:p>
          <a:p>
            <a:pPr marL="168275" indent="-168275" eaLnBrk="1" hangingPunct="1">
              <a:spcBef>
                <a:spcPct val="50000"/>
              </a:spcBef>
              <a:buFont typeface="Wingdings" panose="05000000000000000000" pitchFamily="2" charset="2"/>
              <a:buChar char="§"/>
            </a:pPr>
            <a:r>
              <a:rPr lang="en-US" altLang="en-US" sz="1600" dirty="0"/>
              <a:t>Producing brilliant x-ray beams at the APS begins with electrons emitted from a cathode heated to ~1100° C.</a:t>
            </a:r>
          </a:p>
        </p:txBody>
      </p:sp>
      <p:sp>
        <p:nvSpPr>
          <p:cNvPr id="7" name="Text Box 8">
            <a:extLst>
              <a:ext uri="{FF2B5EF4-FFF2-40B4-BE49-F238E27FC236}">
                <a16:creationId xmlns:a16="http://schemas.microsoft.com/office/drawing/2014/main" id="{C640A8F7-0A41-423C-BEBE-796995D1917D}"/>
              </a:ext>
            </a:extLst>
          </p:cNvPr>
          <p:cNvSpPr txBox="1">
            <a:spLocks noChangeArrowheads="1"/>
          </p:cNvSpPr>
          <p:nvPr/>
        </p:nvSpPr>
        <p:spPr bwMode="auto">
          <a:xfrm>
            <a:off x="356681" y="96837"/>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dirty="0">
                <a:latin typeface="+mj-lt"/>
              </a:rPr>
              <a:t>The APS Accelerator Systems – The </a:t>
            </a:r>
            <a:r>
              <a:rPr lang="en-US" sz="2400" b="1" dirty="0" err="1">
                <a:latin typeface="+mj-lt"/>
              </a:rPr>
              <a:t>Linac</a:t>
            </a:r>
            <a:endParaRPr lang="en-US" sz="2400" b="1" dirty="0">
              <a:latin typeface="+mj-lt"/>
            </a:endParaRPr>
          </a:p>
        </p:txBody>
      </p:sp>
      <p:sp>
        <p:nvSpPr>
          <p:cNvPr id="8" name="Text Box 7">
            <a:extLst>
              <a:ext uri="{FF2B5EF4-FFF2-40B4-BE49-F238E27FC236}">
                <a16:creationId xmlns:a16="http://schemas.microsoft.com/office/drawing/2014/main" id="{6EA0AF79-F7EF-469F-9712-AC80FC7E88C7}"/>
              </a:ext>
            </a:extLst>
          </p:cNvPr>
          <p:cNvSpPr txBox="1">
            <a:spLocks noChangeArrowheads="1"/>
          </p:cNvSpPr>
          <p:nvPr/>
        </p:nvSpPr>
        <p:spPr bwMode="auto">
          <a:xfrm>
            <a:off x="2915055" y="3381910"/>
            <a:ext cx="563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t>The electrons are accelerated by high-voltage alternating electric fields in a linear accelerator (</a:t>
            </a:r>
            <a:r>
              <a:rPr lang="en-US" altLang="en-US" sz="1600" dirty="0" err="1"/>
              <a:t>linac</a:t>
            </a:r>
            <a:r>
              <a:rPr lang="en-US" altLang="en-US" sz="1600" dirty="0"/>
              <a:t>, above). Selective phasing of the electric field accelerates the electrons to 450 million volts (MeV). </a:t>
            </a:r>
          </a:p>
        </p:txBody>
      </p:sp>
      <p:pic>
        <p:nvPicPr>
          <p:cNvPr id="3" name="Picture 2" descr="A picture containing indoor, orange, engine&#10;&#10;Description automatically generated">
            <a:extLst>
              <a:ext uri="{FF2B5EF4-FFF2-40B4-BE49-F238E27FC236}">
                <a16:creationId xmlns:a16="http://schemas.microsoft.com/office/drawing/2014/main" id="{FAE9B7CF-17BD-428B-8327-219311FDEA6B}"/>
              </a:ext>
            </a:extLst>
          </p:cNvPr>
          <p:cNvPicPr>
            <a:picLocks noChangeAspect="1"/>
          </p:cNvPicPr>
          <p:nvPr/>
        </p:nvPicPr>
        <p:blipFill>
          <a:blip r:embed="rId2"/>
          <a:stretch>
            <a:fillRect/>
          </a:stretch>
        </p:blipFill>
        <p:spPr>
          <a:xfrm>
            <a:off x="783516" y="611543"/>
            <a:ext cx="3145780" cy="2536341"/>
          </a:xfrm>
          <a:prstGeom prst="rect">
            <a:avLst/>
          </a:prstGeom>
        </p:spPr>
      </p:pic>
      <p:pic>
        <p:nvPicPr>
          <p:cNvPr id="10" name="Picture 13" descr="accel_animation_linac">
            <a:extLst>
              <a:ext uri="{FF2B5EF4-FFF2-40B4-BE49-F238E27FC236}">
                <a16:creationId xmlns:a16="http://schemas.microsoft.com/office/drawing/2014/main" id="{E6EED8D0-EE55-470D-8AF2-6C137555C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78" y="2536341"/>
            <a:ext cx="2291574" cy="219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186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31C531A-1DA2-47A5-97FA-27D429CA44A9}"/>
              </a:ext>
            </a:extLst>
          </p:cNvPr>
          <p:cNvSpPr>
            <a:spLocks noGrp="1"/>
          </p:cNvSpPr>
          <p:nvPr>
            <p:ph type="sldNum" sz="quarter" idx="13"/>
          </p:nvPr>
        </p:nvSpPr>
        <p:spPr/>
        <p:txBody>
          <a:bodyPr/>
          <a:lstStyle/>
          <a:p>
            <a:fld id="{AEFAAC5A-9C4F-4278-920D-DF2BAB595749}" type="slidenum">
              <a:rPr lang="en-US" smtClean="0"/>
              <a:pPr/>
              <a:t>13</a:t>
            </a:fld>
            <a:endParaRPr lang="en-US" dirty="0"/>
          </a:p>
        </p:txBody>
      </p:sp>
      <p:sp>
        <p:nvSpPr>
          <p:cNvPr id="6" name="Text Box 5">
            <a:extLst>
              <a:ext uri="{FF2B5EF4-FFF2-40B4-BE49-F238E27FC236}">
                <a16:creationId xmlns:a16="http://schemas.microsoft.com/office/drawing/2014/main" id="{EF8F9F9A-4DEC-4859-AB8A-9C4CC9E891BA}"/>
              </a:ext>
            </a:extLst>
          </p:cNvPr>
          <p:cNvSpPr txBox="1">
            <a:spLocks noChangeArrowheads="1"/>
          </p:cNvSpPr>
          <p:nvPr/>
        </p:nvSpPr>
        <p:spPr bwMode="auto">
          <a:xfrm>
            <a:off x="304800" y="100519"/>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dirty="0">
                <a:latin typeface="+mj-lt"/>
              </a:rPr>
              <a:t>The APS Accelerator Systems  - The Booster Synchrotron </a:t>
            </a:r>
          </a:p>
        </p:txBody>
      </p:sp>
      <p:sp>
        <p:nvSpPr>
          <p:cNvPr id="7" name="Text Box 6">
            <a:extLst>
              <a:ext uri="{FF2B5EF4-FFF2-40B4-BE49-F238E27FC236}">
                <a16:creationId xmlns:a16="http://schemas.microsoft.com/office/drawing/2014/main" id="{7C7C0772-4B5D-4562-94E7-D3EDCBCEAF81}"/>
              </a:ext>
            </a:extLst>
          </p:cNvPr>
          <p:cNvSpPr txBox="1">
            <a:spLocks noChangeArrowheads="1"/>
          </p:cNvSpPr>
          <p:nvPr/>
        </p:nvSpPr>
        <p:spPr bwMode="auto">
          <a:xfrm>
            <a:off x="4708187" y="715522"/>
            <a:ext cx="4191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68275" indent="-168275" eaLnBrk="1" hangingPunct="1">
              <a:buFont typeface="Wingdings" panose="05000000000000000000" pitchFamily="2" charset="2"/>
              <a:buChar char="§"/>
            </a:pPr>
            <a:r>
              <a:rPr lang="en-US" altLang="en-US" sz="1600" dirty="0"/>
              <a:t>Electrons are injected into the booster synchrotron (left), a racetrack-shaped ring of electromagnets, and accelerated from 450 MeV to 7 billion electron volts (7 GeV) in one-half second.</a:t>
            </a:r>
          </a:p>
          <a:p>
            <a:pPr marL="168275" indent="-168275" eaLnBrk="1" hangingPunct="1">
              <a:buFont typeface="Wingdings" panose="05000000000000000000" pitchFamily="2" charset="2"/>
              <a:buChar char="§"/>
            </a:pPr>
            <a:r>
              <a:rPr lang="en-US" altLang="en-US" sz="1600" dirty="0"/>
              <a:t>(By comparison, the electron beam that lights a TV screen is only 25,000 electron volts.) </a:t>
            </a:r>
          </a:p>
          <a:p>
            <a:pPr marL="168275" indent="-168275" eaLnBrk="1" hangingPunct="1">
              <a:buFont typeface="Wingdings" panose="05000000000000000000" pitchFamily="2" charset="2"/>
              <a:buChar char="§"/>
            </a:pPr>
            <a:r>
              <a:rPr lang="en-US" altLang="en-US" sz="1600" dirty="0"/>
              <a:t>The electrons are now traveling at &gt;99.999999% of the speed of light.</a:t>
            </a:r>
          </a:p>
        </p:txBody>
      </p:sp>
      <p:sp>
        <p:nvSpPr>
          <p:cNvPr id="8" name="Text Box 8">
            <a:extLst>
              <a:ext uri="{FF2B5EF4-FFF2-40B4-BE49-F238E27FC236}">
                <a16:creationId xmlns:a16="http://schemas.microsoft.com/office/drawing/2014/main" id="{029F05F4-5169-4FCB-A22F-CBFB330434AE}"/>
              </a:ext>
            </a:extLst>
          </p:cNvPr>
          <p:cNvSpPr txBox="1">
            <a:spLocks noChangeArrowheads="1"/>
          </p:cNvSpPr>
          <p:nvPr/>
        </p:nvSpPr>
        <p:spPr bwMode="auto">
          <a:xfrm>
            <a:off x="2697803" y="3701543"/>
            <a:ext cx="61251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t>The accelerating force is supplied by electrical fields in four radio frequency (rf) cavities. In order to maintain the orbital path of the electrons, bending and focusing magnets increase the magnetic field strengths of the electrons in synchronization with the rf field.</a:t>
            </a:r>
          </a:p>
        </p:txBody>
      </p:sp>
      <p:graphicFrame>
        <p:nvGraphicFramePr>
          <p:cNvPr id="9" name="Object 10">
            <a:extLst>
              <a:ext uri="{FF2B5EF4-FFF2-40B4-BE49-F238E27FC236}">
                <a16:creationId xmlns:a16="http://schemas.microsoft.com/office/drawing/2014/main" id="{8DD7384B-5EBB-408D-A0D2-DA487F081442}"/>
              </a:ext>
            </a:extLst>
          </p:cNvPr>
          <p:cNvGraphicFramePr>
            <a:graphicFrameLocks noChangeAspect="1"/>
          </p:cNvGraphicFramePr>
          <p:nvPr>
            <p:extLst>
              <p:ext uri="{D42A27DB-BD31-4B8C-83A1-F6EECF244321}">
                <p14:modId xmlns:p14="http://schemas.microsoft.com/office/powerpoint/2010/main" val="1763496492"/>
              </p:ext>
            </p:extLst>
          </p:nvPr>
        </p:nvGraphicFramePr>
        <p:xfrm>
          <a:off x="457200" y="601662"/>
          <a:ext cx="4114800" cy="3055938"/>
        </p:xfrm>
        <a:graphic>
          <a:graphicData uri="http://schemas.openxmlformats.org/presentationml/2006/ole">
            <mc:AlternateContent xmlns:mc="http://schemas.openxmlformats.org/markup-compatibility/2006">
              <mc:Choice xmlns:v="urn:schemas-microsoft-com:vml" Requires="v">
                <p:oleObj spid="_x0000_s2068" name="Image" r:id="rId3" imgW="4571622" imgH="3395191" progId="Photoshop.Image.8">
                  <p:embed/>
                </p:oleObj>
              </mc:Choice>
              <mc:Fallback>
                <p:oleObj name="Image" r:id="rId3" imgW="4571622" imgH="3395191" progId="Photoshop.Image.8">
                  <p:embed/>
                  <p:pic>
                    <p:nvPicPr>
                      <p:cNvPr id="15366" name="Object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1662"/>
                        <a:ext cx="4114800" cy="305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12" descr="accel_animation_booster">
            <a:extLst>
              <a:ext uri="{FF2B5EF4-FFF2-40B4-BE49-F238E27FC236}">
                <a16:creationId xmlns:a16="http://schemas.microsoft.com/office/drawing/2014/main" id="{28469BD8-A5E5-46AE-A8DD-51FF89633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013" y="2635044"/>
            <a:ext cx="2230877" cy="213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159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5D64DB6-D78A-4417-B93D-4D266535C67D}"/>
              </a:ext>
            </a:extLst>
          </p:cNvPr>
          <p:cNvSpPr>
            <a:spLocks noGrp="1"/>
          </p:cNvSpPr>
          <p:nvPr>
            <p:ph type="sldNum" sz="quarter" idx="13"/>
          </p:nvPr>
        </p:nvSpPr>
        <p:spPr/>
        <p:txBody>
          <a:bodyPr/>
          <a:lstStyle/>
          <a:p>
            <a:fld id="{AEFAAC5A-9C4F-4278-920D-DF2BAB595749}" type="slidenum">
              <a:rPr lang="en-US" smtClean="0"/>
              <a:pPr/>
              <a:t>14</a:t>
            </a:fld>
            <a:endParaRPr lang="en-US" dirty="0"/>
          </a:p>
        </p:txBody>
      </p:sp>
      <p:sp>
        <p:nvSpPr>
          <p:cNvPr id="6" name="Text Box 4">
            <a:extLst>
              <a:ext uri="{FF2B5EF4-FFF2-40B4-BE49-F238E27FC236}">
                <a16:creationId xmlns:a16="http://schemas.microsoft.com/office/drawing/2014/main" id="{2832C4B9-E693-47EC-B032-BDDEF11E6F0F}"/>
              </a:ext>
            </a:extLst>
          </p:cNvPr>
          <p:cNvSpPr txBox="1">
            <a:spLocks noChangeArrowheads="1"/>
          </p:cNvSpPr>
          <p:nvPr/>
        </p:nvSpPr>
        <p:spPr bwMode="auto">
          <a:xfrm>
            <a:off x="76200" y="15105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2400" b="1" dirty="0">
                <a:latin typeface="+mj-lt"/>
              </a:rPr>
              <a:t>The APS Accelerator Systems — The Electron Storage Ring</a:t>
            </a:r>
            <a:r>
              <a:rPr lang="en-US" sz="2400" dirty="0">
                <a:latin typeface="+mj-lt"/>
              </a:rPr>
              <a:t> </a:t>
            </a:r>
          </a:p>
        </p:txBody>
      </p:sp>
      <p:sp>
        <p:nvSpPr>
          <p:cNvPr id="7" name="Text Box 5">
            <a:extLst>
              <a:ext uri="{FF2B5EF4-FFF2-40B4-BE49-F238E27FC236}">
                <a16:creationId xmlns:a16="http://schemas.microsoft.com/office/drawing/2014/main" id="{BA619697-B7D4-41DE-B303-A5ABF1151812}"/>
              </a:ext>
            </a:extLst>
          </p:cNvPr>
          <p:cNvSpPr txBox="1">
            <a:spLocks noChangeArrowheads="1"/>
          </p:cNvSpPr>
          <p:nvPr/>
        </p:nvSpPr>
        <p:spPr bwMode="auto">
          <a:xfrm>
            <a:off x="368029" y="604061"/>
            <a:ext cx="3352800" cy="416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68275" indent="-168275" eaLnBrk="1" hangingPunct="1">
              <a:spcBef>
                <a:spcPts val="960"/>
              </a:spcBef>
              <a:buFont typeface="Wingdings" panose="05000000000000000000" pitchFamily="2" charset="2"/>
              <a:buChar char="§"/>
            </a:pPr>
            <a:r>
              <a:rPr lang="en-US" altLang="en-US" sz="1600" dirty="0"/>
              <a:t>7-GeV electrons are injected into the 1104-m-circumference storage ring (right), a circle of more than 1,000 electromagnets and associated equipment located in a concrete enclosure inside the experiment hall, which is large enough to encircle a baseball stadium.</a:t>
            </a:r>
          </a:p>
          <a:p>
            <a:pPr marL="168275" indent="-168275" eaLnBrk="1" hangingPunct="1">
              <a:spcBef>
                <a:spcPts val="960"/>
              </a:spcBef>
              <a:buFont typeface="Wingdings" panose="05000000000000000000" pitchFamily="2" charset="2"/>
              <a:buChar char="§"/>
            </a:pPr>
            <a:r>
              <a:rPr lang="en-US" altLang="en-US" sz="1600" dirty="0"/>
              <a:t>Powerful electromagnets focus the electrons into a narrow beam and bends them to a circular path within aluminum-alloy vacuum chambers running through the centers of the electromagnets.</a:t>
            </a:r>
          </a:p>
        </p:txBody>
      </p:sp>
      <p:graphicFrame>
        <p:nvGraphicFramePr>
          <p:cNvPr id="9" name="Object 9">
            <a:extLst>
              <a:ext uri="{FF2B5EF4-FFF2-40B4-BE49-F238E27FC236}">
                <a16:creationId xmlns:a16="http://schemas.microsoft.com/office/drawing/2014/main" id="{9AA78EE0-AC33-4E45-8914-542D5CD9CB00}"/>
              </a:ext>
            </a:extLst>
          </p:cNvPr>
          <p:cNvGraphicFramePr>
            <a:graphicFrameLocks noChangeAspect="1"/>
          </p:cNvGraphicFramePr>
          <p:nvPr>
            <p:extLst>
              <p:ext uri="{D42A27DB-BD31-4B8C-83A1-F6EECF244321}">
                <p14:modId xmlns:p14="http://schemas.microsoft.com/office/powerpoint/2010/main" val="3219688300"/>
              </p:ext>
            </p:extLst>
          </p:nvPr>
        </p:nvGraphicFramePr>
        <p:xfrm>
          <a:off x="3759741" y="697149"/>
          <a:ext cx="5165387" cy="2852307"/>
        </p:xfrm>
        <a:graphic>
          <a:graphicData uri="http://schemas.openxmlformats.org/presentationml/2006/ole">
            <mc:AlternateContent xmlns:mc="http://schemas.openxmlformats.org/markup-compatibility/2006">
              <mc:Choice xmlns:v="urn:schemas-microsoft-com:vml" Requires="v">
                <p:oleObj spid="_x0000_s3091" name="Image" r:id="rId3" imgW="5717575" imgH="3157467" progId="Photoshop.Image.8">
                  <p:embed/>
                </p:oleObj>
              </mc:Choice>
              <mc:Fallback>
                <p:oleObj name="Image" r:id="rId3" imgW="5717575" imgH="3157467" progId="Photoshop.Image.8">
                  <p:embed/>
                  <p:pic>
                    <p:nvPicPr>
                      <p:cNvPr id="16389" name="Object 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741" y="697149"/>
                        <a:ext cx="5165387" cy="2852307"/>
                      </a:xfrm>
                      <a:prstGeom prst="rect">
                        <a:avLst/>
                      </a:prstGeom>
                      <a:noFill/>
                      <a:ln>
                        <a:noFill/>
                      </a:ln>
                      <a:effectLst/>
                    </p:spPr>
                  </p:pic>
                </p:oleObj>
              </mc:Fallback>
            </mc:AlternateContent>
          </a:graphicData>
        </a:graphic>
      </p:graphicFrame>
      <p:pic>
        <p:nvPicPr>
          <p:cNvPr id="10" name="Picture 11" descr="accel_animation_storing">
            <a:extLst>
              <a:ext uri="{FF2B5EF4-FFF2-40B4-BE49-F238E27FC236}">
                <a16:creationId xmlns:a16="http://schemas.microsoft.com/office/drawing/2014/main" id="{238DA763-126D-407D-84B5-54E7EAB49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3172" y="2684118"/>
            <a:ext cx="241424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811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4ADEAC2-3D49-45EA-8F5A-9DC5C987F489}"/>
              </a:ext>
            </a:extLst>
          </p:cNvPr>
          <p:cNvSpPr>
            <a:spLocks noGrp="1"/>
          </p:cNvSpPr>
          <p:nvPr>
            <p:ph type="sldNum" sz="quarter" idx="13"/>
          </p:nvPr>
        </p:nvSpPr>
        <p:spPr/>
        <p:txBody>
          <a:bodyPr/>
          <a:lstStyle/>
          <a:p>
            <a:fld id="{AEFAAC5A-9C4F-4278-920D-DF2BAB595749}" type="slidenum">
              <a:rPr lang="en-US" smtClean="0"/>
              <a:pPr/>
              <a:t>15</a:t>
            </a:fld>
            <a:endParaRPr lang="en-US" dirty="0"/>
          </a:p>
        </p:txBody>
      </p:sp>
      <p:sp>
        <p:nvSpPr>
          <p:cNvPr id="6" name="Text Box 4">
            <a:extLst>
              <a:ext uri="{FF2B5EF4-FFF2-40B4-BE49-F238E27FC236}">
                <a16:creationId xmlns:a16="http://schemas.microsoft.com/office/drawing/2014/main" id="{C121FD52-292E-425E-866F-04479010C664}"/>
              </a:ext>
            </a:extLst>
          </p:cNvPr>
          <p:cNvSpPr txBox="1">
            <a:spLocks noChangeArrowheads="1"/>
          </p:cNvSpPr>
          <p:nvPr/>
        </p:nvSpPr>
        <p:spPr bwMode="auto">
          <a:xfrm>
            <a:off x="446088" y="631149"/>
            <a:ext cx="76084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68275" indent="-168275" eaLnBrk="1" hangingPunct="1">
              <a:spcBef>
                <a:spcPct val="50000"/>
              </a:spcBef>
              <a:buFont typeface="Wingdings" panose="05000000000000000000" pitchFamily="2" charset="2"/>
              <a:buChar char="§"/>
            </a:pPr>
            <a:r>
              <a:rPr lang="en-US" altLang="en-US" sz="1600" dirty="0"/>
              <a:t>The sequencing, or lattice, of electromagnets in the APS storage ring (diagram below) produces a beam of very small size and low angular divergence, qualities prized by users of synchrotron light sources.</a:t>
            </a:r>
          </a:p>
          <a:p>
            <a:pPr marL="168275" indent="-168275" eaLnBrk="1" hangingPunct="1">
              <a:spcBef>
                <a:spcPct val="50000"/>
              </a:spcBef>
              <a:buFont typeface="Wingdings" panose="05000000000000000000" pitchFamily="2" charset="2"/>
              <a:buChar char="§"/>
            </a:pPr>
            <a:r>
              <a:rPr lang="en-US" altLang="en-US" sz="1600" dirty="0"/>
              <a:t>The lattice also results in 40 straight sections, or sectors, in the storage ring. Five sectors are used for beam injection and radio-frequency equipment. The remaining 35 can be equipped with insertion devices, which are the sources of the brightest high-energy x radiation in the Western Hemisphere. </a:t>
            </a:r>
          </a:p>
        </p:txBody>
      </p:sp>
      <p:sp>
        <p:nvSpPr>
          <p:cNvPr id="7" name="Text Box 6">
            <a:extLst>
              <a:ext uri="{FF2B5EF4-FFF2-40B4-BE49-F238E27FC236}">
                <a16:creationId xmlns:a16="http://schemas.microsoft.com/office/drawing/2014/main" id="{CE0ACB62-9464-4BC2-80EA-3EEA68E80479}"/>
              </a:ext>
            </a:extLst>
          </p:cNvPr>
          <p:cNvSpPr txBox="1">
            <a:spLocks noChangeArrowheads="1"/>
          </p:cNvSpPr>
          <p:nvPr/>
        </p:nvSpPr>
        <p:spPr bwMode="auto">
          <a:xfrm>
            <a:off x="361782" y="107929"/>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dirty="0">
                <a:latin typeface="+mj-lt"/>
              </a:rPr>
              <a:t>The APS Accelerator Systems: The Lattice</a:t>
            </a:r>
          </a:p>
        </p:txBody>
      </p:sp>
      <p:grpSp>
        <p:nvGrpSpPr>
          <p:cNvPr id="17" name="Group 16">
            <a:extLst>
              <a:ext uri="{FF2B5EF4-FFF2-40B4-BE49-F238E27FC236}">
                <a16:creationId xmlns:a16="http://schemas.microsoft.com/office/drawing/2014/main" id="{E03664BF-5AF6-45AB-A039-A0C0DB559F6B}"/>
              </a:ext>
            </a:extLst>
          </p:cNvPr>
          <p:cNvGrpSpPr/>
          <p:nvPr/>
        </p:nvGrpSpPr>
        <p:grpSpPr>
          <a:xfrm>
            <a:off x="235698" y="2660790"/>
            <a:ext cx="8789514" cy="1997075"/>
            <a:chOff x="316386" y="2660790"/>
            <a:chExt cx="8789514" cy="1997075"/>
          </a:xfrm>
        </p:grpSpPr>
        <p:pic>
          <p:nvPicPr>
            <p:cNvPr id="8" name="Picture 1">
              <a:extLst>
                <a:ext uri="{FF2B5EF4-FFF2-40B4-BE49-F238E27FC236}">
                  <a16:creationId xmlns:a16="http://schemas.microsoft.com/office/drawing/2014/main" id="{49159CC7-76C6-45FC-9938-CB53E70146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 y="3114815"/>
              <a:ext cx="86106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999767CC-6D15-4B63-A1E1-335357A3879E}"/>
                </a:ext>
              </a:extLst>
            </p:cNvPr>
            <p:cNvSpPr txBox="1">
              <a:spLocks noChangeArrowheads="1"/>
            </p:cNvSpPr>
            <p:nvPr/>
          </p:nvSpPr>
          <p:spPr bwMode="auto">
            <a:xfrm>
              <a:off x="316386" y="3990020"/>
              <a:ext cx="861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i="1" dirty="0">
                  <a:solidFill>
                    <a:schemeClr val="tx2"/>
                  </a:solidFill>
                </a:rPr>
                <a:t>A typical APS storage ring sector.</a:t>
              </a:r>
            </a:p>
          </p:txBody>
        </p:sp>
        <p:sp>
          <p:nvSpPr>
            <p:cNvPr id="10" name="TextBox 3">
              <a:extLst>
                <a:ext uri="{FF2B5EF4-FFF2-40B4-BE49-F238E27FC236}">
                  <a16:creationId xmlns:a16="http://schemas.microsoft.com/office/drawing/2014/main" id="{6D8D39AB-EA55-469B-BDE0-D9CEA0F34DAF}"/>
                </a:ext>
              </a:extLst>
            </p:cNvPr>
            <p:cNvSpPr txBox="1">
              <a:spLocks noChangeArrowheads="1"/>
            </p:cNvSpPr>
            <p:nvPr/>
          </p:nvSpPr>
          <p:spPr bwMode="auto">
            <a:xfrm>
              <a:off x="7727815" y="4073665"/>
              <a:ext cx="137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i="1" dirty="0">
                  <a:solidFill>
                    <a:schemeClr val="tx2"/>
                  </a:solidFill>
                </a:rPr>
                <a:t>Insertion device</a:t>
              </a:r>
            </a:p>
          </p:txBody>
        </p:sp>
        <p:cxnSp>
          <p:nvCxnSpPr>
            <p:cNvPr id="11" name="Straight Arrow Connector 5">
              <a:extLst>
                <a:ext uri="{FF2B5EF4-FFF2-40B4-BE49-F238E27FC236}">
                  <a16:creationId xmlns:a16="http://schemas.microsoft.com/office/drawing/2014/main" id="{35C6ED53-5E2C-475C-A70B-0885631D6C13}"/>
                </a:ext>
              </a:extLst>
            </p:cNvPr>
            <p:cNvCxnSpPr>
              <a:cxnSpLocks noChangeShapeType="1"/>
            </p:cNvCxnSpPr>
            <p:nvPr/>
          </p:nvCxnSpPr>
          <p:spPr bwMode="auto">
            <a:xfrm flipH="1" flipV="1">
              <a:off x="8420100" y="3537090"/>
              <a:ext cx="228600" cy="604837"/>
            </a:xfrm>
            <a:prstGeom prst="straightConnector1">
              <a:avLst/>
            </a:prstGeom>
            <a:noFill/>
            <a:ln w="222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TextBox 3">
              <a:extLst>
                <a:ext uri="{FF2B5EF4-FFF2-40B4-BE49-F238E27FC236}">
                  <a16:creationId xmlns:a16="http://schemas.microsoft.com/office/drawing/2014/main" id="{C6945DD4-183A-4403-9AC3-29350C0A47A5}"/>
                </a:ext>
              </a:extLst>
            </p:cNvPr>
            <p:cNvSpPr txBox="1">
              <a:spLocks noChangeArrowheads="1"/>
            </p:cNvSpPr>
            <p:nvPr/>
          </p:nvSpPr>
          <p:spPr bwMode="auto">
            <a:xfrm>
              <a:off x="1104900" y="2660790"/>
              <a:ext cx="167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i="1" dirty="0">
                  <a:solidFill>
                    <a:schemeClr val="tx2"/>
                  </a:solidFill>
                </a:rPr>
                <a:t>Electromagnets</a:t>
              </a:r>
            </a:p>
          </p:txBody>
        </p:sp>
        <p:cxnSp>
          <p:nvCxnSpPr>
            <p:cNvPr id="13" name="Straight Arrow Connector 5">
              <a:extLst>
                <a:ext uri="{FF2B5EF4-FFF2-40B4-BE49-F238E27FC236}">
                  <a16:creationId xmlns:a16="http://schemas.microsoft.com/office/drawing/2014/main" id="{12A258D8-F389-45CD-ADB8-EB61B2F134E3}"/>
                </a:ext>
              </a:extLst>
            </p:cNvPr>
            <p:cNvCxnSpPr>
              <a:cxnSpLocks noChangeShapeType="1"/>
            </p:cNvCxnSpPr>
            <p:nvPr/>
          </p:nvCxnSpPr>
          <p:spPr bwMode="auto">
            <a:xfrm>
              <a:off x="2362200" y="2998927"/>
              <a:ext cx="381000" cy="304800"/>
            </a:xfrm>
            <a:prstGeom prst="straightConnector1">
              <a:avLst/>
            </a:prstGeom>
            <a:noFill/>
            <a:ln w="222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Arrow Connector 5">
              <a:extLst>
                <a:ext uri="{FF2B5EF4-FFF2-40B4-BE49-F238E27FC236}">
                  <a16:creationId xmlns:a16="http://schemas.microsoft.com/office/drawing/2014/main" id="{C6E215EC-E37F-4A2D-8260-35B78CD71B6A}"/>
                </a:ext>
              </a:extLst>
            </p:cNvPr>
            <p:cNvCxnSpPr>
              <a:cxnSpLocks noChangeShapeType="1"/>
            </p:cNvCxnSpPr>
            <p:nvPr/>
          </p:nvCxnSpPr>
          <p:spPr bwMode="auto">
            <a:xfrm flipH="1">
              <a:off x="1333500" y="2946540"/>
              <a:ext cx="323850" cy="317500"/>
            </a:xfrm>
            <a:prstGeom prst="straightConnector1">
              <a:avLst/>
            </a:prstGeom>
            <a:noFill/>
            <a:ln w="222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Straight Arrow Connector 5">
              <a:extLst>
                <a:ext uri="{FF2B5EF4-FFF2-40B4-BE49-F238E27FC236}">
                  <a16:creationId xmlns:a16="http://schemas.microsoft.com/office/drawing/2014/main" id="{69649DA5-46CB-41D6-A847-EB8376DF59C8}"/>
                </a:ext>
              </a:extLst>
            </p:cNvPr>
            <p:cNvCxnSpPr>
              <a:cxnSpLocks noChangeShapeType="1"/>
              <a:stCxn id="12" idx="2"/>
            </p:cNvCxnSpPr>
            <p:nvPr/>
          </p:nvCxnSpPr>
          <p:spPr bwMode="auto">
            <a:xfrm>
              <a:off x="1943100" y="2998927"/>
              <a:ext cx="96838" cy="268288"/>
            </a:xfrm>
            <a:prstGeom prst="straightConnector1">
              <a:avLst/>
            </a:prstGeom>
            <a:noFill/>
            <a:ln w="222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4206722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66117E-D817-4901-B054-D9C50929A1C4}"/>
              </a:ext>
            </a:extLst>
          </p:cNvPr>
          <p:cNvSpPr>
            <a:spLocks noGrp="1"/>
          </p:cNvSpPr>
          <p:nvPr>
            <p:ph type="sldNum" sz="quarter" idx="13"/>
          </p:nvPr>
        </p:nvSpPr>
        <p:spPr/>
        <p:txBody>
          <a:bodyPr/>
          <a:lstStyle/>
          <a:p>
            <a:fld id="{AEFAAC5A-9C4F-4278-920D-DF2BAB595749}" type="slidenum">
              <a:rPr lang="en-US" smtClean="0"/>
              <a:pPr/>
              <a:t>16</a:t>
            </a:fld>
            <a:endParaRPr lang="en-US" dirty="0"/>
          </a:p>
        </p:txBody>
      </p:sp>
      <p:sp>
        <p:nvSpPr>
          <p:cNvPr id="6" name="Text Box 4">
            <a:extLst>
              <a:ext uri="{FF2B5EF4-FFF2-40B4-BE49-F238E27FC236}">
                <a16:creationId xmlns:a16="http://schemas.microsoft.com/office/drawing/2014/main" id="{6504CF55-64A9-4270-88AE-EAB7670AB3D2}"/>
              </a:ext>
            </a:extLst>
          </p:cNvPr>
          <p:cNvSpPr txBox="1">
            <a:spLocks noChangeArrowheads="1"/>
          </p:cNvSpPr>
          <p:nvPr/>
        </p:nvSpPr>
        <p:spPr bwMode="auto">
          <a:xfrm>
            <a:off x="241347" y="616085"/>
            <a:ext cx="449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Wingdings" panose="05000000000000000000" pitchFamily="2" charset="2"/>
              <a:buChar char="§"/>
            </a:pPr>
            <a:r>
              <a:rPr lang="en-US" altLang="en-US" dirty="0"/>
              <a:t>Synchrotron storage rings optimized for insertion devices (photo at right) are "third-generation" light sources.</a:t>
            </a:r>
          </a:p>
        </p:txBody>
      </p:sp>
      <p:sp>
        <p:nvSpPr>
          <p:cNvPr id="7" name="Text Box 5">
            <a:extLst>
              <a:ext uri="{FF2B5EF4-FFF2-40B4-BE49-F238E27FC236}">
                <a16:creationId xmlns:a16="http://schemas.microsoft.com/office/drawing/2014/main" id="{7278610C-0AC2-4847-9C3D-C8CBEA5551A6}"/>
              </a:ext>
            </a:extLst>
          </p:cNvPr>
          <p:cNvSpPr txBox="1">
            <a:spLocks noChangeArrowheads="1"/>
          </p:cNvSpPr>
          <p:nvPr/>
        </p:nvSpPr>
        <p:spPr bwMode="auto">
          <a:xfrm>
            <a:off x="430306" y="2063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a:latin typeface="+mj-lt"/>
              </a:rPr>
              <a:t>The APS Light Source: Insertion Devices </a:t>
            </a:r>
            <a:endParaRPr lang="en-US" sz="2400" dirty="0">
              <a:latin typeface="+mj-lt"/>
            </a:endParaRPr>
          </a:p>
        </p:txBody>
      </p:sp>
      <p:pic>
        <p:nvPicPr>
          <p:cNvPr id="8" name="Picture 9" descr="idinshop">
            <a:extLst>
              <a:ext uri="{FF2B5EF4-FFF2-40B4-BE49-F238E27FC236}">
                <a16:creationId xmlns:a16="http://schemas.microsoft.com/office/drawing/2014/main" id="{CB71CA1E-C0D3-43D7-BDCF-F452B9282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810638"/>
            <a:ext cx="3665967" cy="372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accel_animation_last">
            <a:extLst>
              <a:ext uri="{FF2B5EF4-FFF2-40B4-BE49-F238E27FC236}">
                <a16:creationId xmlns:a16="http://schemas.microsoft.com/office/drawing/2014/main" id="{15108C3B-F5F0-4C11-8286-85774763D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216" y="1711639"/>
            <a:ext cx="27860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25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8D41B9-ED53-4EE1-B3D7-D502B19096A4}"/>
              </a:ext>
            </a:extLst>
          </p:cNvPr>
          <p:cNvSpPr>
            <a:spLocks noGrp="1"/>
          </p:cNvSpPr>
          <p:nvPr>
            <p:ph type="sldNum" sz="quarter" idx="13"/>
          </p:nvPr>
        </p:nvSpPr>
        <p:spPr/>
        <p:txBody>
          <a:bodyPr/>
          <a:lstStyle/>
          <a:p>
            <a:fld id="{AEFAAC5A-9C4F-4278-920D-DF2BAB595749}" type="slidenum">
              <a:rPr lang="en-US" smtClean="0"/>
              <a:pPr/>
              <a:t>17</a:t>
            </a:fld>
            <a:endParaRPr lang="en-US" dirty="0"/>
          </a:p>
        </p:txBody>
      </p:sp>
      <p:sp>
        <p:nvSpPr>
          <p:cNvPr id="6" name="Text Box 4">
            <a:extLst>
              <a:ext uri="{FF2B5EF4-FFF2-40B4-BE49-F238E27FC236}">
                <a16:creationId xmlns:a16="http://schemas.microsoft.com/office/drawing/2014/main" id="{E868F63A-1CBA-4D56-AB24-BBBF8CC7FDEF}"/>
              </a:ext>
            </a:extLst>
          </p:cNvPr>
          <p:cNvSpPr txBox="1">
            <a:spLocks noChangeArrowheads="1"/>
          </p:cNvSpPr>
          <p:nvPr/>
        </p:nvSpPr>
        <p:spPr bwMode="auto">
          <a:xfrm>
            <a:off x="403412" y="570158"/>
            <a:ext cx="4742329"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spcBef>
                <a:spcPts val="960"/>
              </a:spcBef>
              <a:buFont typeface="Wingdings" panose="05000000000000000000" pitchFamily="2" charset="2"/>
              <a:buChar char="§"/>
            </a:pPr>
            <a:r>
              <a:rPr lang="en-US" altLang="en-US" sz="1600" dirty="0"/>
              <a:t>Third-generation storage rings maximize x-ray beam flux and brightness that are needed for frontier experimentation.</a:t>
            </a:r>
          </a:p>
          <a:p>
            <a:pPr marL="285750" indent="-285750" eaLnBrk="1" hangingPunct="1">
              <a:spcBef>
                <a:spcPts val="960"/>
              </a:spcBef>
              <a:buFont typeface="Wingdings" panose="05000000000000000000" pitchFamily="2" charset="2"/>
              <a:buChar char="§"/>
            </a:pPr>
            <a:r>
              <a:rPr lang="en-US" altLang="en-US" sz="1600" dirty="0"/>
              <a:t>Flux and brightness are based on a measure of the number of photons per second in a narrow energy bandwidth and in a unit of solid angle in the horizontal and vertical directions.</a:t>
            </a:r>
          </a:p>
          <a:p>
            <a:pPr marL="285750" indent="-285750" eaLnBrk="1" hangingPunct="1">
              <a:spcBef>
                <a:spcPts val="960"/>
              </a:spcBef>
              <a:buFont typeface="Wingdings" panose="05000000000000000000" pitchFamily="2" charset="2"/>
              <a:buChar char="§"/>
            </a:pPr>
            <a:r>
              <a:rPr lang="en-US" altLang="en-US" sz="1600" dirty="0"/>
              <a:t>Flux is the number of photons per second passing through a defined area and is the appropriate measure for experiments that use the entire, unfocused x-ray beam.</a:t>
            </a:r>
          </a:p>
          <a:p>
            <a:pPr marL="285750" indent="-285750" eaLnBrk="1" hangingPunct="1">
              <a:spcBef>
                <a:spcPts val="960"/>
              </a:spcBef>
              <a:buFont typeface="Wingdings" panose="05000000000000000000" pitchFamily="2" charset="2"/>
              <a:buChar char="§"/>
            </a:pPr>
            <a:r>
              <a:rPr lang="en-US" altLang="en-US" sz="1600" dirty="0"/>
              <a:t>Brightness is a measure of the intensity and directionality of an x-ray beam. It determines the smallest spot onto which an x-ray beam can be focused.</a:t>
            </a:r>
          </a:p>
        </p:txBody>
      </p:sp>
      <p:sp>
        <p:nvSpPr>
          <p:cNvPr id="7" name="Text Box 5">
            <a:extLst>
              <a:ext uri="{FF2B5EF4-FFF2-40B4-BE49-F238E27FC236}">
                <a16:creationId xmlns:a16="http://schemas.microsoft.com/office/drawing/2014/main" id="{60CE7CBF-8453-44E2-B782-C6DC347533A9}"/>
              </a:ext>
            </a:extLst>
          </p:cNvPr>
          <p:cNvSpPr txBox="1">
            <a:spLocks noChangeArrowheads="1"/>
          </p:cNvSpPr>
          <p:nvPr/>
        </p:nvSpPr>
        <p:spPr bwMode="auto">
          <a:xfrm>
            <a:off x="403412" y="11295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a:latin typeface="+mj-lt"/>
              </a:rPr>
              <a:t>X-ray Flux &amp; Brightness</a:t>
            </a:r>
            <a:endParaRPr lang="en-US" sz="2400" dirty="0">
              <a:latin typeface="+mj-lt"/>
            </a:endParaRPr>
          </a:p>
        </p:txBody>
      </p:sp>
      <p:grpSp>
        <p:nvGrpSpPr>
          <p:cNvPr id="9" name="Group 2">
            <a:extLst>
              <a:ext uri="{FF2B5EF4-FFF2-40B4-BE49-F238E27FC236}">
                <a16:creationId xmlns:a16="http://schemas.microsoft.com/office/drawing/2014/main" id="{1CC715FE-51EE-42A3-9116-A9BC60EE3CB7}"/>
              </a:ext>
            </a:extLst>
          </p:cNvPr>
          <p:cNvGrpSpPr>
            <a:grpSpLocks/>
          </p:cNvGrpSpPr>
          <p:nvPr/>
        </p:nvGrpSpPr>
        <p:grpSpPr bwMode="auto">
          <a:xfrm>
            <a:off x="5242392" y="249663"/>
            <a:ext cx="3375025" cy="4572000"/>
            <a:chOff x="5262563" y="990600"/>
            <a:chExt cx="3375025" cy="4572000"/>
          </a:xfrm>
        </p:grpSpPr>
        <p:pic>
          <p:nvPicPr>
            <p:cNvPr id="10" name="Picture 10" descr="04">
              <a:extLst>
                <a:ext uri="{FF2B5EF4-FFF2-40B4-BE49-F238E27FC236}">
                  <a16:creationId xmlns:a16="http://schemas.microsoft.com/office/drawing/2014/main" id="{9A3EBB3D-A99A-45D9-BF87-83E086495F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2563" y="990600"/>
              <a:ext cx="33750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a:extLst>
                <a:ext uri="{FF2B5EF4-FFF2-40B4-BE49-F238E27FC236}">
                  <a16:creationId xmlns:a16="http://schemas.microsoft.com/office/drawing/2014/main" id="{7627F576-D2BF-42BB-A538-5F1F66D983ED}"/>
                </a:ext>
              </a:extLst>
            </p:cNvPr>
            <p:cNvSpPr txBox="1">
              <a:spLocks noChangeArrowheads="1"/>
            </p:cNvSpPr>
            <p:nvPr/>
          </p:nvSpPr>
          <p:spPr bwMode="auto">
            <a:xfrm rot="-5400000">
              <a:off x="3816578" y="3168878"/>
              <a:ext cx="312420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800" b="1"/>
                <a:t>On-Axis Brightness (ph/s/mrad</a:t>
              </a:r>
              <a:r>
                <a:rPr lang="en-US" altLang="en-US" sz="800" b="1" baseline="30000"/>
                <a:t>2</a:t>
              </a:r>
              <a:r>
                <a:rPr lang="en-US" altLang="en-US" sz="800" b="1"/>
                <a:t>/mm</a:t>
              </a:r>
              <a:r>
                <a:rPr lang="en-US" altLang="en-US" sz="800" b="1" baseline="30000"/>
                <a:t>2</a:t>
              </a:r>
              <a:r>
                <a:rPr lang="en-US" altLang="en-US" sz="800" b="1"/>
                <a:t>/0.1%</a:t>
              </a:r>
            </a:p>
          </p:txBody>
        </p:sp>
      </p:grpSp>
    </p:spTree>
    <p:extLst>
      <p:ext uri="{BB962C8B-B14F-4D97-AF65-F5344CB8AC3E}">
        <p14:creationId xmlns:p14="http://schemas.microsoft.com/office/powerpoint/2010/main" val="1906949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133DE6-D6F9-46FE-AE8C-BA54EC57CFD7}"/>
              </a:ext>
            </a:extLst>
          </p:cNvPr>
          <p:cNvSpPr>
            <a:spLocks noGrp="1"/>
          </p:cNvSpPr>
          <p:nvPr>
            <p:ph type="sldNum" sz="quarter" idx="13"/>
          </p:nvPr>
        </p:nvSpPr>
        <p:spPr/>
        <p:txBody>
          <a:bodyPr/>
          <a:lstStyle/>
          <a:p>
            <a:fld id="{AEFAAC5A-9C4F-4278-920D-DF2BAB595749}" type="slidenum">
              <a:rPr lang="en-US" smtClean="0"/>
              <a:pPr/>
              <a:t>18</a:t>
            </a:fld>
            <a:endParaRPr lang="en-US" dirty="0"/>
          </a:p>
        </p:txBody>
      </p:sp>
      <p:sp>
        <p:nvSpPr>
          <p:cNvPr id="6" name="Text Box 4">
            <a:extLst>
              <a:ext uri="{FF2B5EF4-FFF2-40B4-BE49-F238E27FC236}">
                <a16:creationId xmlns:a16="http://schemas.microsoft.com/office/drawing/2014/main" id="{E5D1844B-185F-4568-A137-DB48497E0092}"/>
              </a:ext>
            </a:extLst>
          </p:cNvPr>
          <p:cNvSpPr txBox="1">
            <a:spLocks noChangeArrowheads="1"/>
          </p:cNvSpPr>
          <p:nvPr/>
        </p:nvSpPr>
        <p:spPr bwMode="auto">
          <a:xfrm>
            <a:off x="416858" y="608258"/>
            <a:ext cx="3926541" cy="354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4625" indent="-174625" eaLnBrk="1" hangingPunct="1">
              <a:spcBef>
                <a:spcPts val="960"/>
              </a:spcBef>
              <a:buFont typeface="Wingdings" panose="05000000000000000000" pitchFamily="2" charset="2"/>
              <a:buChar char="§"/>
            </a:pPr>
            <a:r>
              <a:rPr lang="en-US" altLang="en-US" dirty="0"/>
              <a:t>The ratchet-shaped radiation-shielding wall between the APS storage ring and the experiment hall serves as a line of demarcation.</a:t>
            </a:r>
          </a:p>
          <a:p>
            <a:pPr marL="174625" indent="-174625" eaLnBrk="1" hangingPunct="1">
              <a:spcBef>
                <a:spcPts val="960"/>
              </a:spcBef>
              <a:buFont typeface="Wingdings" panose="05000000000000000000" pitchFamily="2" charset="2"/>
              <a:buChar char="§"/>
            </a:pPr>
            <a:r>
              <a:rPr lang="en-US" altLang="en-US" dirty="0"/>
              <a:t>Thirty-five "sectors" are marked on the experiment hall floor. Each sector comprises at least two x-ray beamlines, one originating at a bending magnet in the storage ring lattice, the other at an insertion device.</a:t>
            </a:r>
          </a:p>
        </p:txBody>
      </p:sp>
      <p:sp>
        <p:nvSpPr>
          <p:cNvPr id="7" name="Text Box 5">
            <a:extLst>
              <a:ext uri="{FF2B5EF4-FFF2-40B4-BE49-F238E27FC236}">
                <a16:creationId xmlns:a16="http://schemas.microsoft.com/office/drawing/2014/main" id="{72D2D9C6-B7F9-440F-B85E-3A22D4181839}"/>
              </a:ext>
            </a:extLst>
          </p:cNvPr>
          <p:cNvSpPr txBox="1">
            <a:spLocks noChangeArrowheads="1"/>
          </p:cNvSpPr>
          <p:nvPr/>
        </p:nvSpPr>
        <p:spPr bwMode="auto">
          <a:xfrm>
            <a:off x="416858" y="12053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a:latin typeface="+mj-lt"/>
              </a:rPr>
              <a:t>The APS Experiment Hall &amp; Beamlines</a:t>
            </a:r>
            <a:endParaRPr lang="en-US" sz="2400" dirty="0">
              <a:latin typeface="+mj-lt"/>
            </a:endParaRPr>
          </a:p>
        </p:txBody>
      </p:sp>
      <p:pic>
        <p:nvPicPr>
          <p:cNvPr id="9" name="Picture 8" descr="Diagram&#10;&#10;Description automatically generated">
            <a:extLst>
              <a:ext uri="{FF2B5EF4-FFF2-40B4-BE49-F238E27FC236}">
                <a16:creationId xmlns:a16="http://schemas.microsoft.com/office/drawing/2014/main" id="{F0FB1CF5-4589-41CF-AD1F-242C93AB66BC}"/>
              </a:ext>
            </a:extLst>
          </p:cNvPr>
          <p:cNvPicPr>
            <a:picLocks noChangeAspect="1"/>
          </p:cNvPicPr>
          <p:nvPr/>
        </p:nvPicPr>
        <p:blipFill>
          <a:blip r:embed="rId2"/>
          <a:stretch>
            <a:fillRect/>
          </a:stretch>
        </p:blipFill>
        <p:spPr>
          <a:xfrm>
            <a:off x="4639236" y="712310"/>
            <a:ext cx="3609247" cy="4038919"/>
          </a:xfrm>
          <a:prstGeom prst="rect">
            <a:avLst/>
          </a:prstGeom>
        </p:spPr>
      </p:pic>
    </p:spTree>
    <p:extLst>
      <p:ext uri="{BB962C8B-B14F-4D97-AF65-F5344CB8AC3E}">
        <p14:creationId xmlns:p14="http://schemas.microsoft.com/office/powerpoint/2010/main" val="4071152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D2E8F84-EFA6-42CD-9604-A17370E33547}"/>
              </a:ext>
            </a:extLst>
          </p:cNvPr>
          <p:cNvSpPr>
            <a:spLocks noGrp="1"/>
          </p:cNvSpPr>
          <p:nvPr>
            <p:ph type="sldNum" sz="quarter" idx="13"/>
          </p:nvPr>
        </p:nvSpPr>
        <p:spPr/>
        <p:txBody>
          <a:bodyPr/>
          <a:lstStyle/>
          <a:p>
            <a:fld id="{AEFAAC5A-9C4F-4278-920D-DF2BAB595749}" type="slidenum">
              <a:rPr lang="en-US" smtClean="0"/>
              <a:pPr/>
              <a:t>19</a:t>
            </a:fld>
            <a:endParaRPr lang="en-US" dirty="0"/>
          </a:p>
        </p:txBody>
      </p:sp>
      <p:sp>
        <p:nvSpPr>
          <p:cNvPr id="6" name="Text Box 4">
            <a:extLst>
              <a:ext uri="{FF2B5EF4-FFF2-40B4-BE49-F238E27FC236}">
                <a16:creationId xmlns:a16="http://schemas.microsoft.com/office/drawing/2014/main" id="{AC0C9CA1-A108-4E72-9DEC-A6A49DB12B90}"/>
              </a:ext>
            </a:extLst>
          </p:cNvPr>
          <p:cNvSpPr txBox="1">
            <a:spLocks noChangeArrowheads="1"/>
          </p:cNvSpPr>
          <p:nvPr/>
        </p:nvSpPr>
        <p:spPr bwMode="auto">
          <a:xfrm>
            <a:off x="419100" y="688253"/>
            <a:ext cx="4191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68275" indent="-168275" eaLnBrk="1" hangingPunct="1">
              <a:spcBef>
                <a:spcPct val="50000"/>
              </a:spcBef>
              <a:buFont typeface="Wingdings" panose="05000000000000000000" pitchFamily="2" charset="2"/>
              <a:buChar char="§"/>
            </a:pPr>
            <a:r>
              <a:rPr lang="en-US" altLang="en-US" sz="1400" dirty="0"/>
              <a:t>The circular APS experiment hall is where scientists assemble their experimental apparatus and carry out research.</a:t>
            </a:r>
          </a:p>
          <a:p>
            <a:pPr marL="168275" indent="-168275" eaLnBrk="1" hangingPunct="1">
              <a:spcBef>
                <a:spcPct val="50000"/>
              </a:spcBef>
              <a:buFont typeface="Wingdings" panose="05000000000000000000" pitchFamily="2" charset="2"/>
              <a:buChar char="§"/>
            </a:pPr>
            <a:r>
              <a:rPr lang="en-US" altLang="en-US" sz="1400" dirty="0"/>
              <a:t>The hall has been designed as an enclosed, 1104-m-circumference optical bench. The hall floor is made of 1-ft-thick poured concrete.</a:t>
            </a:r>
          </a:p>
          <a:p>
            <a:pPr marL="168275" indent="-168275" eaLnBrk="1" hangingPunct="1">
              <a:spcBef>
                <a:spcPct val="50000"/>
              </a:spcBef>
              <a:buFont typeface="Wingdings" panose="05000000000000000000" pitchFamily="2" charset="2"/>
              <a:buChar char="§"/>
            </a:pPr>
            <a:r>
              <a:rPr lang="en-US" altLang="en-US" sz="1400" dirty="0"/>
              <a:t>The usual practice in poured concrete construction is the use of evenly spaced cuts in the slab to create isolated sections, which are free to move independently, alleviating cracks.</a:t>
            </a:r>
          </a:p>
          <a:p>
            <a:pPr marL="168275" indent="-168275" eaLnBrk="1" hangingPunct="1">
              <a:spcBef>
                <a:spcPct val="50000"/>
              </a:spcBef>
              <a:buFont typeface="Wingdings" panose="05000000000000000000" pitchFamily="2" charset="2"/>
              <a:buChar char="§"/>
            </a:pPr>
            <a:r>
              <a:rPr lang="en-US" altLang="en-US" sz="1400" dirty="0"/>
              <a:t>There are no cuts in the APS experiment hall floor, creating a solid and uniform slab. The top photo was taken before installation of experimental equipment. </a:t>
            </a:r>
          </a:p>
          <a:p>
            <a:pPr marL="168275" indent="-168275" eaLnBrk="1" hangingPunct="1">
              <a:spcBef>
                <a:spcPct val="50000"/>
              </a:spcBef>
              <a:buFont typeface="Wingdings" panose="05000000000000000000" pitchFamily="2" charset="2"/>
              <a:buChar char="§"/>
            </a:pPr>
            <a:r>
              <a:rPr lang="en-US" altLang="en-US" sz="1400" dirty="0"/>
              <a:t>The bottom photo shows a typical experiment hall sector today.</a:t>
            </a:r>
          </a:p>
        </p:txBody>
      </p:sp>
      <p:sp>
        <p:nvSpPr>
          <p:cNvPr id="7" name="Text Box 5">
            <a:extLst>
              <a:ext uri="{FF2B5EF4-FFF2-40B4-BE49-F238E27FC236}">
                <a16:creationId xmlns:a16="http://schemas.microsoft.com/office/drawing/2014/main" id="{E24CDA73-15EF-4BF0-AC28-F7100427BC6B}"/>
              </a:ext>
            </a:extLst>
          </p:cNvPr>
          <p:cNvSpPr txBox="1">
            <a:spLocks noChangeArrowheads="1"/>
          </p:cNvSpPr>
          <p:nvPr/>
        </p:nvSpPr>
        <p:spPr bwMode="auto">
          <a:xfrm>
            <a:off x="311285" y="151058"/>
            <a:ext cx="8357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a:latin typeface="+mj-lt"/>
              </a:rPr>
              <a:t>The APS Experiment Hall &amp; Beamlines (cont’d.)</a:t>
            </a:r>
            <a:endParaRPr lang="en-US" sz="2400" dirty="0">
              <a:latin typeface="+mj-lt"/>
            </a:endParaRPr>
          </a:p>
        </p:txBody>
      </p:sp>
      <p:pic>
        <p:nvPicPr>
          <p:cNvPr id="8" name="Picture 6" descr="exphall_empty">
            <a:extLst>
              <a:ext uri="{FF2B5EF4-FFF2-40B4-BE49-F238E27FC236}">
                <a16:creationId xmlns:a16="http://schemas.microsoft.com/office/drawing/2014/main" id="{BD7DBE76-4BE9-423F-8FF3-35A7FA039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015" y="740473"/>
            <a:ext cx="3206885" cy="237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IDbmln">
            <a:extLst>
              <a:ext uri="{FF2B5EF4-FFF2-40B4-BE49-F238E27FC236}">
                <a16:creationId xmlns:a16="http://schemas.microsoft.com/office/drawing/2014/main" id="{86C818D6-91FD-4454-BC83-44129CFBC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655" y="2497945"/>
            <a:ext cx="3093280" cy="23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164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E98DD8-0607-406F-8255-9D13F1EE5673}"/>
              </a:ext>
            </a:extLst>
          </p:cNvPr>
          <p:cNvSpPr>
            <a:spLocks noGrp="1"/>
          </p:cNvSpPr>
          <p:nvPr>
            <p:ph type="title"/>
          </p:nvPr>
        </p:nvSpPr>
        <p:spPr>
          <a:xfrm>
            <a:off x="457200" y="105601"/>
            <a:ext cx="8229600" cy="563562"/>
          </a:xfrm>
        </p:spPr>
        <p:txBody>
          <a:bodyPr/>
          <a:lstStyle/>
          <a:p>
            <a:r>
              <a:rPr lang="en-US" altLang="en-US" sz="2400" cap="none" dirty="0"/>
              <a:t>A Powerful Light for Science</a:t>
            </a:r>
          </a:p>
        </p:txBody>
      </p:sp>
      <p:sp>
        <p:nvSpPr>
          <p:cNvPr id="7" name="Content Placeholder 2">
            <a:extLst>
              <a:ext uri="{FF2B5EF4-FFF2-40B4-BE49-F238E27FC236}">
                <a16:creationId xmlns:a16="http://schemas.microsoft.com/office/drawing/2014/main" id="{AD73919D-2B84-45B3-8272-C7317EFD0220}"/>
              </a:ext>
            </a:extLst>
          </p:cNvPr>
          <p:cNvSpPr>
            <a:spLocks noGrp="1"/>
          </p:cNvSpPr>
          <p:nvPr>
            <p:ph idx="1"/>
          </p:nvPr>
        </p:nvSpPr>
        <p:spPr>
          <a:xfrm>
            <a:off x="453154" y="799919"/>
            <a:ext cx="4536332" cy="3689318"/>
          </a:xfrm>
        </p:spPr>
        <p:txBody>
          <a:bodyPr/>
          <a:lstStyle/>
          <a:p>
            <a:r>
              <a:rPr lang="en-US" altLang="en-US" dirty="0">
                <a:latin typeface="Arial" charset="0"/>
                <a:cs typeface="Arial" charset="0"/>
              </a:rPr>
              <a:t>The high-energy, penetrating x-ray beams from the Advanced Photon Source (APS) give scientists access to a powerful, versatile, invisible light that is ideal for: </a:t>
            </a:r>
          </a:p>
          <a:p>
            <a:pPr lvl="1"/>
            <a:r>
              <a:rPr lang="en-US" altLang="en-US" dirty="0">
                <a:latin typeface="Arial" charset="0"/>
                <a:cs typeface="Arial" charset="0"/>
              </a:rPr>
              <a:t>Studying the arrangements of molecules and atoms </a:t>
            </a:r>
          </a:p>
          <a:p>
            <a:pPr lvl="1"/>
            <a:r>
              <a:rPr lang="en-US" altLang="en-US" dirty="0">
                <a:latin typeface="Arial" charset="0"/>
                <a:cs typeface="Arial" charset="0"/>
              </a:rPr>
              <a:t>Probing the interfaces where materials meet </a:t>
            </a:r>
          </a:p>
          <a:p>
            <a:pPr lvl="1"/>
            <a:r>
              <a:rPr lang="en-US" altLang="en-US" dirty="0">
                <a:latin typeface="Arial" charset="0"/>
                <a:cs typeface="Arial" charset="0"/>
              </a:rPr>
              <a:t>Determining the interdependent form and function of biological proteins and </a:t>
            </a:r>
          </a:p>
          <a:p>
            <a:pPr lvl="1"/>
            <a:r>
              <a:rPr lang="en-US" altLang="en-US" dirty="0">
                <a:latin typeface="Arial" charset="0"/>
                <a:cs typeface="Arial" charset="0"/>
              </a:rPr>
              <a:t>Watching chemical processes that happen on the nanoscale </a:t>
            </a:r>
          </a:p>
        </p:txBody>
      </p:sp>
      <p:pic>
        <p:nvPicPr>
          <p:cNvPr id="8" name="Picture 5">
            <a:extLst>
              <a:ext uri="{FF2B5EF4-FFF2-40B4-BE49-F238E27FC236}">
                <a16:creationId xmlns:a16="http://schemas.microsoft.com/office/drawing/2014/main" id="{B8D5A134-127D-45EB-BD4B-B4CAF53C2B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8085" y="554477"/>
            <a:ext cx="3655608" cy="368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808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B05C27-66CA-4EEA-A0A0-B55140CAB873}"/>
              </a:ext>
            </a:extLst>
          </p:cNvPr>
          <p:cNvSpPr>
            <a:spLocks noGrp="1"/>
          </p:cNvSpPr>
          <p:nvPr>
            <p:ph type="sldNum" sz="quarter" idx="13"/>
          </p:nvPr>
        </p:nvSpPr>
        <p:spPr/>
        <p:txBody>
          <a:bodyPr/>
          <a:lstStyle/>
          <a:p>
            <a:fld id="{AEFAAC5A-9C4F-4278-920D-DF2BAB595749}" type="slidenum">
              <a:rPr lang="en-US" smtClean="0"/>
              <a:pPr/>
              <a:t>20</a:t>
            </a:fld>
            <a:endParaRPr lang="en-US" dirty="0"/>
          </a:p>
        </p:txBody>
      </p:sp>
      <p:sp>
        <p:nvSpPr>
          <p:cNvPr id="6" name="Text Box 5">
            <a:extLst>
              <a:ext uri="{FF2B5EF4-FFF2-40B4-BE49-F238E27FC236}">
                <a16:creationId xmlns:a16="http://schemas.microsoft.com/office/drawing/2014/main" id="{BA9FCCCB-5B41-4796-9FFA-70990CB08CF7}"/>
              </a:ext>
            </a:extLst>
          </p:cNvPr>
          <p:cNvSpPr txBox="1">
            <a:spLocks noChangeArrowheads="1"/>
          </p:cNvSpPr>
          <p:nvPr/>
        </p:nvSpPr>
        <p:spPr bwMode="auto">
          <a:xfrm>
            <a:off x="304800" y="802016"/>
            <a:ext cx="3581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68275" indent="-168275" eaLnBrk="1" hangingPunct="1">
              <a:spcBef>
                <a:spcPct val="50000"/>
              </a:spcBef>
              <a:buFont typeface="Wingdings" panose="05000000000000000000" pitchFamily="2" charset="2"/>
              <a:buChar char="§"/>
            </a:pPr>
            <a:r>
              <a:rPr lang="en-US" altLang="en-US" sz="1600" dirty="0"/>
              <a:t>In designing the experiment hall, the APS benefited from the experiences of researchers who had carried out experiments at other synchrotron facilities.</a:t>
            </a:r>
          </a:p>
          <a:p>
            <a:pPr marL="168275" indent="-168275" eaLnBrk="1" hangingPunct="1">
              <a:spcBef>
                <a:spcPct val="50000"/>
              </a:spcBef>
              <a:buFont typeface="Wingdings" panose="05000000000000000000" pitchFamily="2" charset="2"/>
              <a:buChar char="§"/>
            </a:pPr>
            <a:r>
              <a:rPr lang="en-US" altLang="en-US" sz="1600" dirty="0"/>
              <a:t>One lesson learned was the need for adequate user laboratory and office space. The APS User Organization opted for laboratory/office modules and were clear in their desire that the modules be located as close as possible to the x-ray beamlines.</a:t>
            </a:r>
          </a:p>
        </p:txBody>
      </p:sp>
      <p:sp>
        <p:nvSpPr>
          <p:cNvPr id="7" name="Text Box 6">
            <a:extLst>
              <a:ext uri="{FF2B5EF4-FFF2-40B4-BE49-F238E27FC236}">
                <a16:creationId xmlns:a16="http://schemas.microsoft.com/office/drawing/2014/main" id="{57992DC0-BB7B-4689-9B9F-B8FE36209928}"/>
              </a:ext>
            </a:extLst>
          </p:cNvPr>
          <p:cNvSpPr txBox="1">
            <a:spLocks noChangeArrowheads="1"/>
          </p:cNvSpPr>
          <p:nvPr/>
        </p:nvSpPr>
        <p:spPr bwMode="auto">
          <a:xfrm>
            <a:off x="350197" y="13521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a:latin typeface="+mj-lt"/>
              </a:rPr>
              <a:t>The APS Experiment Hall &amp; Beamlines (cont’d.)</a:t>
            </a:r>
            <a:endParaRPr lang="en-US" sz="2400" dirty="0">
              <a:latin typeface="+mj-lt"/>
            </a:endParaRPr>
          </a:p>
        </p:txBody>
      </p:sp>
      <p:pic>
        <p:nvPicPr>
          <p:cNvPr id="8" name="Picture 8" descr="LOM_SECTORS2 [Converted]">
            <a:extLst>
              <a:ext uri="{FF2B5EF4-FFF2-40B4-BE49-F238E27FC236}">
                <a16:creationId xmlns:a16="http://schemas.microsoft.com/office/drawing/2014/main" id="{3E30FBC5-62EE-4921-9A70-D87ABC6E14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778572"/>
            <a:ext cx="51054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a:extLst>
              <a:ext uri="{FF2B5EF4-FFF2-40B4-BE49-F238E27FC236}">
                <a16:creationId xmlns:a16="http://schemas.microsoft.com/office/drawing/2014/main" id="{ED5AE2E4-9170-4F1C-979F-D44EFC8DB2EC}"/>
              </a:ext>
            </a:extLst>
          </p:cNvPr>
          <p:cNvSpPr txBox="1">
            <a:spLocks noChangeArrowheads="1"/>
          </p:cNvSpPr>
          <p:nvPr/>
        </p:nvSpPr>
        <p:spPr bwMode="auto">
          <a:xfrm>
            <a:off x="304800" y="5257800"/>
            <a:ext cx="861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User lab/office modules (or LOMs, above) are adjacent to the experiment hall, a short walk from each beamline.</a:t>
            </a:r>
          </a:p>
        </p:txBody>
      </p:sp>
    </p:spTree>
    <p:extLst>
      <p:ext uri="{BB962C8B-B14F-4D97-AF65-F5344CB8AC3E}">
        <p14:creationId xmlns:p14="http://schemas.microsoft.com/office/powerpoint/2010/main" val="1727124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63D911-06D5-4E36-895F-EBA81408A716}"/>
              </a:ext>
            </a:extLst>
          </p:cNvPr>
          <p:cNvSpPr>
            <a:spLocks noGrp="1"/>
          </p:cNvSpPr>
          <p:nvPr>
            <p:ph type="sldNum" sz="quarter" idx="13"/>
          </p:nvPr>
        </p:nvSpPr>
        <p:spPr/>
        <p:txBody>
          <a:bodyPr/>
          <a:lstStyle/>
          <a:p>
            <a:fld id="{AEFAAC5A-9C4F-4278-920D-DF2BAB595749}" type="slidenum">
              <a:rPr lang="en-US" smtClean="0"/>
              <a:pPr/>
              <a:t>21</a:t>
            </a:fld>
            <a:endParaRPr lang="en-US" dirty="0"/>
          </a:p>
        </p:txBody>
      </p:sp>
      <p:sp>
        <p:nvSpPr>
          <p:cNvPr id="6" name="Text Box 4">
            <a:extLst>
              <a:ext uri="{FF2B5EF4-FFF2-40B4-BE49-F238E27FC236}">
                <a16:creationId xmlns:a16="http://schemas.microsoft.com/office/drawing/2014/main" id="{E6A905E1-C17F-4A35-BA44-F29C8041C1DA}"/>
              </a:ext>
            </a:extLst>
          </p:cNvPr>
          <p:cNvSpPr txBox="1">
            <a:spLocks noChangeArrowheads="1"/>
          </p:cNvSpPr>
          <p:nvPr/>
        </p:nvSpPr>
        <p:spPr bwMode="auto">
          <a:xfrm>
            <a:off x="335604" y="605789"/>
            <a:ext cx="4572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spcBef>
                <a:spcPct val="50000"/>
              </a:spcBef>
              <a:buFont typeface="Wingdings" panose="05000000000000000000" pitchFamily="2" charset="2"/>
              <a:buChar char="§"/>
            </a:pPr>
            <a:r>
              <a:rPr lang="en-US" altLang="en-US" sz="1600" dirty="0"/>
              <a:t>User beamlines comprise crystal and/or mirror optics designed to tailor the photon beam for specific types of experiments.</a:t>
            </a:r>
          </a:p>
          <a:p>
            <a:pPr marL="285750" indent="-285750" eaLnBrk="1" hangingPunct="1">
              <a:spcBef>
                <a:spcPct val="50000"/>
              </a:spcBef>
              <a:buFont typeface="Wingdings" panose="05000000000000000000" pitchFamily="2" charset="2"/>
              <a:buChar char="§"/>
            </a:pPr>
            <a:r>
              <a:rPr lang="en-US" altLang="en-US" sz="1600" dirty="0"/>
              <a:t>These optics select from the band of energies a particular energy (or wavelength) that are produced by the insertion device beam and pass that energy down the beamline to a lead, radiation-proof experiment station that contains the sample under investigation.</a:t>
            </a:r>
          </a:p>
          <a:p>
            <a:pPr marL="285750" indent="-285750" eaLnBrk="1" hangingPunct="1">
              <a:spcBef>
                <a:spcPct val="50000"/>
              </a:spcBef>
              <a:buFont typeface="Wingdings" panose="05000000000000000000" pitchFamily="2" charset="2"/>
              <a:buChar char="§"/>
            </a:pPr>
            <a:r>
              <a:rPr lang="en-US" altLang="en-US" sz="1600" dirty="0"/>
              <a:t>Additional optics that may be needed to analyze and characterize the scattering, absorption, or imaging process; and detectors to collect data from the interaction of x-ray beam and sample.</a:t>
            </a:r>
          </a:p>
        </p:txBody>
      </p:sp>
      <p:sp>
        <p:nvSpPr>
          <p:cNvPr id="7" name="Text Box 5">
            <a:extLst>
              <a:ext uri="{FF2B5EF4-FFF2-40B4-BE49-F238E27FC236}">
                <a16:creationId xmlns:a16="http://schemas.microsoft.com/office/drawing/2014/main" id="{BBA76272-7751-498D-87B2-EEF2B5A63254}"/>
              </a:ext>
            </a:extLst>
          </p:cNvPr>
          <p:cNvSpPr txBox="1">
            <a:spLocks noChangeArrowheads="1"/>
          </p:cNvSpPr>
          <p:nvPr/>
        </p:nvSpPr>
        <p:spPr bwMode="auto">
          <a:xfrm>
            <a:off x="381000" y="8256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a:latin typeface="+mj-lt"/>
              </a:rPr>
              <a:t>The APS Experiment Hall &amp; Beamlines (cont’d.)</a:t>
            </a:r>
            <a:endParaRPr lang="en-US" sz="2400" dirty="0">
              <a:latin typeface="+mj-lt"/>
            </a:endParaRPr>
          </a:p>
        </p:txBody>
      </p:sp>
      <p:graphicFrame>
        <p:nvGraphicFramePr>
          <p:cNvPr id="8" name="Object 8">
            <a:extLst>
              <a:ext uri="{FF2B5EF4-FFF2-40B4-BE49-F238E27FC236}">
                <a16:creationId xmlns:a16="http://schemas.microsoft.com/office/drawing/2014/main" id="{C72A1368-E3E0-41DB-85E5-96455ECDC363}"/>
              </a:ext>
            </a:extLst>
          </p:cNvPr>
          <p:cNvGraphicFramePr>
            <a:graphicFrameLocks noChangeAspect="1"/>
          </p:cNvGraphicFramePr>
          <p:nvPr>
            <p:extLst>
              <p:ext uri="{D42A27DB-BD31-4B8C-83A1-F6EECF244321}">
                <p14:modId xmlns:p14="http://schemas.microsoft.com/office/powerpoint/2010/main" val="1060582876"/>
              </p:ext>
            </p:extLst>
          </p:nvPr>
        </p:nvGraphicFramePr>
        <p:xfrm>
          <a:off x="5537965" y="702755"/>
          <a:ext cx="2871936" cy="3934907"/>
        </p:xfrm>
        <a:graphic>
          <a:graphicData uri="http://schemas.openxmlformats.org/presentationml/2006/ole">
            <mc:AlternateContent xmlns:mc="http://schemas.openxmlformats.org/markup-compatibility/2006">
              <mc:Choice xmlns:v="urn:schemas-microsoft-com:vml" Requires="v">
                <p:oleObj spid="_x0000_s4109" name="Image" r:id="rId3" imgW="3337567" imgH="4572009" progId="Photoshop.Image.8">
                  <p:embed/>
                </p:oleObj>
              </mc:Choice>
              <mc:Fallback>
                <p:oleObj name="Image" r:id="rId3" imgW="3337567" imgH="4572009" progId="Photoshop.Image.8">
                  <p:embed/>
                  <p:pic>
                    <p:nvPicPr>
                      <p:cNvPr id="23556" name="Object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965" y="702755"/>
                        <a:ext cx="2871936" cy="393490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89063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A8D214-AAB0-4F24-9536-1A1D66B27211}"/>
              </a:ext>
            </a:extLst>
          </p:cNvPr>
          <p:cNvSpPr>
            <a:spLocks noGrp="1"/>
          </p:cNvSpPr>
          <p:nvPr>
            <p:ph type="sldNum" sz="quarter" idx="13"/>
          </p:nvPr>
        </p:nvSpPr>
        <p:spPr/>
        <p:txBody>
          <a:bodyPr/>
          <a:lstStyle/>
          <a:p>
            <a:fld id="{AEFAAC5A-9C4F-4278-920D-DF2BAB595749}" type="slidenum">
              <a:rPr lang="en-US" smtClean="0"/>
              <a:pPr/>
              <a:t>22</a:t>
            </a:fld>
            <a:endParaRPr lang="en-US" dirty="0"/>
          </a:p>
        </p:txBody>
      </p:sp>
      <p:sp>
        <p:nvSpPr>
          <p:cNvPr id="6" name="Text Box 4">
            <a:extLst>
              <a:ext uri="{FF2B5EF4-FFF2-40B4-BE49-F238E27FC236}">
                <a16:creationId xmlns:a16="http://schemas.microsoft.com/office/drawing/2014/main" id="{71DA67CA-00C5-4E5E-8B18-366FC833FCD3}"/>
              </a:ext>
            </a:extLst>
          </p:cNvPr>
          <p:cNvSpPr txBox="1">
            <a:spLocks noChangeArrowheads="1"/>
          </p:cNvSpPr>
          <p:nvPr/>
        </p:nvSpPr>
        <p:spPr bwMode="auto">
          <a:xfrm>
            <a:off x="266700" y="664817"/>
            <a:ext cx="8165201" cy="381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500"/>
              </a:spcAft>
              <a:buClr>
                <a:srgbClr val="FF0066"/>
              </a:buClr>
              <a:buFont typeface="Wingdings" pitchFamily="2" charset="2"/>
              <a:buChar char="Ø"/>
              <a:defRPr/>
            </a:pPr>
            <a:r>
              <a:rPr lang="en-US" sz="1400" dirty="0"/>
              <a:t> Funding (construction and operations): U.S. Department of Energy Office of Science</a:t>
            </a:r>
          </a:p>
          <a:p>
            <a:pPr eaLnBrk="1" hangingPunct="1">
              <a:spcAft>
                <a:spcPts val="500"/>
              </a:spcAft>
              <a:buClr>
                <a:srgbClr val="FF0066"/>
              </a:buClr>
              <a:buFont typeface="Wingdings" pitchFamily="2" charset="2"/>
              <a:buChar char="Ø"/>
              <a:defRPr/>
            </a:pPr>
            <a:r>
              <a:rPr lang="en-US" sz="1400" dirty="0"/>
              <a:t> Location: Argonne National Laboratory, Argonne, Illinois</a:t>
            </a:r>
          </a:p>
          <a:p>
            <a:pPr eaLnBrk="1" hangingPunct="1">
              <a:spcAft>
                <a:spcPts val="500"/>
              </a:spcAft>
              <a:buClr>
                <a:srgbClr val="FF0066"/>
              </a:buClr>
              <a:buFont typeface="Wingdings" pitchFamily="2" charset="2"/>
              <a:buChar char="Ø"/>
              <a:defRPr/>
            </a:pPr>
            <a:r>
              <a:rPr lang="en-US" sz="1400" dirty="0"/>
              <a:t> APS construction cost: $467 million (excluding cost of beamlines)</a:t>
            </a:r>
          </a:p>
          <a:p>
            <a:pPr eaLnBrk="1" hangingPunct="1">
              <a:spcAft>
                <a:spcPts val="500"/>
              </a:spcAft>
              <a:buClr>
                <a:srgbClr val="FF0066"/>
              </a:buClr>
              <a:buFont typeface="Wingdings" pitchFamily="2" charset="2"/>
              <a:buChar char="Ø"/>
              <a:defRPr/>
            </a:pPr>
            <a:r>
              <a:rPr lang="en-US" sz="1400" dirty="0"/>
              <a:t> Annual operating budget: ~$130 million per year</a:t>
            </a:r>
          </a:p>
          <a:p>
            <a:pPr eaLnBrk="1" hangingPunct="1">
              <a:spcAft>
                <a:spcPts val="500"/>
              </a:spcAft>
              <a:buClr>
                <a:srgbClr val="FF0066"/>
              </a:buClr>
              <a:buFont typeface="Wingdings" pitchFamily="2" charset="2"/>
              <a:buChar char="Ø"/>
              <a:defRPr/>
            </a:pPr>
            <a:r>
              <a:rPr lang="en-US" sz="1400" dirty="0"/>
              <a:t> Construction start: spring 1990;  Research start: fall 1995</a:t>
            </a:r>
          </a:p>
          <a:p>
            <a:pPr eaLnBrk="1" hangingPunct="1">
              <a:spcAft>
                <a:spcPts val="500"/>
              </a:spcAft>
              <a:buClr>
                <a:srgbClr val="FF0066"/>
              </a:buClr>
              <a:buFont typeface="Wingdings" pitchFamily="2" charset="2"/>
              <a:buChar char="Ø"/>
              <a:defRPr/>
            </a:pPr>
            <a:r>
              <a:rPr lang="en-US" sz="1400" dirty="0"/>
              <a:t> Number of APS operations staff: ~450</a:t>
            </a:r>
          </a:p>
          <a:p>
            <a:pPr eaLnBrk="1" hangingPunct="1">
              <a:spcAft>
                <a:spcPts val="500"/>
              </a:spcAft>
              <a:buClr>
                <a:srgbClr val="FF0066"/>
              </a:buClr>
              <a:buFont typeface="Wingdings" pitchFamily="2" charset="2"/>
              <a:buChar char="Ø"/>
              <a:defRPr/>
            </a:pPr>
            <a:r>
              <a:rPr lang="en-US" sz="1400" dirty="0"/>
              <a:t> Outer diameter of the APS experiment hall: 390 meters (1,225 ft)</a:t>
            </a:r>
          </a:p>
          <a:p>
            <a:pPr eaLnBrk="1" hangingPunct="1">
              <a:spcAft>
                <a:spcPts val="500"/>
              </a:spcAft>
              <a:buClr>
                <a:srgbClr val="FF0066"/>
              </a:buClr>
              <a:buFont typeface="Wingdings" pitchFamily="2" charset="2"/>
              <a:buChar char="Ø"/>
              <a:defRPr/>
            </a:pPr>
            <a:r>
              <a:rPr lang="en-US" sz="1400" dirty="0"/>
              <a:t> Height of the Willis Tower in Chicago: 436 m (1,454 ft)</a:t>
            </a:r>
          </a:p>
          <a:p>
            <a:pPr marL="230188" indent="-230188" eaLnBrk="1" hangingPunct="1">
              <a:spcAft>
                <a:spcPts val="500"/>
              </a:spcAft>
              <a:buClr>
                <a:srgbClr val="FF0066"/>
              </a:buClr>
              <a:buFont typeface="Wingdings" pitchFamily="2" charset="2"/>
              <a:buChar char="Ø"/>
              <a:defRPr/>
            </a:pPr>
            <a:r>
              <a:rPr lang="en-US" sz="1400" dirty="0"/>
              <a:t>Concrete used in construction of the APS experiment hall: 54,600 cu yds (1,600 cu yds of heavy-weight concrete for shielding), equivalent to a football-field-sized block 30 ft high</a:t>
            </a:r>
          </a:p>
          <a:p>
            <a:pPr marL="230188" indent="-230188" eaLnBrk="1" hangingPunct="1">
              <a:spcAft>
                <a:spcPts val="500"/>
              </a:spcAft>
              <a:buClr>
                <a:srgbClr val="FF0066"/>
              </a:buClr>
              <a:buFont typeface="Wingdings" pitchFamily="2" charset="2"/>
              <a:buChar char="Ø"/>
              <a:defRPr/>
            </a:pPr>
            <a:r>
              <a:rPr lang="en-US" sz="1400" dirty="0"/>
              <a:t>Structural steel used in construction of the APS experiment hall: 5800 tons, equivalent to 3,500 mid-size autos</a:t>
            </a:r>
          </a:p>
          <a:p>
            <a:pPr eaLnBrk="1" hangingPunct="1">
              <a:spcAft>
                <a:spcPts val="500"/>
              </a:spcAft>
              <a:buClr>
                <a:srgbClr val="FF0066"/>
              </a:buClr>
              <a:buFont typeface="Wingdings" pitchFamily="2" charset="2"/>
              <a:buChar char="Ø"/>
              <a:defRPr/>
            </a:pPr>
            <a:r>
              <a:rPr lang="en-US" sz="1400" dirty="0"/>
              <a:t> Wire used in construction of the APS experiment hall: 600,000 m (2,000,000 linear ft) </a:t>
            </a:r>
          </a:p>
          <a:p>
            <a:pPr eaLnBrk="1" hangingPunct="1">
              <a:spcAft>
                <a:spcPts val="500"/>
              </a:spcAft>
              <a:buClr>
                <a:srgbClr val="FF0066"/>
              </a:buClr>
              <a:buFont typeface="Wingdings" pitchFamily="2" charset="2"/>
              <a:buChar char="Ø"/>
              <a:defRPr/>
            </a:pPr>
            <a:r>
              <a:rPr lang="en-US" sz="1400" dirty="0"/>
              <a:t> Total gross floor space of all APS buildings: 86,310 m</a:t>
            </a:r>
            <a:r>
              <a:rPr lang="en-US" sz="1400" baseline="30000" dirty="0"/>
              <a:t>2</a:t>
            </a:r>
            <a:r>
              <a:rPr lang="en-US" sz="1400" dirty="0"/>
              <a:t> (959,000 square ft) </a:t>
            </a:r>
          </a:p>
        </p:txBody>
      </p:sp>
      <p:sp>
        <p:nvSpPr>
          <p:cNvPr id="7" name="Text Box 5">
            <a:extLst>
              <a:ext uri="{FF2B5EF4-FFF2-40B4-BE49-F238E27FC236}">
                <a16:creationId xmlns:a16="http://schemas.microsoft.com/office/drawing/2014/main" id="{B5B201BB-0E4C-4AEF-B43E-153C10539FB0}"/>
              </a:ext>
            </a:extLst>
          </p:cNvPr>
          <p:cNvSpPr txBox="1">
            <a:spLocks noChangeArrowheads="1"/>
          </p:cNvSpPr>
          <p:nvPr/>
        </p:nvSpPr>
        <p:spPr bwMode="auto">
          <a:xfrm>
            <a:off x="266700" y="151058"/>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a:latin typeface="+mj-lt"/>
              </a:rPr>
              <a:t>Quick Facts about the APS</a:t>
            </a:r>
            <a:endParaRPr lang="en-US" sz="2400" dirty="0">
              <a:latin typeface="+mj-lt"/>
            </a:endParaRPr>
          </a:p>
        </p:txBody>
      </p:sp>
    </p:spTree>
    <p:extLst>
      <p:ext uri="{BB962C8B-B14F-4D97-AF65-F5344CB8AC3E}">
        <p14:creationId xmlns:p14="http://schemas.microsoft.com/office/powerpoint/2010/main" val="3771290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A4EB01-9866-4DE2-A4D0-DED0B8A46A66}"/>
              </a:ext>
            </a:extLst>
          </p:cNvPr>
          <p:cNvSpPr>
            <a:spLocks noGrp="1"/>
          </p:cNvSpPr>
          <p:nvPr>
            <p:ph type="sldNum" sz="quarter" idx="13"/>
          </p:nvPr>
        </p:nvSpPr>
        <p:spPr/>
        <p:txBody>
          <a:bodyPr/>
          <a:lstStyle/>
          <a:p>
            <a:fld id="{AEFAAC5A-9C4F-4278-920D-DF2BAB595749}" type="slidenum">
              <a:rPr lang="en-US" smtClean="0"/>
              <a:pPr/>
              <a:t>23</a:t>
            </a:fld>
            <a:endParaRPr lang="en-US" dirty="0"/>
          </a:p>
        </p:txBody>
      </p:sp>
      <p:sp>
        <p:nvSpPr>
          <p:cNvPr id="6" name="Text Box 4">
            <a:extLst>
              <a:ext uri="{FF2B5EF4-FFF2-40B4-BE49-F238E27FC236}">
                <a16:creationId xmlns:a16="http://schemas.microsoft.com/office/drawing/2014/main" id="{B4F90A29-D976-44B0-A1B8-BF700E26DEE4}"/>
              </a:ext>
            </a:extLst>
          </p:cNvPr>
          <p:cNvSpPr txBox="1">
            <a:spLocks noChangeArrowheads="1"/>
          </p:cNvSpPr>
          <p:nvPr/>
        </p:nvSpPr>
        <p:spPr bwMode="auto">
          <a:xfrm>
            <a:off x="419100" y="700794"/>
            <a:ext cx="8305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600" dirty="0"/>
              <a:t>The APS accelerator, an innovative technical system that is more complex and that carries out many more tasks simultaneously than a Boeing 777 jetliner, comprises:</a:t>
            </a:r>
          </a:p>
          <a:p>
            <a:pPr eaLnBrk="1" hangingPunct="1">
              <a:defRPr/>
            </a:pPr>
            <a:endParaRPr lang="en-US" sz="800" b="1" dirty="0"/>
          </a:p>
          <a:p>
            <a:pPr eaLnBrk="1" hangingPunct="1">
              <a:buClr>
                <a:srgbClr val="FF0066"/>
              </a:buClr>
              <a:buFont typeface="Wingdings" pitchFamily="2" charset="2"/>
              <a:buChar char="Ø"/>
              <a:defRPr/>
            </a:pPr>
            <a:r>
              <a:rPr lang="en-US" sz="1400" b="1" dirty="0"/>
              <a:t> </a:t>
            </a:r>
            <a:r>
              <a:rPr lang="en-US" sz="1400" dirty="0"/>
              <a:t>More than 2,000 conventional electromagnets &amp; 16 pulsed electromagnets </a:t>
            </a:r>
          </a:p>
          <a:p>
            <a:pPr eaLnBrk="1" hangingPunct="1">
              <a:buClr>
                <a:srgbClr val="FF0066"/>
              </a:buClr>
              <a:defRPr/>
            </a:pPr>
            <a:endParaRPr lang="en-US" sz="800" dirty="0"/>
          </a:p>
          <a:p>
            <a:pPr marL="230188" indent="-230188" eaLnBrk="1" hangingPunct="1">
              <a:buClr>
                <a:srgbClr val="FF0066"/>
              </a:buClr>
              <a:buFont typeface="Wingdings" pitchFamily="2" charset="2"/>
              <a:buChar char="Ø"/>
              <a:defRPr/>
            </a:pPr>
            <a:r>
              <a:rPr lang="en-US" sz="1400" dirty="0"/>
              <a:t>More than 700 electron beam-position monitors, 600 magnets, &amp; 80 computer systems to monitor &amp; correct beam orbit and steer x-ray beams onto experiment samples to micron-size tolerances</a:t>
            </a:r>
          </a:p>
          <a:p>
            <a:pPr eaLnBrk="1" hangingPunct="1">
              <a:buClr>
                <a:srgbClr val="FF0066"/>
              </a:buClr>
              <a:buFont typeface="Wingdings" pitchFamily="2" charset="2"/>
              <a:buChar char="Ø"/>
              <a:defRPr/>
            </a:pPr>
            <a:endParaRPr lang="en-US" sz="800" dirty="0"/>
          </a:p>
          <a:p>
            <a:pPr marL="168275" indent="-168275" eaLnBrk="1" hangingPunct="1">
              <a:buClr>
                <a:srgbClr val="FF0066"/>
              </a:buClr>
              <a:buFont typeface="Wingdings" pitchFamily="2" charset="2"/>
              <a:buChar char="Ø"/>
              <a:defRPr/>
            </a:pPr>
            <a:r>
              <a:rPr lang="en-US" sz="1400" dirty="0"/>
              <a:t>X-ray beam-position monitors to provide beam stability that is equivalent to firing a stream of bullets through the bull's-eye of a target from several miles away</a:t>
            </a:r>
          </a:p>
          <a:p>
            <a:pPr eaLnBrk="1" hangingPunct="1">
              <a:buClr>
                <a:srgbClr val="FF0066"/>
              </a:buClr>
              <a:buFont typeface="Wingdings" pitchFamily="2" charset="2"/>
              <a:buChar char="Ø"/>
              <a:defRPr/>
            </a:pPr>
            <a:endParaRPr lang="en-US" sz="800" dirty="0"/>
          </a:p>
          <a:p>
            <a:pPr eaLnBrk="1" hangingPunct="1">
              <a:buClr>
                <a:srgbClr val="FF0066"/>
              </a:buClr>
              <a:buFont typeface="Wingdings" pitchFamily="2" charset="2"/>
              <a:buChar char="Ø"/>
              <a:defRPr/>
            </a:pPr>
            <a:r>
              <a:rPr lang="en-US" sz="1400" dirty="0"/>
              <a:t> More than 120 computers, monitoring more than 25,000 signals, for personnel protection systems</a:t>
            </a:r>
          </a:p>
          <a:p>
            <a:pPr eaLnBrk="1" hangingPunct="1">
              <a:buClr>
                <a:srgbClr val="FF0066"/>
              </a:buClr>
              <a:buFont typeface="Wingdings" pitchFamily="2" charset="2"/>
              <a:buChar char="Ø"/>
              <a:defRPr/>
            </a:pPr>
            <a:endParaRPr lang="en-US" sz="800" dirty="0"/>
          </a:p>
          <a:p>
            <a:pPr eaLnBrk="1" hangingPunct="1">
              <a:buClr>
                <a:srgbClr val="FF0066"/>
              </a:buClr>
              <a:buFont typeface="Wingdings" pitchFamily="2" charset="2"/>
              <a:buChar char="Ø"/>
              <a:defRPr/>
            </a:pPr>
            <a:r>
              <a:rPr lang="en-US" sz="1400" dirty="0"/>
              <a:t> APS beam diagnostics that control 43 x-ray beams simultaneously</a:t>
            </a:r>
          </a:p>
          <a:p>
            <a:pPr eaLnBrk="1" hangingPunct="1">
              <a:buClr>
                <a:srgbClr val="FF0066"/>
              </a:buClr>
              <a:buFont typeface="Wingdings" pitchFamily="2" charset="2"/>
              <a:buChar char="Ø"/>
              <a:defRPr/>
            </a:pPr>
            <a:endParaRPr lang="en-US" sz="800" dirty="0"/>
          </a:p>
          <a:p>
            <a:pPr marL="168275" indent="-168275" eaLnBrk="1" hangingPunct="1">
              <a:buClr>
                <a:srgbClr val="FF0066"/>
              </a:buClr>
              <a:buFont typeface="Wingdings" pitchFamily="2" charset="2"/>
              <a:buChar char="Ø"/>
              <a:defRPr/>
            </a:pPr>
            <a:r>
              <a:rPr lang="en-US" sz="1400" dirty="0"/>
              <a:t>Nearly 100 remote computers to collect data from the 500 monitors &amp; re-steer the x-ray beams 1,500 times per sec</a:t>
            </a:r>
          </a:p>
          <a:p>
            <a:pPr eaLnBrk="1" hangingPunct="1">
              <a:buClr>
                <a:srgbClr val="FF0066"/>
              </a:buClr>
              <a:buFont typeface="Wingdings" pitchFamily="2" charset="2"/>
              <a:buChar char="Ø"/>
              <a:defRPr/>
            </a:pPr>
            <a:endParaRPr lang="en-US" sz="800" dirty="0"/>
          </a:p>
          <a:p>
            <a:pPr marL="168275" indent="-168275" eaLnBrk="1" hangingPunct="1">
              <a:buClr>
                <a:srgbClr val="FF0066"/>
              </a:buClr>
              <a:buFont typeface="Wingdings" pitchFamily="2" charset="2"/>
              <a:buChar char="Ø"/>
              <a:defRPr/>
            </a:pPr>
            <a:r>
              <a:rPr lang="en-US" sz="1400" dirty="0"/>
              <a:t> A control system of 80 workstations, more than 200 distributed input/output computers (IOC), more than 7,000 replaceable hardware components, &amp; over 100,000 IOC points monitoring or controlling more than 450,000 technical parameters</a:t>
            </a:r>
          </a:p>
        </p:txBody>
      </p:sp>
      <p:sp>
        <p:nvSpPr>
          <p:cNvPr id="7" name="Text Box 5">
            <a:extLst>
              <a:ext uri="{FF2B5EF4-FFF2-40B4-BE49-F238E27FC236}">
                <a16:creationId xmlns:a16="http://schemas.microsoft.com/office/drawing/2014/main" id="{31C1AF98-512F-4658-8E0B-B4F0F7F53238}"/>
              </a:ext>
            </a:extLst>
          </p:cNvPr>
          <p:cNvSpPr txBox="1">
            <a:spLocks noChangeArrowheads="1"/>
          </p:cNvSpPr>
          <p:nvPr/>
        </p:nvSpPr>
        <p:spPr bwMode="auto">
          <a:xfrm>
            <a:off x="381000" y="15105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a:latin typeface="+mj-lt"/>
              </a:rPr>
              <a:t>Quick Facts about the APS Accelerator</a:t>
            </a:r>
            <a:endParaRPr lang="en-US" sz="2400" dirty="0">
              <a:latin typeface="+mj-lt"/>
            </a:endParaRPr>
          </a:p>
        </p:txBody>
      </p:sp>
    </p:spTree>
    <p:extLst>
      <p:ext uri="{BB962C8B-B14F-4D97-AF65-F5344CB8AC3E}">
        <p14:creationId xmlns:p14="http://schemas.microsoft.com/office/powerpoint/2010/main" val="3936207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6795CA-9C5C-4CE6-85C8-B4F25F122B26}"/>
              </a:ext>
            </a:extLst>
          </p:cNvPr>
          <p:cNvSpPr>
            <a:spLocks noGrp="1"/>
          </p:cNvSpPr>
          <p:nvPr>
            <p:ph type="sldNum" sz="quarter" idx="13"/>
          </p:nvPr>
        </p:nvSpPr>
        <p:spPr/>
        <p:txBody>
          <a:bodyPr/>
          <a:lstStyle/>
          <a:p>
            <a:fld id="{AEFAAC5A-9C4F-4278-920D-DF2BAB595749}" type="slidenum">
              <a:rPr lang="en-US" smtClean="0"/>
              <a:pPr/>
              <a:t>24</a:t>
            </a:fld>
            <a:endParaRPr lang="en-US" dirty="0"/>
          </a:p>
        </p:txBody>
      </p:sp>
      <p:sp>
        <p:nvSpPr>
          <p:cNvPr id="6" name="Content Placeholder 1">
            <a:extLst>
              <a:ext uri="{FF2B5EF4-FFF2-40B4-BE49-F238E27FC236}">
                <a16:creationId xmlns:a16="http://schemas.microsoft.com/office/drawing/2014/main" id="{2FB16D09-A0D3-42C7-9CE1-8EF3B2140EAF}"/>
              </a:ext>
            </a:extLst>
          </p:cNvPr>
          <p:cNvSpPr txBox="1">
            <a:spLocks/>
          </p:cNvSpPr>
          <p:nvPr/>
        </p:nvSpPr>
        <p:spPr>
          <a:xfrm>
            <a:off x="533400" y="2956679"/>
            <a:ext cx="8077200" cy="1441196"/>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pPr marL="285750" indent="-285750">
              <a:lnSpc>
                <a:spcPct val="100000"/>
              </a:lnSpc>
              <a:spcAft>
                <a:spcPts val="800"/>
              </a:spcAft>
              <a:buFont typeface="Wingdings" panose="05000000000000000000" pitchFamily="2" charset="2"/>
              <a:buChar char="§"/>
            </a:pPr>
            <a:r>
              <a:rPr lang="en-US" altLang="en-US" sz="1800" cap="none" dirty="0"/>
              <a:t>The U.S. DOE Office of Science supports the operation of many major research facilities across our nation.</a:t>
            </a:r>
          </a:p>
          <a:p>
            <a:pPr marL="285750" indent="-285750">
              <a:lnSpc>
                <a:spcPct val="100000"/>
              </a:lnSpc>
              <a:spcAft>
                <a:spcPts val="800"/>
              </a:spcAft>
              <a:buFont typeface="Wingdings" panose="05000000000000000000" pitchFamily="2" charset="2"/>
              <a:buChar char="§"/>
            </a:pPr>
            <a:r>
              <a:rPr lang="en-US" altLang="en-US" sz="1800" cap="none" dirty="0"/>
              <a:t>They provide open, peer-reviewed access to sophisticated research tools for scientists (users) from academia, national laboratories, and industry carrying out research in all major scientific disciplines </a:t>
            </a:r>
          </a:p>
        </p:txBody>
      </p:sp>
      <p:sp>
        <p:nvSpPr>
          <p:cNvPr id="7" name="Text Box 5">
            <a:extLst>
              <a:ext uri="{FF2B5EF4-FFF2-40B4-BE49-F238E27FC236}">
                <a16:creationId xmlns:a16="http://schemas.microsoft.com/office/drawing/2014/main" id="{11C53475-9710-448F-BA74-2E17EC9A152C}"/>
              </a:ext>
            </a:extLst>
          </p:cNvPr>
          <p:cNvSpPr txBox="1">
            <a:spLocks noChangeArrowheads="1"/>
          </p:cNvSpPr>
          <p:nvPr/>
        </p:nvSpPr>
        <p:spPr bwMode="auto">
          <a:xfrm>
            <a:off x="381000" y="7595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a:latin typeface="+mj-lt"/>
              </a:rPr>
              <a:t>U.S. Department of Energy X-ray Light Sources</a:t>
            </a:r>
            <a:endParaRPr lang="en-US" sz="2400" dirty="0">
              <a:latin typeface="+mj-lt"/>
            </a:endParaRPr>
          </a:p>
        </p:txBody>
      </p:sp>
      <p:pic>
        <p:nvPicPr>
          <p:cNvPr id="8" name="Picture 7">
            <a:extLst>
              <a:ext uri="{FF2B5EF4-FFF2-40B4-BE49-F238E27FC236}">
                <a16:creationId xmlns:a16="http://schemas.microsoft.com/office/drawing/2014/main" id="{FFE942FF-EBB1-4F6A-9FB6-F7FB97A6D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710" y="599179"/>
            <a:ext cx="5467122" cy="2225311"/>
          </a:xfrm>
          <a:prstGeom prst="rect">
            <a:avLst/>
          </a:prstGeom>
        </p:spPr>
      </p:pic>
    </p:spTree>
    <p:extLst>
      <p:ext uri="{BB962C8B-B14F-4D97-AF65-F5344CB8AC3E}">
        <p14:creationId xmlns:p14="http://schemas.microsoft.com/office/powerpoint/2010/main" val="1144886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B646B2-BEB7-4C8C-8C4B-10E82FCC1B54}"/>
              </a:ext>
            </a:extLst>
          </p:cNvPr>
          <p:cNvSpPr>
            <a:spLocks noGrp="1"/>
          </p:cNvSpPr>
          <p:nvPr>
            <p:ph type="sldNum" sz="quarter" idx="13"/>
          </p:nvPr>
        </p:nvSpPr>
        <p:spPr/>
        <p:txBody>
          <a:bodyPr/>
          <a:lstStyle/>
          <a:p>
            <a:fld id="{AEFAAC5A-9C4F-4278-920D-DF2BAB595749}" type="slidenum">
              <a:rPr lang="en-US" smtClean="0"/>
              <a:pPr/>
              <a:t>3</a:t>
            </a:fld>
            <a:endParaRPr lang="en-US" dirty="0"/>
          </a:p>
        </p:txBody>
      </p:sp>
      <p:sp>
        <p:nvSpPr>
          <p:cNvPr id="6" name="Text Box 4">
            <a:extLst>
              <a:ext uri="{FF2B5EF4-FFF2-40B4-BE49-F238E27FC236}">
                <a16:creationId xmlns:a16="http://schemas.microsoft.com/office/drawing/2014/main" id="{855DF52A-4C9E-4CAD-819E-18662AF47DB9}"/>
              </a:ext>
            </a:extLst>
          </p:cNvPr>
          <p:cNvSpPr txBox="1">
            <a:spLocks noChangeArrowheads="1"/>
          </p:cNvSpPr>
          <p:nvPr/>
        </p:nvSpPr>
        <p:spPr bwMode="auto">
          <a:xfrm>
            <a:off x="1594564" y="130227"/>
            <a:ext cx="7162800" cy="362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spcAft>
                <a:spcPts val="800"/>
              </a:spcAft>
              <a:buFont typeface="Wingdings" panose="05000000000000000000" pitchFamily="2" charset="2"/>
              <a:buChar char="§"/>
            </a:pPr>
            <a:r>
              <a:rPr lang="en-US" altLang="en-US" dirty="0"/>
              <a:t>APS x-rays allow thousands of scientists from the U.S. and other countries to pursue new knowledge about the structure and function of materials, from the center of the Earth to outer space and all points in between.</a:t>
            </a:r>
          </a:p>
          <a:p>
            <a:pPr marL="285750" indent="-285750" eaLnBrk="1" hangingPunct="1">
              <a:spcAft>
                <a:spcPts val="800"/>
              </a:spcAft>
              <a:buFont typeface="Wingdings" panose="05000000000000000000" pitchFamily="2" charset="2"/>
              <a:buChar char="§"/>
            </a:pPr>
            <a:r>
              <a:rPr lang="en-US" altLang="en-US" dirty="0"/>
              <a:t>The knowledge gained from this research can impact the evolution of combustion engines and microcircuits, aid in the development of new pharmaceuticals, and pioneer nanotechnologies whose scale is measured in billionths of a meter, to name just a few examples.</a:t>
            </a:r>
          </a:p>
          <a:p>
            <a:pPr marL="285750" indent="-285750" eaLnBrk="1" hangingPunct="1">
              <a:spcAft>
                <a:spcPts val="800"/>
              </a:spcAft>
              <a:buFont typeface="Wingdings" panose="05000000000000000000" pitchFamily="2" charset="2"/>
              <a:buChar char="§"/>
            </a:pPr>
            <a:r>
              <a:rPr lang="en-US" altLang="en-US" dirty="0"/>
              <a:t>These studies promise to have far-reaching impact on our technology, economy, health, and our fundamental knowledge of the materials that make up our world. </a:t>
            </a:r>
          </a:p>
        </p:txBody>
      </p:sp>
      <p:graphicFrame>
        <p:nvGraphicFramePr>
          <p:cNvPr id="7" name="Object 19">
            <a:extLst>
              <a:ext uri="{FF2B5EF4-FFF2-40B4-BE49-F238E27FC236}">
                <a16:creationId xmlns:a16="http://schemas.microsoft.com/office/drawing/2014/main" id="{62F9AFBC-0416-471C-A4D1-D2F7C837F77D}"/>
              </a:ext>
            </a:extLst>
          </p:cNvPr>
          <p:cNvGraphicFramePr>
            <a:graphicFrameLocks noGrp="1" noChangeAspect="1"/>
          </p:cNvGraphicFramePr>
          <p:nvPr>
            <p:ph idx="1"/>
            <p:extLst>
              <p:ext uri="{D42A27DB-BD31-4B8C-83A1-F6EECF244321}">
                <p14:modId xmlns:p14="http://schemas.microsoft.com/office/powerpoint/2010/main" val="4199695672"/>
              </p:ext>
            </p:extLst>
          </p:nvPr>
        </p:nvGraphicFramePr>
        <p:xfrm>
          <a:off x="341339" y="177313"/>
          <a:ext cx="1258939" cy="4677969"/>
        </p:xfrm>
        <a:graphic>
          <a:graphicData uri="http://schemas.openxmlformats.org/presentationml/2006/ole">
            <mc:AlternateContent xmlns:mc="http://schemas.openxmlformats.org/markup-compatibility/2006">
              <mc:Choice xmlns:v="urn:schemas-microsoft-com:vml" Requires="v">
                <p:oleObj spid="_x0000_s1054" name="Image" r:id="rId3" imgW="1600203" imgH="5943612" progId="Photoshop.Image.8">
                  <p:embed/>
                </p:oleObj>
              </mc:Choice>
              <mc:Fallback>
                <p:oleObj name="Image" r:id="rId3" imgW="1600203" imgH="5943612" progId="Photoshop.Image.8">
                  <p:embed/>
                  <p:pic>
                    <p:nvPicPr>
                      <p:cNvPr id="8195" name="Object 1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39" y="177313"/>
                        <a:ext cx="1258939" cy="4677969"/>
                      </a:xfrm>
                      <a:prstGeom prst="rect">
                        <a:avLst/>
                      </a:prstGeom>
                      <a:noFill/>
                      <a:ln>
                        <a:noFill/>
                      </a:ln>
                      <a:effectLst/>
                    </p:spPr>
                  </p:pic>
                </p:oleObj>
              </mc:Fallback>
            </mc:AlternateContent>
          </a:graphicData>
        </a:graphic>
      </p:graphicFrame>
      <p:pic>
        <p:nvPicPr>
          <p:cNvPr id="8" name="Picture 22" descr="2005_44_14">
            <a:extLst>
              <a:ext uri="{FF2B5EF4-FFF2-40B4-BE49-F238E27FC236}">
                <a16:creationId xmlns:a16="http://schemas.microsoft.com/office/drawing/2014/main" id="{D50948D0-0CA8-4FA4-A88F-B87B7DF699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4218">
            <a:off x="2626748" y="3989230"/>
            <a:ext cx="751571" cy="99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adv_eng_mat_cvr">
            <a:extLst>
              <a:ext uri="{FF2B5EF4-FFF2-40B4-BE49-F238E27FC236}">
                <a16:creationId xmlns:a16="http://schemas.microsoft.com/office/drawing/2014/main" id="{98F1C3EC-AF96-4C48-8FC0-8245F7FAE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91310">
            <a:off x="4813315" y="3833089"/>
            <a:ext cx="679353" cy="94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a:extLst>
              <a:ext uri="{FF2B5EF4-FFF2-40B4-BE49-F238E27FC236}">
                <a16:creationId xmlns:a16="http://schemas.microsoft.com/office/drawing/2014/main" id="{92DB323F-258C-4037-8A50-AFE238B2D7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0128" y="3990099"/>
            <a:ext cx="701385" cy="94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descr="fuelspray_appl_phys_lett">
            <a:extLst>
              <a:ext uri="{FF2B5EF4-FFF2-40B4-BE49-F238E27FC236}">
                <a16:creationId xmlns:a16="http://schemas.microsoft.com/office/drawing/2014/main" id="{EDE08A09-A580-400A-AA9F-6FE2E72410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2856" y="4029462"/>
            <a:ext cx="718522" cy="99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27">
            <a:extLst>
              <a:ext uri="{FF2B5EF4-FFF2-40B4-BE49-F238E27FC236}">
                <a16:creationId xmlns:a16="http://schemas.microsoft.com/office/drawing/2014/main" id="{2DC8E522-2C08-4C19-9CD1-BE57DD1973F2}"/>
              </a:ext>
            </a:extLst>
          </p:cNvPr>
          <p:cNvGrpSpPr>
            <a:grpSpLocks/>
          </p:cNvGrpSpPr>
          <p:nvPr/>
        </p:nvGrpSpPr>
        <p:grpSpPr bwMode="auto">
          <a:xfrm rot="20713339">
            <a:off x="3164002" y="4074786"/>
            <a:ext cx="760139" cy="940076"/>
            <a:chOff x="3936" y="2592"/>
            <a:chExt cx="947" cy="1200"/>
          </a:xfrm>
        </p:grpSpPr>
        <p:pic>
          <p:nvPicPr>
            <p:cNvPr id="13" name="Picture 28" descr="Cover3">
              <a:extLst>
                <a:ext uri="{FF2B5EF4-FFF2-40B4-BE49-F238E27FC236}">
                  <a16:creationId xmlns:a16="http://schemas.microsoft.com/office/drawing/2014/main" id="{76CC2C15-9013-4DED-8320-E86F82A365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6" y="2592"/>
              <a:ext cx="947"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9">
              <a:extLst>
                <a:ext uri="{FF2B5EF4-FFF2-40B4-BE49-F238E27FC236}">
                  <a16:creationId xmlns:a16="http://schemas.microsoft.com/office/drawing/2014/main" id="{0951E717-7A44-4E8D-AD07-DE0C41AB0DEB}"/>
                </a:ext>
              </a:extLst>
            </p:cNvPr>
            <p:cNvSpPr>
              <a:spLocks noChangeArrowheads="1"/>
            </p:cNvSpPr>
            <p:nvPr/>
          </p:nvSpPr>
          <p:spPr bwMode="auto">
            <a:xfrm>
              <a:off x="3936" y="2592"/>
              <a:ext cx="943" cy="12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pic>
        <p:nvPicPr>
          <p:cNvPr id="15" name="Picture 30">
            <a:extLst>
              <a:ext uri="{FF2B5EF4-FFF2-40B4-BE49-F238E27FC236}">
                <a16:creationId xmlns:a16="http://schemas.microsoft.com/office/drawing/2014/main" id="{D9565DCD-3C89-45CA-920E-C72548D99EF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982690">
            <a:off x="5732974" y="3911444"/>
            <a:ext cx="701385" cy="94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1" descr="MRS_BULL_mar04_cover">
            <a:extLst>
              <a:ext uri="{FF2B5EF4-FFF2-40B4-BE49-F238E27FC236}">
                <a16:creationId xmlns:a16="http://schemas.microsoft.com/office/drawing/2014/main" id="{02CAD65A-1F54-41EA-9C58-8EF42896AA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698559">
            <a:off x="4392674" y="4074786"/>
            <a:ext cx="717298" cy="94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2" descr="shelton-phys_today">
            <a:extLst>
              <a:ext uri="{FF2B5EF4-FFF2-40B4-BE49-F238E27FC236}">
                <a16:creationId xmlns:a16="http://schemas.microsoft.com/office/drawing/2014/main" id="{46B7CE4E-39A9-4007-8503-DF60D7972D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47474">
            <a:off x="6378272" y="3841258"/>
            <a:ext cx="724642" cy="94007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263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5E33E0-7FF4-4C0F-A1BA-BCB4CE8C4171}"/>
              </a:ext>
            </a:extLst>
          </p:cNvPr>
          <p:cNvSpPr>
            <a:spLocks noGrp="1"/>
          </p:cNvSpPr>
          <p:nvPr>
            <p:ph type="sldNum" sz="quarter" idx="13"/>
          </p:nvPr>
        </p:nvSpPr>
        <p:spPr/>
        <p:txBody>
          <a:bodyPr/>
          <a:lstStyle/>
          <a:p>
            <a:fld id="{AEFAAC5A-9C4F-4278-920D-DF2BAB595749}" type="slidenum">
              <a:rPr lang="en-US" smtClean="0"/>
              <a:pPr/>
              <a:t>4</a:t>
            </a:fld>
            <a:endParaRPr lang="en-US" dirty="0"/>
          </a:p>
        </p:txBody>
      </p:sp>
      <p:sp>
        <p:nvSpPr>
          <p:cNvPr id="6" name="Title 1">
            <a:extLst>
              <a:ext uri="{FF2B5EF4-FFF2-40B4-BE49-F238E27FC236}">
                <a16:creationId xmlns:a16="http://schemas.microsoft.com/office/drawing/2014/main" id="{4983D4BB-8B45-4331-B725-8D859A7E7EC3}"/>
              </a:ext>
            </a:extLst>
          </p:cNvPr>
          <p:cNvSpPr>
            <a:spLocks noGrp="1"/>
          </p:cNvSpPr>
          <p:nvPr>
            <p:ph type="title"/>
          </p:nvPr>
        </p:nvSpPr>
        <p:spPr>
          <a:xfrm>
            <a:off x="402077" y="0"/>
            <a:ext cx="8229600" cy="563562"/>
          </a:xfrm>
        </p:spPr>
        <p:txBody>
          <a:bodyPr/>
          <a:lstStyle/>
          <a:p>
            <a:r>
              <a:rPr lang="en-US" sz="2400" dirty="0"/>
              <a:t>APS </a:t>
            </a:r>
            <a:r>
              <a:rPr lang="en-US" sz="2400" cap="none" dirty="0"/>
              <a:t>Users</a:t>
            </a:r>
            <a:endParaRPr lang="en-US" sz="2400" dirty="0"/>
          </a:p>
        </p:txBody>
      </p:sp>
      <p:sp>
        <p:nvSpPr>
          <p:cNvPr id="7" name="Content Placeholder 2">
            <a:extLst>
              <a:ext uri="{FF2B5EF4-FFF2-40B4-BE49-F238E27FC236}">
                <a16:creationId xmlns:a16="http://schemas.microsoft.com/office/drawing/2014/main" id="{7D2D39CD-3E61-4854-AD84-0124DA0D6AEB}"/>
              </a:ext>
            </a:extLst>
          </p:cNvPr>
          <p:cNvSpPr>
            <a:spLocks noGrp="1"/>
          </p:cNvSpPr>
          <p:nvPr>
            <p:ph idx="1"/>
          </p:nvPr>
        </p:nvSpPr>
        <p:spPr>
          <a:xfrm>
            <a:off x="514118" y="666586"/>
            <a:ext cx="5486400" cy="3969527"/>
          </a:xfrm>
        </p:spPr>
        <p:txBody>
          <a:bodyPr/>
          <a:lstStyle/>
          <a:p>
            <a:r>
              <a:rPr lang="en-US" dirty="0"/>
              <a:t>Researchers (“users”) come to the APS from all 50 U.S. states, the District of Columbia, Puerto Rico, and several foreign countries.</a:t>
            </a:r>
          </a:p>
          <a:p>
            <a:r>
              <a:rPr lang="en-US" dirty="0"/>
              <a:t>These researchers represent a wide range of academic institutions, industries, and government and private research labs.</a:t>
            </a:r>
          </a:p>
          <a:p>
            <a:r>
              <a:rPr lang="en-US" dirty="0"/>
              <a:t>They carry out an average of 4,000 experiments per year in materials science, chemistry, condensed matter physics, and the life and environmental sciences.</a:t>
            </a:r>
          </a:p>
          <a:p>
            <a:r>
              <a:rPr lang="en-US" dirty="0"/>
              <a:t>They average over 2,000 publications each year detailing impactful discoveries, and solve more vital biological protein structures than users of any other x-ray light source research facility in the world.</a:t>
            </a:r>
          </a:p>
        </p:txBody>
      </p:sp>
      <p:pic>
        <p:nvPicPr>
          <p:cNvPr id="8" name="Picture 7">
            <a:extLst>
              <a:ext uri="{FF2B5EF4-FFF2-40B4-BE49-F238E27FC236}">
                <a16:creationId xmlns:a16="http://schemas.microsoft.com/office/drawing/2014/main" id="{A4EE3061-1C42-4EE7-A407-BA72D4194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9215" y="404363"/>
            <a:ext cx="2193765" cy="4334774"/>
          </a:xfrm>
          <a:prstGeom prst="rect">
            <a:avLst/>
          </a:prstGeom>
        </p:spPr>
      </p:pic>
    </p:spTree>
    <p:extLst>
      <p:ext uri="{BB962C8B-B14F-4D97-AF65-F5344CB8AC3E}">
        <p14:creationId xmlns:p14="http://schemas.microsoft.com/office/powerpoint/2010/main" val="1767792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C7D1BB0-5041-4D84-BFF7-7506276D326B}"/>
              </a:ext>
            </a:extLst>
          </p:cNvPr>
          <p:cNvSpPr>
            <a:spLocks noGrp="1"/>
          </p:cNvSpPr>
          <p:nvPr>
            <p:ph type="sldNum" sz="quarter" idx="13"/>
          </p:nvPr>
        </p:nvSpPr>
        <p:spPr/>
        <p:txBody>
          <a:bodyPr/>
          <a:lstStyle/>
          <a:p>
            <a:fld id="{AEFAAC5A-9C4F-4278-920D-DF2BAB595749}" type="slidenum">
              <a:rPr lang="en-US" smtClean="0"/>
              <a:pPr/>
              <a:t>5</a:t>
            </a:fld>
            <a:endParaRPr lang="en-US" dirty="0"/>
          </a:p>
        </p:txBody>
      </p:sp>
      <p:sp>
        <p:nvSpPr>
          <p:cNvPr id="6" name="Title 1">
            <a:extLst>
              <a:ext uri="{FF2B5EF4-FFF2-40B4-BE49-F238E27FC236}">
                <a16:creationId xmlns:a16="http://schemas.microsoft.com/office/drawing/2014/main" id="{2A26C435-2E4A-4138-8239-80215D9F4E22}"/>
              </a:ext>
            </a:extLst>
          </p:cNvPr>
          <p:cNvSpPr>
            <a:spLocks noGrp="1"/>
          </p:cNvSpPr>
          <p:nvPr>
            <p:ph type="title"/>
          </p:nvPr>
        </p:nvSpPr>
        <p:spPr>
          <a:xfrm>
            <a:off x="457200" y="86322"/>
            <a:ext cx="8229600" cy="543128"/>
          </a:xfrm>
        </p:spPr>
        <p:txBody>
          <a:bodyPr/>
          <a:lstStyle/>
          <a:p>
            <a:pPr>
              <a:defRPr/>
            </a:pPr>
            <a:r>
              <a:rPr lang="en-US" sz="2400" cap="none" dirty="0"/>
              <a:t>A Brighter Energy Future and the APS</a:t>
            </a:r>
          </a:p>
        </p:txBody>
      </p:sp>
      <p:sp>
        <p:nvSpPr>
          <p:cNvPr id="7" name="Content Placeholder 2">
            <a:extLst>
              <a:ext uri="{FF2B5EF4-FFF2-40B4-BE49-F238E27FC236}">
                <a16:creationId xmlns:a16="http://schemas.microsoft.com/office/drawing/2014/main" id="{B64D05A6-8A0C-419B-9DFE-A3320CDE094D}"/>
              </a:ext>
            </a:extLst>
          </p:cNvPr>
          <p:cNvSpPr>
            <a:spLocks noGrp="1"/>
          </p:cNvSpPr>
          <p:nvPr>
            <p:ph idx="1"/>
          </p:nvPr>
        </p:nvSpPr>
        <p:spPr>
          <a:xfrm>
            <a:off x="411804" y="781050"/>
            <a:ext cx="8686800" cy="3581400"/>
          </a:xfrm>
        </p:spPr>
        <p:txBody>
          <a:bodyPr/>
          <a:lstStyle/>
          <a:p>
            <a:pPr>
              <a:defRPr/>
            </a:pPr>
            <a:r>
              <a:rPr lang="en-US" sz="2000" dirty="0"/>
              <a:t>Argonne is at the cutting edge of the effort to create new, efficient battery technologies, focusing on the lithium-ion battery; scientists using the APS are playing a major role in advancing battery technologies.</a:t>
            </a:r>
          </a:p>
          <a:p>
            <a:pPr>
              <a:defRPr/>
            </a:pPr>
            <a:r>
              <a:rPr lang="en-US" sz="2000" dirty="0"/>
              <a:t>Scientists using the APS have developed an x-ray imaging technique that peers through high-speed, dense liquids and is being used to examine the internal structure of liquids at the moment they leave an injector nozzle in order to improve fuel-injector efficiency and clean engine combustion.</a:t>
            </a:r>
          </a:p>
          <a:p>
            <a:pPr>
              <a:defRPr/>
            </a:pPr>
            <a:r>
              <a:rPr lang="en-US" sz="2000" dirty="0"/>
              <a:t>Researchers are using high-brightness x-rays from the APS to study new materials for power plants based on turbine engines burning natural gas, a key component of future energy grids in the U.S. and other nations, supplying clean, increasingly fuel-efficient, and relatively low-cost energy.</a:t>
            </a:r>
          </a:p>
        </p:txBody>
      </p:sp>
    </p:spTree>
    <p:extLst>
      <p:ext uri="{BB962C8B-B14F-4D97-AF65-F5344CB8AC3E}">
        <p14:creationId xmlns:p14="http://schemas.microsoft.com/office/powerpoint/2010/main" val="279207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918D9B5-F896-460A-9B3F-3F63693B16B4}"/>
              </a:ext>
            </a:extLst>
          </p:cNvPr>
          <p:cNvSpPr>
            <a:spLocks noGrp="1"/>
          </p:cNvSpPr>
          <p:nvPr>
            <p:ph type="sldNum" sz="quarter" idx="13"/>
          </p:nvPr>
        </p:nvSpPr>
        <p:spPr/>
        <p:txBody>
          <a:bodyPr/>
          <a:lstStyle/>
          <a:p>
            <a:fld id="{AEFAAC5A-9C4F-4278-920D-DF2BAB595749}" type="slidenum">
              <a:rPr lang="en-US" smtClean="0"/>
              <a:pPr/>
              <a:t>6</a:t>
            </a:fld>
            <a:endParaRPr lang="en-US" dirty="0"/>
          </a:p>
        </p:txBody>
      </p:sp>
      <p:sp>
        <p:nvSpPr>
          <p:cNvPr id="6" name="Title 1">
            <a:extLst>
              <a:ext uri="{FF2B5EF4-FFF2-40B4-BE49-F238E27FC236}">
                <a16:creationId xmlns:a16="http://schemas.microsoft.com/office/drawing/2014/main" id="{C06206E2-109C-44CE-A9C5-B9BEC80F32B3}"/>
              </a:ext>
            </a:extLst>
          </p:cNvPr>
          <p:cNvSpPr>
            <a:spLocks noGrp="1"/>
          </p:cNvSpPr>
          <p:nvPr>
            <p:ph type="title"/>
          </p:nvPr>
        </p:nvSpPr>
        <p:spPr>
          <a:xfrm>
            <a:off x="457200" y="216440"/>
            <a:ext cx="8229600" cy="426396"/>
          </a:xfrm>
        </p:spPr>
        <p:txBody>
          <a:bodyPr/>
          <a:lstStyle/>
          <a:p>
            <a:pPr>
              <a:defRPr/>
            </a:pPr>
            <a:r>
              <a:rPr lang="en-US" sz="2400" cap="none" dirty="0">
                <a:solidFill>
                  <a:srgbClr val="206A29"/>
                </a:solidFill>
              </a:rPr>
              <a:t>Environmentally Friendly Research at the APS</a:t>
            </a:r>
          </a:p>
        </p:txBody>
      </p:sp>
      <p:sp>
        <p:nvSpPr>
          <p:cNvPr id="7" name="Content Placeholder 2">
            <a:extLst>
              <a:ext uri="{FF2B5EF4-FFF2-40B4-BE49-F238E27FC236}">
                <a16:creationId xmlns:a16="http://schemas.microsoft.com/office/drawing/2014/main" id="{DF9709E6-8C94-404E-9F8A-241AFC91EF4F}"/>
              </a:ext>
            </a:extLst>
          </p:cNvPr>
          <p:cNvSpPr>
            <a:spLocks noGrp="1"/>
          </p:cNvSpPr>
          <p:nvPr>
            <p:ph idx="1"/>
          </p:nvPr>
        </p:nvSpPr>
        <p:spPr>
          <a:xfrm>
            <a:off x="381000" y="745787"/>
            <a:ext cx="7924800" cy="3404681"/>
          </a:xfrm>
        </p:spPr>
        <p:txBody>
          <a:bodyPr/>
          <a:lstStyle/>
          <a:p>
            <a:pPr marL="230188" indent="-230188">
              <a:defRPr/>
            </a:pPr>
            <a:r>
              <a:rPr lang="en-US" sz="1600" dirty="0"/>
              <a:t>Using x-ray beams from the APS, researchers found that by the time </a:t>
            </a:r>
            <a:r>
              <a:rPr lang="en-US" sz="1600" dirty="0" err="1"/>
              <a:t>ironite</a:t>
            </a:r>
            <a:r>
              <a:rPr lang="en-US" sz="1600" dirty="0"/>
              <a:t> fertilizer gets to lawns, gardens, and agricultural crops, decomposition of certain elements could result in arsenic and lead leaching into soil, showing that care must be taken when reusing mine waste products to assure that the benefits outweigh the costs and risks posed by accidental contamination of soil and water.</a:t>
            </a:r>
          </a:p>
          <a:p>
            <a:pPr marL="230188" indent="-230188">
              <a:defRPr/>
            </a:pPr>
            <a:r>
              <a:rPr lang="en-US" sz="1600" dirty="0"/>
              <a:t>New insights have been obtained at the APS into the way a seemingly simple plant virus, the turnip crinkle virus, goes about replicating in infected cells, research that could have implications for coping with crop-plant viral diseases.</a:t>
            </a:r>
          </a:p>
          <a:p>
            <a:pPr marL="230188" indent="-230188">
              <a:defRPr/>
            </a:pPr>
            <a:r>
              <a:rPr lang="en-US" sz="1600" dirty="0"/>
              <a:t>Nuclear power plants produce a host of radioactive isotopes as by-products, such as Iodine-129, with a half-life of nearly 16 million years. Because iodine plays a role in human metabolism, radioactive 129I is especially dangerous if it escapes into the environment. Researchers utilizing the APS have uncovered new information that might lead to improved long-term storage of Iodine-129.</a:t>
            </a:r>
          </a:p>
        </p:txBody>
      </p:sp>
    </p:spTree>
    <p:extLst>
      <p:ext uri="{BB962C8B-B14F-4D97-AF65-F5344CB8AC3E}">
        <p14:creationId xmlns:p14="http://schemas.microsoft.com/office/powerpoint/2010/main" val="1440880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6857D2-CC3E-4438-AD8A-466C1020BB1B}"/>
              </a:ext>
            </a:extLst>
          </p:cNvPr>
          <p:cNvSpPr>
            <a:spLocks noGrp="1"/>
          </p:cNvSpPr>
          <p:nvPr>
            <p:ph type="sldNum" sz="quarter" idx="13"/>
          </p:nvPr>
        </p:nvSpPr>
        <p:spPr/>
        <p:txBody>
          <a:bodyPr/>
          <a:lstStyle/>
          <a:p>
            <a:fld id="{AEFAAC5A-9C4F-4278-920D-DF2BAB595749}" type="slidenum">
              <a:rPr lang="en-US" smtClean="0"/>
              <a:pPr/>
              <a:t>7</a:t>
            </a:fld>
            <a:endParaRPr lang="en-US" dirty="0"/>
          </a:p>
        </p:txBody>
      </p:sp>
      <p:sp>
        <p:nvSpPr>
          <p:cNvPr id="6" name="Title 1">
            <a:extLst>
              <a:ext uri="{FF2B5EF4-FFF2-40B4-BE49-F238E27FC236}">
                <a16:creationId xmlns:a16="http://schemas.microsoft.com/office/drawing/2014/main" id="{714B32D2-C587-498A-886B-7D7EF0587251}"/>
              </a:ext>
            </a:extLst>
          </p:cNvPr>
          <p:cNvSpPr>
            <a:spLocks noGrp="1"/>
          </p:cNvSpPr>
          <p:nvPr>
            <p:ph type="title"/>
          </p:nvPr>
        </p:nvSpPr>
        <p:spPr>
          <a:xfrm>
            <a:off x="419100" y="144125"/>
            <a:ext cx="8229600" cy="465475"/>
          </a:xfrm>
        </p:spPr>
        <p:txBody>
          <a:bodyPr/>
          <a:lstStyle/>
          <a:p>
            <a:pPr>
              <a:defRPr/>
            </a:pPr>
            <a:r>
              <a:rPr lang="en-US" cap="none" dirty="0">
                <a:solidFill>
                  <a:srgbClr val="C00000"/>
                </a:solidFill>
              </a:rPr>
              <a:t>Earth’s Mysteries and the APS</a:t>
            </a:r>
          </a:p>
        </p:txBody>
      </p:sp>
      <p:sp>
        <p:nvSpPr>
          <p:cNvPr id="7" name="Content Placeholder 2">
            <a:extLst>
              <a:ext uri="{FF2B5EF4-FFF2-40B4-BE49-F238E27FC236}">
                <a16:creationId xmlns:a16="http://schemas.microsoft.com/office/drawing/2014/main" id="{A44C97B8-0E3F-4E6D-BF40-A26D426BD207}"/>
              </a:ext>
            </a:extLst>
          </p:cNvPr>
          <p:cNvSpPr>
            <a:spLocks noGrp="1"/>
          </p:cNvSpPr>
          <p:nvPr>
            <p:ph idx="1"/>
          </p:nvPr>
        </p:nvSpPr>
        <p:spPr>
          <a:xfrm>
            <a:off x="342900" y="684422"/>
            <a:ext cx="8305800" cy="3500336"/>
          </a:xfrm>
        </p:spPr>
        <p:txBody>
          <a:bodyPr/>
          <a:lstStyle/>
          <a:p>
            <a:pPr>
              <a:defRPr/>
            </a:pPr>
            <a:r>
              <a:rPr lang="en-US" sz="1600" dirty="0">
                <a:solidFill>
                  <a:schemeClr val="tx1">
                    <a:lumMod val="50000"/>
                  </a:schemeClr>
                </a:solidFill>
              </a:rPr>
              <a:t>Deep inside the Earth—2,900 kilometers (1,800 miles) below the surface, between the mantle and outer core—is the D″ layer, which has long mystified geologists because it exhibits characteristics very different from the rest of Earth’s interior. </a:t>
            </a:r>
          </a:p>
          <a:p>
            <a:pPr>
              <a:defRPr/>
            </a:pPr>
            <a:r>
              <a:rPr lang="en-US" sz="1600" dirty="0">
                <a:solidFill>
                  <a:schemeClr val="tx1">
                    <a:lumMod val="50000"/>
                  </a:schemeClr>
                </a:solidFill>
              </a:rPr>
              <a:t>High-pressure/high-temperature research at the APS and other synchrotron x-ray light sources is uncovering the secrets of the D″ layer, which may hold clues to the origins of seismic disruptions such as volcanos. </a:t>
            </a:r>
          </a:p>
          <a:p>
            <a:pPr>
              <a:defRPr/>
            </a:pPr>
            <a:r>
              <a:rPr lang="en-US" sz="1600" dirty="0">
                <a:solidFill>
                  <a:schemeClr val="tx1">
                    <a:lumMod val="50000"/>
                  </a:schemeClr>
                </a:solidFill>
              </a:rPr>
              <a:t>Scientists use x-ray beams from the APS to “travel” down into the interior of the Earth by utilizing tools such as diamond anvil cells and high-powered lasers to replicate the pressure and temperature conditions (respectively) found near the center of our planet, applying those conditions to materials thought to exist deep inside the Earth, and then employing APS x-ray beams to collect data for analysis.</a:t>
            </a:r>
          </a:p>
          <a:p>
            <a:pPr>
              <a:defRPr/>
            </a:pPr>
            <a:r>
              <a:rPr lang="en-US" sz="1600" dirty="0">
                <a:solidFill>
                  <a:schemeClr val="tx1">
                    <a:lumMod val="50000"/>
                  </a:schemeClr>
                </a:solidFill>
              </a:rPr>
              <a:t>For instance, x-ray research carried at the APS indicates that the D″ layer is probably composed of a recently-discovered crystalline mineral phase called a “post-perovskite.”</a:t>
            </a:r>
          </a:p>
        </p:txBody>
      </p:sp>
    </p:spTree>
    <p:extLst>
      <p:ext uri="{BB962C8B-B14F-4D97-AF65-F5344CB8AC3E}">
        <p14:creationId xmlns:p14="http://schemas.microsoft.com/office/powerpoint/2010/main" val="2638296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9813AD-CBD4-463A-8305-F70945E5BBA4}"/>
              </a:ext>
            </a:extLst>
          </p:cNvPr>
          <p:cNvSpPr>
            <a:spLocks noGrp="1"/>
          </p:cNvSpPr>
          <p:nvPr>
            <p:ph type="sldNum" sz="quarter" idx="13"/>
          </p:nvPr>
        </p:nvSpPr>
        <p:spPr/>
        <p:txBody>
          <a:bodyPr/>
          <a:lstStyle/>
          <a:p>
            <a:fld id="{AEFAAC5A-9C4F-4278-920D-DF2BAB595749}" type="slidenum">
              <a:rPr lang="en-US" smtClean="0"/>
              <a:pPr/>
              <a:t>8</a:t>
            </a:fld>
            <a:endParaRPr lang="en-US" dirty="0"/>
          </a:p>
        </p:txBody>
      </p:sp>
      <p:sp>
        <p:nvSpPr>
          <p:cNvPr id="6" name="Title 1">
            <a:extLst>
              <a:ext uri="{FF2B5EF4-FFF2-40B4-BE49-F238E27FC236}">
                <a16:creationId xmlns:a16="http://schemas.microsoft.com/office/drawing/2014/main" id="{E01875EE-79D2-4E22-83A9-EF68D2CA1DC8}"/>
              </a:ext>
            </a:extLst>
          </p:cNvPr>
          <p:cNvSpPr>
            <a:spLocks noGrp="1"/>
          </p:cNvSpPr>
          <p:nvPr>
            <p:ph type="title"/>
          </p:nvPr>
        </p:nvSpPr>
        <p:spPr>
          <a:xfrm>
            <a:off x="457200" y="151058"/>
            <a:ext cx="7915072" cy="399813"/>
          </a:xfrm>
        </p:spPr>
        <p:txBody>
          <a:bodyPr/>
          <a:lstStyle/>
          <a:p>
            <a:pPr>
              <a:defRPr/>
            </a:pPr>
            <a:r>
              <a:rPr lang="en-US" sz="2400" cap="none" dirty="0">
                <a:solidFill>
                  <a:schemeClr val="bg1">
                    <a:lumMod val="50000"/>
                  </a:schemeClr>
                </a:solidFill>
              </a:rPr>
              <a:t>Metals Technology and the APS: A Few Examples</a:t>
            </a:r>
          </a:p>
        </p:txBody>
      </p:sp>
      <p:sp>
        <p:nvSpPr>
          <p:cNvPr id="7" name="Content Placeholder 2">
            <a:extLst>
              <a:ext uri="{FF2B5EF4-FFF2-40B4-BE49-F238E27FC236}">
                <a16:creationId xmlns:a16="http://schemas.microsoft.com/office/drawing/2014/main" id="{77916077-76CA-47E6-AD75-F7F8F15A1AEA}"/>
              </a:ext>
            </a:extLst>
          </p:cNvPr>
          <p:cNvSpPr>
            <a:spLocks noGrp="1"/>
          </p:cNvSpPr>
          <p:nvPr>
            <p:ph idx="1"/>
          </p:nvPr>
        </p:nvSpPr>
        <p:spPr>
          <a:xfrm>
            <a:off x="398834" y="657207"/>
            <a:ext cx="7696200" cy="3702996"/>
          </a:xfrm>
        </p:spPr>
        <p:txBody>
          <a:bodyPr/>
          <a:lstStyle/>
          <a:p>
            <a:pPr marL="230188" indent="-230188">
              <a:defRPr/>
            </a:pPr>
            <a:r>
              <a:rPr lang="en-US" sz="1600" dirty="0"/>
              <a:t>Metals are essential materials for many of our most economically important industries and technologies, as well as for our security.</a:t>
            </a:r>
          </a:p>
          <a:p>
            <a:pPr marL="230188" indent="-230188">
              <a:defRPr/>
            </a:pPr>
            <a:r>
              <a:rPr lang="en-US" sz="1600" dirty="0"/>
              <a:t>Understanding why and how metals deform improves their structural properties and helps eliminate component failure. Researchers used APS x-ray beams to capture "snapshots" of the evolution of defect patterns in copper during deformation, providing revolutionary insights into how this metal responds to weight.</a:t>
            </a:r>
          </a:p>
          <a:p>
            <a:pPr marL="230188" indent="-230188">
              <a:defRPr/>
            </a:pPr>
            <a:r>
              <a:rPr lang="en-US" sz="1600" dirty="0"/>
              <a:t>Scientists using APS x-ray beams are investigating how to improve shape-memory alloys that have a unique, almost magical ability to “remember” their original shape, making them useful for military, medical, safety, and robotics applications.</a:t>
            </a:r>
          </a:p>
          <a:p>
            <a:pPr marL="230188" indent="-230188">
              <a:defRPr/>
            </a:pPr>
            <a:r>
              <a:rPr lang="en-US" sz="1600" dirty="0"/>
              <a:t>Studying changes to the molecular structure of a titanium alloy that features prominently in products from turbine blades to airframes, from hip joint replacements to pacemakers, will affect its mechanical properties after welding and heat treatment.</a:t>
            </a:r>
          </a:p>
        </p:txBody>
      </p:sp>
    </p:spTree>
    <p:extLst>
      <p:ext uri="{BB962C8B-B14F-4D97-AF65-F5344CB8AC3E}">
        <p14:creationId xmlns:p14="http://schemas.microsoft.com/office/powerpoint/2010/main" val="2807967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BD76F29-1A23-4CCC-85EA-CC5406E33686}"/>
              </a:ext>
            </a:extLst>
          </p:cNvPr>
          <p:cNvSpPr>
            <a:spLocks noGrp="1"/>
          </p:cNvSpPr>
          <p:nvPr>
            <p:ph type="sldNum" sz="quarter" idx="13"/>
          </p:nvPr>
        </p:nvSpPr>
        <p:spPr/>
        <p:txBody>
          <a:bodyPr/>
          <a:lstStyle/>
          <a:p>
            <a:fld id="{AEFAAC5A-9C4F-4278-920D-DF2BAB595749}" type="slidenum">
              <a:rPr lang="en-US" smtClean="0"/>
              <a:pPr/>
              <a:t>9</a:t>
            </a:fld>
            <a:endParaRPr lang="en-US" dirty="0"/>
          </a:p>
        </p:txBody>
      </p:sp>
      <p:sp>
        <p:nvSpPr>
          <p:cNvPr id="6" name="Title 1">
            <a:extLst>
              <a:ext uri="{FF2B5EF4-FFF2-40B4-BE49-F238E27FC236}">
                <a16:creationId xmlns:a16="http://schemas.microsoft.com/office/drawing/2014/main" id="{03F8BE2C-541F-4109-A448-7AB306D96745}"/>
              </a:ext>
            </a:extLst>
          </p:cNvPr>
          <p:cNvSpPr>
            <a:spLocks noGrp="1"/>
          </p:cNvSpPr>
          <p:nvPr>
            <p:ph type="title"/>
          </p:nvPr>
        </p:nvSpPr>
        <p:spPr>
          <a:xfrm>
            <a:off x="507460" y="73600"/>
            <a:ext cx="8229600" cy="471959"/>
          </a:xfrm>
        </p:spPr>
        <p:txBody>
          <a:bodyPr/>
          <a:lstStyle/>
          <a:p>
            <a:r>
              <a:rPr lang="en-US" altLang="en-US" sz="2400" cap="none" dirty="0"/>
              <a:t>Fighting Disease with the APS</a:t>
            </a:r>
          </a:p>
        </p:txBody>
      </p:sp>
      <p:sp>
        <p:nvSpPr>
          <p:cNvPr id="7" name="Content Placeholder 2">
            <a:extLst>
              <a:ext uri="{FF2B5EF4-FFF2-40B4-BE49-F238E27FC236}">
                <a16:creationId xmlns:a16="http://schemas.microsoft.com/office/drawing/2014/main" id="{07F02EBB-1BB9-497E-9F58-8CC388D70C1F}"/>
              </a:ext>
            </a:extLst>
          </p:cNvPr>
          <p:cNvSpPr>
            <a:spLocks noGrp="1"/>
          </p:cNvSpPr>
          <p:nvPr>
            <p:ph idx="1"/>
          </p:nvPr>
        </p:nvSpPr>
        <p:spPr>
          <a:xfrm>
            <a:off x="424774" y="656127"/>
            <a:ext cx="8153400" cy="3831246"/>
          </a:xfrm>
        </p:spPr>
        <p:txBody>
          <a:bodyPr/>
          <a:lstStyle/>
          <a:p>
            <a:r>
              <a:rPr lang="en-US" altLang="en-US" sz="1600" dirty="0"/>
              <a:t>Scientists use high-brightness x-rays from the APS to determine the structures of biological proteins associated with a multitude of diseases, leading to new or improved pharmaceuticals and treatments.</a:t>
            </a:r>
          </a:p>
          <a:p>
            <a:r>
              <a:rPr lang="en-US" altLang="en-US" sz="1600" dirty="0"/>
              <a:t>Researchers using the APS played a pivotal role in the development of the vaccines used to combat the COVID-19 pandemic.</a:t>
            </a:r>
          </a:p>
          <a:p>
            <a:r>
              <a:rPr lang="en-US" altLang="en-US" sz="1600" dirty="0"/>
              <a:t>The APS played a crucial role in the development of the Abbott Laboratories pharmaceutical </a:t>
            </a:r>
            <a:r>
              <a:rPr lang="en-US" altLang="en-US" sz="1600" dirty="0" err="1"/>
              <a:t>Kaletra</a:t>
            </a:r>
            <a:r>
              <a:rPr lang="en-US" altLang="en-US" sz="1600" dirty="0"/>
              <a:t>®, which in 2002 became the most-prescribed drug in its class for AIDS therapy,</a:t>
            </a:r>
          </a:p>
          <a:p>
            <a:r>
              <a:rPr lang="en-US" altLang="en-US" sz="1600" dirty="0"/>
              <a:t>and in the development of the anti-cancer drug pazopanib, which is marketed as </a:t>
            </a:r>
            <a:r>
              <a:rPr lang="en-US" altLang="en-US" sz="1600" dirty="0" err="1"/>
              <a:t>Votrient</a:t>
            </a:r>
            <a:r>
              <a:rPr lang="en-US" altLang="en-US" sz="1600" dirty="0"/>
              <a:t>™ in the U.S. and Europe by its developer, GlaxoSmithKline, for the treatment of advanced renal cell carcinoma.</a:t>
            </a:r>
          </a:p>
          <a:p>
            <a:r>
              <a:rPr lang="en-US" altLang="en-US" sz="1600" dirty="0"/>
              <a:t>Researchers using the APS solve more protein structures than users of any other synchrotron x-ray light source in the world.</a:t>
            </a:r>
          </a:p>
        </p:txBody>
      </p:sp>
    </p:spTree>
    <p:extLst>
      <p:ext uri="{BB962C8B-B14F-4D97-AF65-F5344CB8AC3E}">
        <p14:creationId xmlns:p14="http://schemas.microsoft.com/office/powerpoint/2010/main" val="640405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Argonne presentation_16x9</Template>
  <TotalTime>71</TotalTime>
  <Words>2804</Words>
  <Application>Microsoft Office PowerPoint</Application>
  <PresentationFormat>On-screen Show (16:9)</PresentationFormat>
  <Paragraphs>148</Paragraphs>
  <Slides>24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Wingdings</vt:lpstr>
      <vt:lpstr>presentation_16x9</vt:lpstr>
      <vt:lpstr>Image</vt:lpstr>
      <vt:lpstr>Introduction to the Advanced Photon Source</vt:lpstr>
      <vt:lpstr>A Powerful Light for Science</vt:lpstr>
      <vt:lpstr>PowerPoint Presentation</vt:lpstr>
      <vt:lpstr>APS Users</vt:lpstr>
      <vt:lpstr>A Brighter Energy Future and the APS</vt:lpstr>
      <vt:lpstr>Environmentally Friendly Research at the APS</vt:lpstr>
      <vt:lpstr>Earth’s Mysteries and the APS</vt:lpstr>
      <vt:lpstr>Metals Technology and the APS: A Few Examples</vt:lpstr>
      <vt:lpstr>Fighting Disease with the APS</vt:lpstr>
      <vt:lpstr>The 2009 Chemistry Nobel to APS Researchers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Jaje, Kelly M.</cp:lastModifiedBy>
  <cp:revision>30</cp:revision>
  <cp:lastPrinted>2015-09-08T15:35:42Z</cp:lastPrinted>
  <dcterms:created xsi:type="dcterms:W3CDTF">2018-07-03T17:34:09Z</dcterms:created>
  <dcterms:modified xsi:type="dcterms:W3CDTF">2021-05-11T19:24:56Z</dcterms:modified>
</cp:coreProperties>
</file>