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4" r:id="rId6"/>
    <p:sldId id="271" r:id="rId7"/>
    <p:sldId id="265" r:id="rId8"/>
    <p:sldId id="272" r:id="rId9"/>
    <p:sldId id="266" r:id="rId10"/>
    <p:sldId id="270" r:id="rId11"/>
    <p:sldId id="263" r:id="rId12"/>
    <p:sldId id="260" r:id="rId13"/>
    <p:sldId id="261" r:id="rId14"/>
    <p:sldId id="262" r:id="rId15"/>
    <p:sldId id="267" r:id="rId16"/>
    <p:sldId id="269"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06A98-4BB5-4100-8C52-D32DE5637B29}" type="datetimeFigureOut">
              <a:rPr lang="en-US" smtClean="0"/>
              <a:t>10/5/2013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9FE90-B60E-4D4D-9654-197A593D0686}" type="slidenum">
              <a:rPr lang="en-US" smtClean="0"/>
              <a:t>‹#›</a:t>
            </a:fld>
            <a:endParaRPr lang="en-US"/>
          </a:p>
        </p:txBody>
      </p:sp>
    </p:spTree>
    <p:extLst>
      <p:ext uri="{BB962C8B-B14F-4D97-AF65-F5344CB8AC3E}">
        <p14:creationId xmlns:p14="http://schemas.microsoft.com/office/powerpoint/2010/main" val="1569702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9FE90-B60E-4D4D-9654-197A593D0686}" type="slidenum">
              <a:rPr lang="en-US" smtClean="0"/>
              <a:t>2</a:t>
            </a:fld>
            <a:endParaRPr lang="en-US"/>
          </a:p>
        </p:txBody>
      </p:sp>
    </p:spTree>
    <p:extLst>
      <p:ext uri="{BB962C8B-B14F-4D97-AF65-F5344CB8AC3E}">
        <p14:creationId xmlns:p14="http://schemas.microsoft.com/office/powerpoint/2010/main" val="32907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84DC84-689E-40B7-BCC2-17EF0C1D40BB}" type="datetime1">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E2967A-B377-48D7-BDB2-EAAF8CBA8CDE}" type="datetime1">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0C69D-5FAE-47E4-9A9C-FFED222FF749}" type="datetime1">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C5002-E5B5-44B3-84DD-022F202B8AE2}" type="datetime1">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78A74D-FD92-4C48-A3D8-893C7BB07B54}" type="datetime1">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B50814-5F9D-4C6C-BDCF-2207DDA0F8D8}" type="datetime1">
              <a:rPr lang="en-US" smtClean="0"/>
              <a:t>10/5/2013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26733A-A6D9-4424-8C65-61986CFCBBC2}" type="datetime1">
              <a:rPr lang="en-US" smtClean="0"/>
              <a:t>10/5/2013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A9CDA0-D6A3-41F7-B93B-26CC7E9BD793}" type="datetime1">
              <a:rPr lang="en-US" smtClean="0"/>
              <a:t>10/5/2013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EE37B-F676-47AB-BA1B-8C4F2F612439}" type="datetime1">
              <a:rPr lang="en-US" smtClean="0"/>
              <a:t>10/5/2013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5C8ADF-956B-41B6-BD00-149E88EE41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77C6A-F9A6-4F27-AD0D-E204E1F75D9C}" type="datetime1">
              <a:rPr lang="en-US" smtClean="0"/>
              <a:t>10/5/2013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C8ADF-956B-41B6-BD00-149E88EE413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4C395E7-FB90-474D-BFCB-F90CCB4C81F7}" type="datetime1">
              <a:rPr lang="en-US" smtClean="0"/>
              <a:t>10/5/2013</a:t>
            </a:fld>
            <a:endParaRPr lang="en-US"/>
          </a:p>
        </p:txBody>
      </p:sp>
      <p:sp>
        <p:nvSpPr>
          <p:cNvPr id="9" name="Slide Number Placeholder 8"/>
          <p:cNvSpPr>
            <a:spLocks noGrp="1"/>
          </p:cNvSpPr>
          <p:nvPr>
            <p:ph type="sldNum" sz="quarter" idx="11"/>
          </p:nvPr>
        </p:nvSpPr>
        <p:spPr/>
        <p:txBody>
          <a:bodyPr/>
          <a:lstStyle/>
          <a:p>
            <a:fld id="{215C8ADF-956B-41B6-BD00-149E88EE413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15C8ADF-956B-41B6-BD00-149E88EE413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2C6CA0-B987-42E8-B6D0-EBDE243599F5}" type="datetime1">
              <a:rPr lang="en-US" smtClean="0"/>
              <a:t>10/5/2013</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Workshop Report</a:t>
            </a:r>
            <a:endParaRPr lang="en-US" dirty="0"/>
          </a:p>
        </p:txBody>
      </p:sp>
      <p:sp>
        <p:nvSpPr>
          <p:cNvPr id="3" name="Subtitle 2"/>
          <p:cNvSpPr>
            <a:spLocks noGrp="1"/>
          </p:cNvSpPr>
          <p:nvPr>
            <p:ph type="subTitle" idx="1"/>
          </p:nvPr>
        </p:nvSpPr>
        <p:spPr/>
        <p:txBody>
          <a:bodyPr/>
          <a:lstStyle/>
          <a:p>
            <a:r>
              <a:rPr lang="en-US" dirty="0" smtClean="0"/>
              <a:t>Berryman - </a:t>
            </a:r>
            <a:r>
              <a:rPr lang="en-US" dirty="0" err="1" smtClean="0"/>
              <a:t>Carcassi</a:t>
            </a:r>
            <a:r>
              <a:rPr lang="en-US" dirty="0" smtClean="0"/>
              <a:t> - </a:t>
            </a:r>
            <a:r>
              <a:rPr lang="en-US" dirty="0" err="1" smtClean="0"/>
              <a:t>Kasmir</a:t>
            </a:r>
            <a:r>
              <a:rPr lang="en-US" dirty="0" smtClean="0"/>
              <a:t> - </a:t>
            </a:r>
            <a:r>
              <a:rPr lang="en-US" dirty="0" err="1" smtClean="0"/>
              <a:t>Shroff</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100" y="1066800"/>
            <a:ext cx="4533900"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28132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Customer Feedback Analysis</a:t>
            </a:r>
            <a:endParaRPr lang="en-US" sz="3200" dirty="0"/>
          </a:p>
        </p:txBody>
      </p:sp>
      <p:sp>
        <p:nvSpPr>
          <p:cNvPr id="3" name="Content Placeholder 2"/>
          <p:cNvSpPr>
            <a:spLocks noGrp="1"/>
          </p:cNvSpPr>
          <p:nvPr>
            <p:ph idx="1"/>
          </p:nvPr>
        </p:nvSpPr>
        <p:spPr/>
        <p:txBody>
          <a:bodyPr/>
          <a:lstStyle/>
          <a:p>
            <a:r>
              <a:rPr lang="en-US" dirty="0" smtClean="0"/>
              <a:t>Website hits in September  </a:t>
            </a:r>
            <a:endParaRPr lang="en-US" dirty="0"/>
          </a:p>
          <a:p>
            <a:pPr lvl="1"/>
            <a:r>
              <a:rPr lang="en-US" dirty="0" smtClean="0"/>
              <a:t>402 </a:t>
            </a:r>
            <a:r>
              <a:rPr lang="en-US" dirty="0"/>
              <a:t>people</a:t>
            </a:r>
          </a:p>
          <a:p>
            <a:pPr lvl="1"/>
            <a:r>
              <a:rPr lang="en-US" dirty="0" smtClean="0"/>
              <a:t>739 </a:t>
            </a:r>
            <a:r>
              <a:rPr lang="en-US" dirty="0"/>
              <a:t>visits</a:t>
            </a:r>
          </a:p>
          <a:p>
            <a:pPr lvl="1"/>
            <a:r>
              <a:rPr lang="en-US" dirty="0" smtClean="0"/>
              <a:t>1548 </a:t>
            </a:r>
            <a:r>
              <a:rPr lang="en-US" dirty="0"/>
              <a:t>actions</a:t>
            </a:r>
          </a:p>
          <a:p>
            <a:r>
              <a:rPr lang="en-US" dirty="0" smtClean="0"/>
              <a:t>Census</a:t>
            </a:r>
            <a:endParaRPr lang="en-US" dirty="0"/>
          </a:p>
          <a:p>
            <a:pPr lvl="1"/>
            <a:r>
              <a:rPr lang="en-US" dirty="0" smtClean="0"/>
              <a:t>16 developers</a:t>
            </a:r>
          </a:p>
          <a:p>
            <a:pPr lvl="1"/>
            <a:r>
              <a:rPr lang="en-US" dirty="0" smtClean="0"/>
              <a:t>16 </a:t>
            </a:r>
            <a:r>
              <a:rPr lang="en-US" dirty="0"/>
              <a:t>users </a:t>
            </a:r>
            <a:endParaRPr lang="en-US" dirty="0" smtClean="0"/>
          </a:p>
          <a:p>
            <a:pPr lvl="1"/>
            <a:r>
              <a:rPr lang="en-US" dirty="0" smtClean="0"/>
              <a:t>22 different institutions</a:t>
            </a:r>
            <a:endParaRPr lang="en-US" dirty="0"/>
          </a:p>
          <a:p>
            <a:endParaRPr lang="en-US" dirty="0"/>
          </a:p>
        </p:txBody>
      </p:sp>
    </p:spTree>
    <p:extLst>
      <p:ext uri="{BB962C8B-B14F-4D97-AF65-F5344CB8AC3E}">
        <p14:creationId xmlns:p14="http://schemas.microsoft.com/office/powerpoint/2010/main" val="1654416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Customer Feedback</a:t>
            </a:r>
            <a:endParaRPr lang="en-US" sz="3200" dirty="0"/>
          </a:p>
        </p:txBody>
      </p:sp>
      <p:pic>
        <p:nvPicPr>
          <p:cNvPr id="6146" name="Picture 2" descr="C:\Users\frederick\Documents\My Dropbox\Work\ICALEPCS2013\900W-jm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999" y="2167444"/>
            <a:ext cx="7239000" cy="430320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07999" y="1752600"/>
            <a:ext cx="5892801" cy="369332"/>
          </a:xfrm>
          <a:prstGeom prst="rect">
            <a:avLst/>
          </a:prstGeom>
          <a:noFill/>
        </p:spPr>
        <p:txBody>
          <a:bodyPr wrap="square" rtlCol="0">
            <a:spAutoFit/>
          </a:bodyPr>
          <a:lstStyle/>
          <a:p>
            <a:r>
              <a:rPr lang="en-US" dirty="0"/>
              <a:t>C</a:t>
            </a:r>
            <a:r>
              <a:rPr lang="en-US" dirty="0" smtClean="0"/>
              <a:t>ustom OPIs to acknowledge alarms</a:t>
            </a:r>
            <a:endParaRPr lang="en-US" dirty="0"/>
          </a:p>
        </p:txBody>
      </p:sp>
    </p:spTree>
    <p:extLst>
      <p:ext uri="{BB962C8B-B14F-4D97-AF65-F5344CB8AC3E}">
        <p14:creationId xmlns:p14="http://schemas.microsoft.com/office/powerpoint/2010/main" val="449238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Customer Feedback</a:t>
            </a:r>
            <a:endParaRPr lang="en-US" sz="3200" dirty="0"/>
          </a:p>
        </p:txBody>
      </p:sp>
      <p:pic>
        <p:nvPicPr>
          <p:cNvPr id="3074" name="Picture 2" descr="C:\Users\frederick\Documents\My Dropbox\Work\ICALEPCS2013\L-Line_P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371600"/>
            <a:ext cx="5681526"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816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Customer Feedback</a:t>
            </a:r>
            <a:endParaRPr lang="en-US" sz="3200" dirty="0"/>
          </a:p>
        </p:txBody>
      </p:sp>
      <p:pic>
        <p:nvPicPr>
          <p:cNvPr id="4098" name="Picture 2" descr="C:\Users\frederick\Documents\My Dropbox\Work\ICALEPCS2013\L-Line_va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998" y="2514600"/>
            <a:ext cx="7215889" cy="2044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07999" y="1752600"/>
            <a:ext cx="5892801" cy="369332"/>
          </a:xfrm>
          <a:prstGeom prst="rect">
            <a:avLst/>
          </a:prstGeom>
          <a:noFill/>
        </p:spPr>
        <p:txBody>
          <a:bodyPr wrap="square" rtlCol="0">
            <a:spAutoFit/>
          </a:bodyPr>
          <a:lstStyle/>
          <a:p>
            <a:r>
              <a:rPr lang="en-US" dirty="0" smtClean="0"/>
              <a:t>Simplify making OPIs that iterate a template</a:t>
            </a:r>
            <a:endParaRPr lang="en-US" dirty="0"/>
          </a:p>
        </p:txBody>
      </p:sp>
    </p:spTree>
    <p:extLst>
      <p:ext uri="{BB962C8B-B14F-4D97-AF65-F5344CB8AC3E}">
        <p14:creationId xmlns:p14="http://schemas.microsoft.com/office/powerpoint/2010/main" val="860432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Customer Feedback</a:t>
            </a:r>
            <a:endParaRPr lang="en-US" sz="3200" dirty="0"/>
          </a:p>
        </p:txBody>
      </p:sp>
      <p:pic>
        <p:nvPicPr>
          <p:cNvPr id="5122" name="Picture 2" descr="C:\Users\frederick\Documents\My Dropbox\Work\ICALEPCS2013\900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399" y="2209800"/>
            <a:ext cx="6922059" cy="4114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07999" y="1752600"/>
            <a:ext cx="5892801" cy="369332"/>
          </a:xfrm>
          <a:prstGeom prst="rect">
            <a:avLst/>
          </a:prstGeom>
          <a:noFill/>
        </p:spPr>
        <p:txBody>
          <a:bodyPr wrap="square" rtlCol="0">
            <a:spAutoFit/>
          </a:bodyPr>
          <a:lstStyle/>
          <a:p>
            <a:r>
              <a:rPr lang="en-US" dirty="0" smtClean="0"/>
              <a:t>Screens can not depend on just color to relay information </a:t>
            </a:r>
            <a:endParaRPr lang="en-US" dirty="0"/>
          </a:p>
        </p:txBody>
      </p:sp>
    </p:spTree>
    <p:extLst>
      <p:ext uri="{BB962C8B-B14F-4D97-AF65-F5344CB8AC3E}">
        <p14:creationId xmlns:p14="http://schemas.microsoft.com/office/powerpoint/2010/main" val="187442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Decisions and Actions for Improvement</a:t>
            </a:r>
            <a:endParaRPr lang="en-US" sz="3200" dirty="0"/>
          </a:p>
        </p:txBody>
      </p:sp>
      <p:sp>
        <p:nvSpPr>
          <p:cNvPr id="3" name="Content Placeholder 2"/>
          <p:cNvSpPr>
            <a:spLocks noGrp="1"/>
          </p:cNvSpPr>
          <p:nvPr>
            <p:ph idx="1"/>
          </p:nvPr>
        </p:nvSpPr>
        <p:spPr/>
        <p:txBody>
          <a:bodyPr/>
          <a:lstStyle/>
          <a:p>
            <a:r>
              <a:rPr lang="en-US" dirty="0"/>
              <a:t>At end of </a:t>
            </a:r>
            <a:r>
              <a:rPr lang="en-US" dirty="0" smtClean="0"/>
              <a:t>October</a:t>
            </a:r>
            <a:endParaRPr lang="en-US" dirty="0"/>
          </a:p>
          <a:p>
            <a:pPr lvl="1"/>
            <a:r>
              <a:rPr lang="en-US" dirty="0" smtClean="0"/>
              <a:t>Close  </a:t>
            </a:r>
            <a:r>
              <a:rPr lang="en-US" dirty="0"/>
              <a:t>3.2.x </a:t>
            </a:r>
            <a:r>
              <a:rPr lang="en-US" dirty="0" smtClean="0"/>
              <a:t>development and only allow hotfixes</a:t>
            </a:r>
            <a:endParaRPr lang="en-US" dirty="0"/>
          </a:p>
          <a:p>
            <a:r>
              <a:rPr lang="en-US" dirty="0" smtClean="0"/>
              <a:t>Remaining </a:t>
            </a:r>
            <a:r>
              <a:rPr lang="en-US" dirty="0"/>
              <a:t>requirements to mark 3.2.x </a:t>
            </a:r>
            <a:r>
              <a:rPr lang="en-US" dirty="0" smtClean="0"/>
              <a:t>as a stable release</a:t>
            </a:r>
            <a:endParaRPr lang="en-US" dirty="0"/>
          </a:p>
          <a:p>
            <a:pPr lvl="1"/>
            <a:r>
              <a:rPr lang="en-US" dirty="0" smtClean="0"/>
              <a:t>Bug Fix and patches</a:t>
            </a:r>
          </a:p>
          <a:p>
            <a:pPr lvl="2"/>
            <a:r>
              <a:rPr lang="en-US" dirty="0" smtClean="0"/>
              <a:t>BOY script performance (set 10Hz max update limit)</a:t>
            </a:r>
          </a:p>
          <a:p>
            <a:pPr lvl="1"/>
            <a:r>
              <a:rPr lang="en-US" dirty="0" err="1" smtClean="0"/>
              <a:t>PVManager</a:t>
            </a:r>
            <a:r>
              <a:rPr lang="en-US" dirty="0" smtClean="0"/>
              <a:t> </a:t>
            </a:r>
            <a:r>
              <a:rPr lang="en-US" dirty="0"/>
              <a:t>functions</a:t>
            </a:r>
          </a:p>
          <a:p>
            <a:pPr lvl="1"/>
            <a:r>
              <a:rPr lang="en-US" dirty="0" smtClean="0"/>
              <a:t>Autocomplete</a:t>
            </a:r>
          </a:p>
          <a:p>
            <a:r>
              <a:rPr lang="en-US" dirty="0" smtClean="0"/>
              <a:t>New repository rules</a:t>
            </a:r>
          </a:p>
          <a:p>
            <a:pPr lvl="1"/>
            <a:r>
              <a:rPr lang="en-US" dirty="0" smtClean="0"/>
              <a:t>All commits will be done with a pull request</a:t>
            </a:r>
          </a:p>
          <a:p>
            <a:pPr lvl="1"/>
            <a:r>
              <a:rPr lang="en-US" dirty="0" smtClean="0"/>
              <a:t>All commits must reference a issue number</a:t>
            </a:r>
          </a:p>
          <a:p>
            <a:r>
              <a:rPr lang="en-US" dirty="0" smtClean="0"/>
              <a:t>Release Manager 6 month review</a:t>
            </a:r>
            <a:endParaRPr lang="en-US" dirty="0"/>
          </a:p>
          <a:p>
            <a:endParaRPr lang="en-US" dirty="0"/>
          </a:p>
        </p:txBody>
      </p:sp>
    </p:spTree>
    <p:extLst>
      <p:ext uri="{BB962C8B-B14F-4D97-AF65-F5344CB8AC3E}">
        <p14:creationId xmlns:p14="http://schemas.microsoft.com/office/powerpoint/2010/main" val="3391670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Decisions and Actions for Improvement</a:t>
            </a:r>
            <a:endParaRPr lang="en-US" sz="3200" dirty="0"/>
          </a:p>
        </p:txBody>
      </p:sp>
      <p:sp>
        <p:nvSpPr>
          <p:cNvPr id="3" name="Content Placeholder 2"/>
          <p:cNvSpPr>
            <a:spLocks noGrp="1"/>
          </p:cNvSpPr>
          <p:nvPr>
            <p:ph idx="1"/>
          </p:nvPr>
        </p:nvSpPr>
        <p:spPr/>
        <p:txBody>
          <a:bodyPr/>
          <a:lstStyle/>
          <a:p>
            <a:r>
              <a:rPr lang="en-US" dirty="0" smtClean="0"/>
              <a:t>3.3.x Goals</a:t>
            </a:r>
            <a:endParaRPr lang="en-US" dirty="0"/>
          </a:p>
          <a:p>
            <a:pPr lvl="1"/>
            <a:r>
              <a:rPr lang="en-US" dirty="0"/>
              <a:t>F</a:t>
            </a:r>
            <a:r>
              <a:rPr lang="en-US" dirty="0" smtClean="0"/>
              <a:t>ocus </a:t>
            </a:r>
            <a:r>
              <a:rPr lang="en-US" dirty="0"/>
              <a:t>on BOY </a:t>
            </a:r>
            <a:r>
              <a:rPr lang="en-US" dirty="0" smtClean="0"/>
              <a:t>stability</a:t>
            </a:r>
            <a:endParaRPr lang="en-US" dirty="0"/>
          </a:p>
          <a:p>
            <a:pPr lvl="1"/>
            <a:r>
              <a:rPr lang="en-US" dirty="0" smtClean="0"/>
              <a:t>Standardize GUI testing across labs</a:t>
            </a:r>
            <a:endParaRPr lang="en-US" dirty="0"/>
          </a:p>
          <a:p>
            <a:pPr lvl="1"/>
            <a:r>
              <a:rPr lang="en-US" dirty="0" smtClean="0"/>
              <a:t>Prune the repository of plugins that; lack a maintainer or are unused</a:t>
            </a:r>
          </a:p>
          <a:p>
            <a:r>
              <a:rPr lang="en-US" dirty="0" smtClean="0"/>
              <a:t>Simplify and improve project processes</a:t>
            </a:r>
          </a:p>
          <a:p>
            <a:pPr lvl="1"/>
            <a:r>
              <a:rPr lang="en-US" dirty="0" smtClean="0"/>
              <a:t>Transparency</a:t>
            </a:r>
          </a:p>
          <a:p>
            <a:pPr lvl="1"/>
            <a:r>
              <a:rPr lang="en-US" dirty="0" smtClean="0"/>
              <a:t>Iterations with audits</a:t>
            </a:r>
          </a:p>
          <a:p>
            <a:pPr lvl="1"/>
            <a:r>
              <a:rPr lang="en-US" dirty="0" smtClean="0"/>
              <a:t>Take advantage of existing </a:t>
            </a:r>
            <a:r>
              <a:rPr lang="en-US" dirty="0" err="1" smtClean="0"/>
              <a:t>github</a:t>
            </a:r>
            <a:r>
              <a:rPr lang="en-US" dirty="0" smtClean="0"/>
              <a:t> features</a:t>
            </a:r>
          </a:p>
          <a:p>
            <a:pPr lvl="2"/>
            <a:r>
              <a:rPr lang="en-US" dirty="0" smtClean="0"/>
              <a:t>Connecting issues and commits</a:t>
            </a:r>
          </a:p>
          <a:p>
            <a:pPr lvl="2"/>
            <a:r>
              <a:rPr lang="en-US" dirty="0" err="1" smtClean="0"/>
              <a:t>Github</a:t>
            </a:r>
            <a:r>
              <a:rPr lang="en-US" dirty="0" smtClean="0"/>
              <a:t> pull request</a:t>
            </a:r>
          </a:p>
          <a:p>
            <a:r>
              <a:rPr lang="en-US" dirty="0" smtClean="0"/>
              <a:t>Improve </a:t>
            </a:r>
            <a:r>
              <a:rPr lang="en-US" dirty="0"/>
              <a:t>c</a:t>
            </a:r>
            <a:r>
              <a:rPr lang="en-US" dirty="0" smtClean="0"/>
              <a:t>ustomer feedback</a:t>
            </a:r>
          </a:p>
          <a:p>
            <a:pPr lvl="1"/>
            <a:r>
              <a:rPr lang="en-US" dirty="0" smtClean="0"/>
              <a:t>Survey</a:t>
            </a:r>
          </a:p>
          <a:p>
            <a:pPr lvl="1"/>
            <a:endParaRPr lang="en-US" dirty="0"/>
          </a:p>
        </p:txBody>
      </p:sp>
    </p:spTree>
    <p:extLst>
      <p:ext uri="{BB962C8B-B14F-4D97-AF65-F5344CB8AC3E}">
        <p14:creationId xmlns:p14="http://schemas.microsoft.com/office/powerpoint/2010/main" val="4155204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Resource Needs</a:t>
            </a:r>
            <a:endParaRPr lang="en-US" sz="3200" dirty="0"/>
          </a:p>
        </p:txBody>
      </p:sp>
      <p:sp>
        <p:nvSpPr>
          <p:cNvPr id="3" name="Content Placeholder 2"/>
          <p:cNvSpPr>
            <a:spLocks noGrp="1"/>
          </p:cNvSpPr>
          <p:nvPr>
            <p:ph idx="1"/>
          </p:nvPr>
        </p:nvSpPr>
        <p:spPr/>
        <p:txBody>
          <a:bodyPr/>
          <a:lstStyle/>
          <a:p>
            <a:r>
              <a:rPr lang="en-US" dirty="0" err="1" smtClean="0"/>
              <a:t>Kunal</a:t>
            </a:r>
            <a:r>
              <a:rPr lang="en-US" dirty="0" smtClean="0"/>
              <a:t> </a:t>
            </a:r>
            <a:r>
              <a:rPr lang="en-US" dirty="0" err="1" smtClean="0"/>
              <a:t>Shroff</a:t>
            </a:r>
            <a:r>
              <a:rPr lang="en-US" dirty="0" smtClean="0"/>
              <a:t> (NSLSII) will </a:t>
            </a:r>
            <a:r>
              <a:rPr lang="en-US" dirty="0"/>
              <a:t>be the interim maintainer for BOY RCP </a:t>
            </a:r>
          </a:p>
          <a:p>
            <a:r>
              <a:rPr lang="en-US" dirty="0" smtClean="0"/>
              <a:t>RAP support</a:t>
            </a:r>
            <a:endParaRPr lang="en-US" dirty="0"/>
          </a:p>
          <a:p>
            <a:r>
              <a:rPr lang="en-US" dirty="0" smtClean="0"/>
              <a:t>BOY script support</a:t>
            </a:r>
            <a:endParaRPr lang="en-US" dirty="0"/>
          </a:p>
        </p:txBody>
      </p:sp>
    </p:spTree>
    <p:extLst>
      <p:ext uri="{BB962C8B-B14F-4D97-AF65-F5344CB8AC3E}">
        <p14:creationId xmlns:p14="http://schemas.microsoft.com/office/powerpoint/2010/main" val="3676080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Management Review Meeting</a:t>
            </a:r>
            <a:endParaRPr lang="en-US" sz="3200" dirty="0"/>
          </a:p>
        </p:txBody>
      </p:sp>
      <p:sp>
        <p:nvSpPr>
          <p:cNvPr id="4" name="Right Arrow 3"/>
          <p:cNvSpPr/>
          <p:nvPr/>
        </p:nvSpPr>
        <p:spPr>
          <a:xfrm>
            <a:off x="1905000" y="1752600"/>
            <a:ext cx="3505200" cy="4038600"/>
          </a:xfrm>
          <a:prstGeom prst="rightArrow">
            <a:avLst/>
          </a:prstGeom>
          <a:gradFill>
            <a:gsLst>
              <a:gs pos="0">
                <a:schemeClr val="accent1">
                  <a:tint val="66000"/>
                  <a:satMod val="160000"/>
                  <a:lumMod val="46000"/>
                </a:schemeClr>
              </a:gs>
              <a:gs pos="50000">
                <a:schemeClr val="accent1">
                  <a:tint val="44500"/>
                  <a:satMod val="160000"/>
                </a:schemeClr>
              </a:gs>
              <a:gs pos="100000">
                <a:schemeClr val="accent1">
                  <a:tint val="23500"/>
                  <a:satMod val="160000"/>
                  <a:alpha val="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p:cNvSpPr txBox="1"/>
          <p:nvPr/>
        </p:nvSpPr>
        <p:spPr>
          <a:xfrm>
            <a:off x="323851" y="2756237"/>
            <a:ext cx="2527299" cy="2031325"/>
          </a:xfrm>
          <a:prstGeom prst="rect">
            <a:avLst/>
          </a:prstGeom>
          <a:noFill/>
        </p:spPr>
        <p:txBody>
          <a:bodyPr wrap="square" rtlCol="0">
            <a:spAutoFit/>
          </a:bodyPr>
          <a:lstStyle/>
          <a:p>
            <a:r>
              <a:rPr lang="en-US" dirty="0" smtClean="0"/>
              <a:t>Review of the Quality</a:t>
            </a:r>
          </a:p>
          <a:p>
            <a:r>
              <a:rPr lang="en-US" dirty="0" smtClean="0"/>
              <a:t>Management System</a:t>
            </a:r>
          </a:p>
          <a:p>
            <a:r>
              <a:rPr lang="en-US" dirty="0" smtClean="0"/>
              <a:t>by management</a:t>
            </a:r>
          </a:p>
          <a:p>
            <a:r>
              <a:rPr lang="en-US" dirty="0" smtClean="0"/>
              <a:t>regarding:</a:t>
            </a:r>
          </a:p>
          <a:p>
            <a:r>
              <a:rPr lang="en-US" dirty="0" smtClean="0"/>
              <a:t>	• suitability</a:t>
            </a:r>
          </a:p>
          <a:p>
            <a:r>
              <a:rPr lang="en-US" dirty="0" smtClean="0"/>
              <a:t>	• adequacy</a:t>
            </a:r>
          </a:p>
          <a:p>
            <a:r>
              <a:rPr lang="en-US" dirty="0" smtClean="0"/>
              <a:t>	• effectiveness</a:t>
            </a:r>
            <a:endParaRPr lang="en-US" dirty="0"/>
          </a:p>
        </p:txBody>
      </p:sp>
      <p:sp>
        <p:nvSpPr>
          <p:cNvPr id="7" name="TextBox 6"/>
          <p:cNvSpPr txBox="1"/>
          <p:nvPr/>
        </p:nvSpPr>
        <p:spPr>
          <a:xfrm>
            <a:off x="5270500" y="3070590"/>
            <a:ext cx="3187700" cy="1631216"/>
          </a:xfrm>
          <a:prstGeom prst="rect">
            <a:avLst/>
          </a:prstGeom>
          <a:noFill/>
        </p:spPr>
        <p:txBody>
          <a:bodyPr wrap="square" rtlCol="0">
            <a:spAutoFit/>
          </a:bodyPr>
          <a:lstStyle/>
          <a:p>
            <a:r>
              <a:rPr lang="en-US" dirty="0" smtClean="0"/>
              <a:t>Opportunities for improvement</a:t>
            </a:r>
          </a:p>
          <a:p>
            <a:r>
              <a:rPr lang="en-US" sz="1600" dirty="0" smtClean="0"/>
              <a:t>resources needed</a:t>
            </a:r>
          </a:p>
          <a:p>
            <a:endParaRPr lang="en-US" sz="1600" dirty="0" smtClean="0"/>
          </a:p>
          <a:p>
            <a:r>
              <a:rPr lang="en-US" dirty="0" smtClean="0"/>
              <a:t>Need for changes</a:t>
            </a:r>
          </a:p>
          <a:p>
            <a:r>
              <a:rPr lang="en-US" sz="1600" dirty="0" smtClean="0"/>
              <a:t>including Quality Policy and Objectives</a:t>
            </a:r>
            <a:endParaRPr lang="en-US" sz="1600" dirty="0"/>
          </a:p>
        </p:txBody>
      </p:sp>
      <p:sp>
        <p:nvSpPr>
          <p:cNvPr id="9" name="TextBox 8"/>
          <p:cNvSpPr txBox="1"/>
          <p:nvPr/>
        </p:nvSpPr>
        <p:spPr>
          <a:xfrm>
            <a:off x="4038600" y="3455768"/>
            <a:ext cx="1066800" cy="646331"/>
          </a:xfrm>
          <a:prstGeom prst="rect">
            <a:avLst/>
          </a:prstGeom>
          <a:noFill/>
        </p:spPr>
        <p:txBody>
          <a:bodyPr wrap="square" rtlCol="0">
            <a:spAutoFit/>
          </a:bodyPr>
          <a:lstStyle/>
          <a:p>
            <a:pPr algn="ctr"/>
            <a:r>
              <a:rPr lang="en-US" dirty="0" smtClean="0">
                <a:solidFill>
                  <a:schemeClr val="bg1"/>
                </a:solidFill>
              </a:rPr>
              <a:t>Meeting</a:t>
            </a:r>
          </a:p>
          <a:p>
            <a:pPr algn="ctr"/>
            <a:r>
              <a:rPr lang="en-US" dirty="0" smtClean="0">
                <a:solidFill>
                  <a:schemeClr val="bg1"/>
                </a:solidFill>
              </a:rPr>
              <a:t>Outcome</a:t>
            </a:r>
            <a:endParaRPr lang="en-US" dirty="0">
              <a:solidFill>
                <a:schemeClr val="bg1"/>
              </a:solidFill>
            </a:endParaRPr>
          </a:p>
        </p:txBody>
      </p:sp>
    </p:spTree>
    <p:extLst>
      <p:ext uri="{BB962C8B-B14F-4D97-AF65-F5344CB8AC3E}">
        <p14:creationId xmlns:p14="http://schemas.microsoft.com/office/powerpoint/2010/main" val="1539197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Quality Policy and Objectives</a:t>
            </a:r>
            <a:endParaRPr lang="en-US" sz="3200" dirty="0"/>
          </a:p>
        </p:txBody>
      </p:sp>
      <p:sp>
        <p:nvSpPr>
          <p:cNvPr id="6" name="Rectangle 5"/>
          <p:cNvSpPr/>
          <p:nvPr/>
        </p:nvSpPr>
        <p:spPr>
          <a:xfrm>
            <a:off x="1143000" y="1689100"/>
            <a:ext cx="6096000" cy="4267200"/>
          </a:xfrm>
          <a:prstGeom prst="rect">
            <a:avLst/>
          </a:prstGeom>
          <a:gradFill>
            <a:gsLst>
              <a:gs pos="0">
                <a:schemeClr val="accent1">
                  <a:tint val="66000"/>
                  <a:satMod val="160000"/>
                  <a:lumMod val="46000"/>
                </a:schemeClr>
              </a:gs>
              <a:gs pos="50000">
                <a:schemeClr val="accent1">
                  <a:tint val="44500"/>
                  <a:satMod val="160000"/>
                </a:schemeClr>
              </a:gs>
              <a:gs pos="100000">
                <a:schemeClr val="accent1">
                  <a:tint val="23500"/>
                  <a:satMod val="160000"/>
                  <a:alpha val="0"/>
                </a:schemeClr>
              </a:gs>
            </a:gsLst>
            <a:lin ang="14400000" scaled="0"/>
          </a:gradFill>
          <a:ln>
            <a:noFill/>
          </a:ln>
          <a:effectLst>
            <a:outerShdw blurRad="50800" dist="38100" dir="2700000" sx="101000" sy="101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CS-Studio Quality Policy</a:t>
            </a:r>
          </a:p>
          <a:p>
            <a:r>
              <a:rPr lang="en-US" dirty="0" smtClean="0">
                <a:solidFill>
                  <a:schemeClr val="tx1"/>
                </a:solidFill>
              </a:rPr>
              <a:t>Through a strategy of continuous improvement and teamwork, the Control System Studio Collaboration is dedicated to supplying tools for control systems,  data integration and data visualization to enable our users to achieve their scientific objectives.</a:t>
            </a:r>
          </a:p>
          <a:p>
            <a:endParaRPr lang="en-US" dirty="0" smtClean="0">
              <a:solidFill>
                <a:schemeClr val="tx1"/>
              </a:solidFill>
            </a:endParaRPr>
          </a:p>
          <a:p>
            <a:r>
              <a:rPr lang="en-US" dirty="0" smtClean="0">
                <a:solidFill>
                  <a:schemeClr val="tx1"/>
                </a:solidFill>
              </a:rPr>
              <a:t>The foundation for achieving our commitment is based on:</a:t>
            </a:r>
          </a:p>
          <a:p>
            <a:pPr marL="285750" indent="-285750">
              <a:buFont typeface="Arial" panose="020B0604020202020204" pitchFamily="34" charset="0"/>
              <a:buChar char="•"/>
            </a:pPr>
            <a:r>
              <a:rPr lang="en-US" dirty="0" smtClean="0">
                <a:solidFill>
                  <a:schemeClr val="tx1"/>
                </a:solidFill>
              </a:rPr>
              <a:t>understanding and meeting the requirements of our users,</a:t>
            </a:r>
          </a:p>
          <a:p>
            <a:pPr marL="285750" indent="-285750">
              <a:buFont typeface="Arial" panose="020B0604020202020204" pitchFamily="34" charset="0"/>
              <a:buChar char="•"/>
            </a:pPr>
            <a:r>
              <a:rPr lang="en-US" dirty="0" smtClean="0">
                <a:solidFill>
                  <a:schemeClr val="tx1"/>
                </a:solidFill>
              </a:rPr>
              <a:t>continuously improving all processes related to the Control System Studio product,</a:t>
            </a:r>
          </a:p>
          <a:p>
            <a:pPr marL="285750" indent="-285750">
              <a:buFont typeface="Arial" panose="020B0604020202020204" pitchFamily="34" charset="0"/>
              <a:buChar char="•"/>
            </a:pPr>
            <a:r>
              <a:rPr lang="en-US" dirty="0" smtClean="0">
                <a:solidFill>
                  <a:schemeClr val="tx1"/>
                </a:solidFill>
              </a:rPr>
              <a:t>effectively utilizing the creative talents in the collaboration</a:t>
            </a:r>
            <a:endParaRPr lang="en-US" dirty="0">
              <a:solidFill>
                <a:schemeClr val="tx1"/>
              </a:solidFill>
            </a:endParaRPr>
          </a:p>
        </p:txBody>
      </p:sp>
    </p:spTree>
    <p:extLst>
      <p:ext uri="{BB962C8B-B14F-4D97-AF65-F5344CB8AC3E}">
        <p14:creationId xmlns:p14="http://schemas.microsoft.com/office/powerpoint/2010/main" val="87829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Quality Policy and Objectives</a:t>
            </a:r>
            <a:endParaRPr lang="en-US" sz="3200" dirty="0"/>
          </a:p>
        </p:txBody>
      </p:sp>
      <p:sp>
        <p:nvSpPr>
          <p:cNvPr id="5" name="Rectangle 4"/>
          <p:cNvSpPr/>
          <p:nvPr/>
        </p:nvSpPr>
        <p:spPr>
          <a:xfrm>
            <a:off x="1143000" y="1689100"/>
            <a:ext cx="6096000" cy="4267200"/>
          </a:xfrm>
          <a:prstGeom prst="rect">
            <a:avLst/>
          </a:prstGeom>
          <a:gradFill>
            <a:gsLst>
              <a:gs pos="0">
                <a:schemeClr val="accent1">
                  <a:tint val="66000"/>
                  <a:satMod val="160000"/>
                  <a:lumMod val="46000"/>
                </a:schemeClr>
              </a:gs>
              <a:gs pos="50000">
                <a:schemeClr val="accent1">
                  <a:tint val="44500"/>
                  <a:satMod val="160000"/>
                </a:schemeClr>
              </a:gs>
              <a:gs pos="100000">
                <a:schemeClr val="accent1">
                  <a:tint val="23500"/>
                  <a:satMod val="160000"/>
                  <a:alpha val="0"/>
                </a:schemeClr>
              </a:gs>
            </a:gsLst>
            <a:lin ang="14400000" scaled="0"/>
          </a:gradFill>
          <a:ln>
            <a:noFill/>
          </a:ln>
          <a:effectLst>
            <a:outerShdw blurRad="50800" dist="38100" dir="2700000" sx="101000" sy="101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CS-Studio Objective</a:t>
            </a:r>
          </a:p>
          <a:p>
            <a:pPr algn="ctr"/>
            <a:endParaRPr lang="en-US" b="1" dirty="0" smtClean="0">
              <a:solidFill>
                <a:schemeClr val="tx1"/>
              </a:solidFill>
            </a:endParaRPr>
          </a:p>
          <a:p>
            <a:pPr algn="ctr"/>
            <a:r>
              <a:rPr lang="en-US" dirty="0" smtClean="0">
                <a:solidFill>
                  <a:schemeClr val="tx1"/>
                </a:solidFill>
              </a:rPr>
              <a:t>The fraction of releases per site deployed vs. releases considered for deployment will be a minimum of 75%</a:t>
            </a:r>
            <a:endParaRPr lang="en-US" dirty="0">
              <a:solidFill>
                <a:schemeClr val="tx1"/>
              </a:solidFill>
            </a:endParaRPr>
          </a:p>
        </p:txBody>
      </p:sp>
    </p:spTree>
    <p:extLst>
      <p:ext uri="{BB962C8B-B14F-4D97-AF65-F5344CB8AC3E}">
        <p14:creationId xmlns:p14="http://schemas.microsoft.com/office/powerpoint/2010/main" val="2809065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Process Performance and Product Conformity</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Goals for 3.2 Release</a:t>
            </a:r>
          </a:p>
          <a:p>
            <a:pPr lvl="1"/>
            <a:r>
              <a:rPr lang="en-US" dirty="0" smtClean="0"/>
              <a:t>We </a:t>
            </a:r>
            <a:r>
              <a:rPr lang="en-US" dirty="0"/>
              <a:t>have made good progress of implementing a single connection management layer (</a:t>
            </a:r>
            <a:r>
              <a:rPr lang="en-US" dirty="0" err="1"/>
              <a:t>pvmanager</a:t>
            </a:r>
            <a:r>
              <a:rPr lang="en-US" dirty="0"/>
              <a:t>).  BOY’s implementation still needs work. (stated at diamond)</a:t>
            </a:r>
          </a:p>
          <a:p>
            <a:pPr lvl="1"/>
            <a:r>
              <a:rPr lang="en-US" dirty="0" smtClean="0"/>
              <a:t>We </a:t>
            </a:r>
            <a:r>
              <a:rPr lang="en-US" dirty="0"/>
              <a:t>have created a single product, with standard features. SNS, KEK, NSLS2, FRIB and CS-Studio products have been updated to contain no java code. (stated as project)</a:t>
            </a:r>
          </a:p>
          <a:p>
            <a:pPr lvl="1"/>
            <a:r>
              <a:rPr lang="en-US" dirty="0" smtClean="0"/>
              <a:t>We </a:t>
            </a:r>
            <a:r>
              <a:rPr lang="en-US" dirty="0"/>
              <a:t>have coordinated monthly releases, with a monthly planning meeting (the last 5 months). (stated at diamond)</a:t>
            </a:r>
          </a:p>
          <a:p>
            <a:pPr lvl="1"/>
            <a:r>
              <a:rPr lang="en-US" dirty="0" smtClean="0"/>
              <a:t>Moved </a:t>
            </a:r>
            <a:r>
              <a:rPr lang="en-US" dirty="0"/>
              <a:t>to repo </a:t>
            </a:r>
            <a:r>
              <a:rPr lang="en-US" dirty="0" err="1"/>
              <a:t>github</a:t>
            </a:r>
            <a:endParaRPr lang="en-US" dirty="0"/>
          </a:p>
          <a:p>
            <a:pPr lvl="1"/>
            <a:r>
              <a:rPr lang="en-US" dirty="0" smtClean="0"/>
              <a:t>Moved </a:t>
            </a:r>
            <a:r>
              <a:rPr lang="en-US" dirty="0"/>
              <a:t>to </a:t>
            </a:r>
            <a:r>
              <a:rPr lang="en-US" dirty="0" err="1"/>
              <a:t>github</a:t>
            </a:r>
            <a:r>
              <a:rPr lang="en-US" dirty="0"/>
              <a:t> issues</a:t>
            </a:r>
          </a:p>
          <a:p>
            <a:pPr lvl="1"/>
            <a:r>
              <a:rPr lang="en-US" dirty="0" smtClean="0"/>
              <a:t>Moved </a:t>
            </a:r>
            <a:r>
              <a:rPr lang="en-US" dirty="0"/>
              <a:t>wiki to </a:t>
            </a:r>
            <a:r>
              <a:rPr lang="en-US" dirty="0" err="1" smtClean="0"/>
              <a:t>github</a:t>
            </a:r>
            <a:endParaRPr lang="en-US" dirty="0" smtClean="0"/>
          </a:p>
          <a:p>
            <a:pPr lvl="1"/>
            <a:r>
              <a:rPr lang="en-US" dirty="0" smtClean="0"/>
              <a:t>Progress </a:t>
            </a:r>
            <a:r>
              <a:rPr lang="en-US" dirty="0"/>
              <a:t>toward Feature </a:t>
            </a:r>
            <a:r>
              <a:rPr lang="en-US" dirty="0" smtClean="0"/>
              <a:t>build</a:t>
            </a:r>
            <a:endParaRPr lang="en-US" dirty="0"/>
          </a:p>
          <a:p>
            <a:pPr lvl="1"/>
            <a:r>
              <a:rPr lang="en-US" dirty="0" smtClean="0"/>
              <a:t>Progress to extract </a:t>
            </a:r>
            <a:r>
              <a:rPr lang="en-US" dirty="0"/>
              <a:t>3rd party code from repository - Investigate 'Orbit</a:t>
            </a:r>
            <a:r>
              <a:rPr lang="en-US" dirty="0" smtClean="0"/>
              <a:t>'</a:t>
            </a:r>
            <a:endParaRPr lang="en-US" dirty="0"/>
          </a:p>
          <a:p>
            <a:pPr lvl="1"/>
            <a:r>
              <a:rPr lang="en-US" dirty="0" smtClean="0"/>
              <a:t>Update </a:t>
            </a:r>
            <a:r>
              <a:rPr lang="en-US" dirty="0"/>
              <a:t>Logbook API to support BNL/FRIB </a:t>
            </a:r>
            <a:r>
              <a:rPr lang="en-US" dirty="0" err="1" smtClean="0"/>
              <a:t>Olog</a:t>
            </a:r>
            <a:endParaRPr lang="en-US" dirty="0"/>
          </a:p>
          <a:p>
            <a:pPr lvl="1"/>
            <a:r>
              <a:rPr lang="en-US" dirty="0" smtClean="0"/>
              <a:t>Autocomplete infrastructure {</a:t>
            </a:r>
            <a:r>
              <a:rPr lang="en-US" dirty="0" err="1" smtClean="0"/>
              <a:t>pv</a:t>
            </a:r>
            <a:r>
              <a:rPr lang="en-US" dirty="0" smtClean="0"/>
              <a:t>, </a:t>
            </a:r>
            <a:r>
              <a:rPr lang="en-US" dirty="0" err="1" smtClean="0"/>
              <a:t>pvmanager</a:t>
            </a:r>
            <a:r>
              <a:rPr lang="en-US" dirty="0" smtClean="0"/>
              <a:t>, </a:t>
            </a:r>
            <a:r>
              <a:rPr lang="en-US" dirty="0" err="1" smtClean="0"/>
              <a:t>channelfinder</a:t>
            </a:r>
            <a:r>
              <a:rPr lang="en-US" dirty="0" smtClean="0"/>
              <a:t>/</a:t>
            </a:r>
            <a:r>
              <a:rPr lang="en-US" dirty="0" err="1" smtClean="0"/>
              <a:t>db</a:t>
            </a:r>
            <a:r>
              <a:rPr lang="en-US" dirty="0" smtClean="0"/>
              <a:t>, logbook}</a:t>
            </a:r>
            <a:endParaRPr lang="en-US" dirty="0"/>
          </a:p>
        </p:txBody>
      </p:sp>
    </p:spTree>
    <p:extLst>
      <p:ext uri="{BB962C8B-B14F-4D97-AF65-F5344CB8AC3E}">
        <p14:creationId xmlns:p14="http://schemas.microsoft.com/office/powerpoint/2010/main" val="648551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Process Performance and Product Conformity</a:t>
            </a:r>
            <a:endParaRPr lang="en-US" sz="3200" dirty="0"/>
          </a:p>
        </p:txBody>
      </p:sp>
      <p:sp>
        <p:nvSpPr>
          <p:cNvPr id="4" name="Content Placeholder 3"/>
          <p:cNvSpPr>
            <a:spLocks noGrp="1"/>
          </p:cNvSpPr>
          <p:nvPr>
            <p:ph idx="1"/>
          </p:nvPr>
        </p:nvSpPr>
        <p:spPr/>
        <p:txBody>
          <a:bodyPr/>
          <a:lstStyle/>
          <a:p>
            <a:pPr marL="114300" indent="0">
              <a:buNone/>
            </a:pPr>
            <a:r>
              <a:rPr lang="en-US" dirty="0" smtClean="0"/>
              <a:t>Autocomplete</a:t>
            </a:r>
            <a:endParaRPr lang="en-US" dirty="0"/>
          </a:p>
        </p:txBody>
      </p:sp>
      <p:pic>
        <p:nvPicPr>
          <p:cNvPr id="7170" name="Picture 2" descr="C:\Users\frederick\Documents\My Dropbox\Work\ICALEPCS2013\autocomple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7400"/>
            <a:ext cx="7410765" cy="446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529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Status of Corrective and Preventative Actions</a:t>
            </a:r>
            <a:endParaRPr lang="en-US" sz="3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823595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369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Status of Corrective and Preventative Actions</a:t>
            </a:r>
            <a:endParaRPr lang="en-US" sz="3200" dirty="0"/>
          </a:p>
        </p:txBody>
      </p:sp>
      <p:sp>
        <p:nvSpPr>
          <p:cNvPr id="3" name="Content Placeholder 2"/>
          <p:cNvSpPr>
            <a:spLocks noGrp="1"/>
          </p:cNvSpPr>
          <p:nvPr>
            <p:ph idx="1"/>
          </p:nvPr>
        </p:nvSpPr>
        <p:spPr/>
        <p:txBody>
          <a:bodyPr/>
          <a:lstStyle/>
          <a:p>
            <a:r>
              <a:rPr lang="en-US" dirty="0" smtClean="0"/>
              <a:t>3.2.6</a:t>
            </a:r>
            <a:r>
              <a:rPr lang="en-US" dirty="0"/>
              <a:t>: 7 </a:t>
            </a:r>
            <a:r>
              <a:rPr lang="en-US" dirty="0" smtClean="0"/>
              <a:t>closed (May)</a:t>
            </a:r>
            <a:endParaRPr lang="en-US" dirty="0"/>
          </a:p>
          <a:p>
            <a:r>
              <a:rPr lang="en-US" dirty="0" smtClean="0"/>
              <a:t>3.2.7</a:t>
            </a:r>
            <a:r>
              <a:rPr lang="en-US" dirty="0"/>
              <a:t>: 9 </a:t>
            </a:r>
            <a:r>
              <a:rPr lang="en-US" dirty="0" smtClean="0"/>
              <a:t>closed; 250 commits (Jun)</a:t>
            </a:r>
            <a:endParaRPr lang="en-US" dirty="0"/>
          </a:p>
          <a:p>
            <a:r>
              <a:rPr lang="en-US" dirty="0" smtClean="0"/>
              <a:t>3.2.8</a:t>
            </a:r>
            <a:r>
              <a:rPr lang="en-US" dirty="0"/>
              <a:t>: 11 </a:t>
            </a:r>
            <a:r>
              <a:rPr lang="en-US" dirty="0" smtClean="0"/>
              <a:t>closed; 135 commits (Jul)</a:t>
            </a:r>
            <a:endParaRPr lang="en-US" dirty="0"/>
          </a:p>
          <a:p>
            <a:r>
              <a:rPr lang="en-US" dirty="0" smtClean="0"/>
              <a:t>3.2.9</a:t>
            </a:r>
            <a:r>
              <a:rPr lang="en-US" dirty="0"/>
              <a:t>: 11 </a:t>
            </a:r>
            <a:r>
              <a:rPr lang="en-US" dirty="0" smtClean="0"/>
              <a:t>closed; 178 commits (Aug)</a:t>
            </a:r>
            <a:endParaRPr lang="en-US" dirty="0"/>
          </a:p>
          <a:p>
            <a:r>
              <a:rPr lang="en-US" dirty="0" smtClean="0"/>
              <a:t>3.2.10</a:t>
            </a:r>
            <a:r>
              <a:rPr lang="en-US" dirty="0"/>
              <a:t>: 13 </a:t>
            </a:r>
            <a:r>
              <a:rPr lang="en-US" dirty="0" smtClean="0"/>
              <a:t>closed; 218 commits (Sept)</a:t>
            </a:r>
            <a:endParaRPr lang="en-US" dirty="0"/>
          </a:p>
          <a:p>
            <a:r>
              <a:rPr lang="en-US" dirty="0" smtClean="0"/>
              <a:t>3.2.11</a:t>
            </a:r>
            <a:r>
              <a:rPr lang="en-US" dirty="0"/>
              <a:t>: 1 closed, 16 open; 7 </a:t>
            </a:r>
            <a:r>
              <a:rPr lang="en-US" dirty="0" smtClean="0"/>
              <a:t>new  </a:t>
            </a:r>
            <a:r>
              <a:rPr lang="en-US" dirty="0" smtClean="0">
                <a:sym typeface="Wingdings" panose="05000000000000000000" pitchFamily="2" charset="2"/>
              </a:rPr>
              <a:t> Oct release date </a:t>
            </a:r>
            <a:endParaRPr lang="en-US" dirty="0" smtClean="0"/>
          </a:p>
          <a:p>
            <a:endParaRPr lang="en-US" dirty="0"/>
          </a:p>
          <a:p>
            <a:r>
              <a:rPr lang="en-US" dirty="0" smtClean="0"/>
              <a:t>3.2.x release is a year late (September 2012)</a:t>
            </a:r>
          </a:p>
          <a:p>
            <a:pPr lvl="1"/>
            <a:r>
              <a:rPr lang="en-US" dirty="0" smtClean="0"/>
              <a:t>Preventative action: Release Manager will be reviewed by the core developers every 6 months</a:t>
            </a:r>
            <a:endParaRPr lang="en-US" dirty="0"/>
          </a:p>
        </p:txBody>
      </p:sp>
    </p:spTree>
    <p:extLst>
      <p:ext uri="{BB962C8B-B14F-4D97-AF65-F5344CB8AC3E}">
        <p14:creationId xmlns:p14="http://schemas.microsoft.com/office/powerpoint/2010/main" val="2723849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Audits</a:t>
            </a:r>
            <a:endParaRPr lang="en-US" sz="3200" dirty="0"/>
          </a:p>
        </p:txBody>
      </p:sp>
      <p:sp>
        <p:nvSpPr>
          <p:cNvPr id="3" name="Content Placeholder 2"/>
          <p:cNvSpPr>
            <a:spLocks noGrp="1"/>
          </p:cNvSpPr>
          <p:nvPr>
            <p:ph idx="1"/>
          </p:nvPr>
        </p:nvSpPr>
        <p:spPr/>
        <p:txBody>
          <a:bodyPr/>
          <a:lstStyle/>
          <a:p>
            <a:r>
              <a:rPr lang="en-US" dirty="0" err="1" smtClean="0"/>
              <a:t>Vasu</a:t>
            </a:r>
            <a:r>
              <a:rPr lang="en-US" dirty="0" smtClean="0"/>
              <a:t> </a:t>
            </a:r>
            <a:r>
              <a:rPr lang="en-US" dirty="0" err="1" smtClean="0"/>
              <a:t>Vuppula</a:t>
            </a:r>
            <a:r>
              <a:rPr lang="en-US" dirty="0" smtClean="0"/>
              <a:t>, Facility for Rare Isotope Beams, will perform the first internal audit</a:t>
            </a:r>
            <a:endParaRPr lang="en-US" dirty="0"/>
          </a:p>
        </p:txBody>
      </p:sp>
    </p:spTree>
    <p:extLst>
      <p:ext uri="{BB962C8B-B14F-4D97-AF65-F5344CB8AC3E}">
        <p14:creationId xmlns:p14="http://schemas.microsoft.com/office/powerpoint/2010/main" val="2754915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861</TotalTime>
  <Words>598</Words>
  <Application>Microsoft Office PowerPoint</Application>
  <PresentationFormat>On-screen Show (4:3)</PresentationFormat>
  <Paragraphs>102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Workshop Report</vt:lpstr>
      <vt:lpstr>Management Review Meeting</vt:lpstr>
      <vt:lpstr>Quality Policy and Objectives</vt:lpstr>
      <vt:lpstr>Quality Policy and Objectives</vt:lpstr>
      <vt:lpstr>Process Performance and Product Conformity</vt:lpstr>
      <vt:lpstr>Process Performance and Product Conformity</vt:lpstr>
      <vt:lpstr>Status of Corrective and Preventative Actions</vt:lpstr>
      <vt:lpstr>Status of Corrective and Preventative Actions</vt:lpstr>
      <vt:lpstr>Audits</vt:lpstr>
      <vt:lpstr>Customer Feedback Analysis</vt:lpstr>
      <vt:lpstr>Customer Feedback</vt:lpstr>
      <vt:lpstr>Customer Feedback</vt:lpstr>
      <vt:lpstr>Customer Feedback</vt:lpstr>
      <vt:lpstr>Customer Feedback</vt:lpstr>
      <vt:lpstr>Decisions and Actions for Improvement</vt:lpstr>
      <vt:lpstr>Decisions and Actions for Improvement</vt:lpstr>
      <vt:lpstr>Resource Needs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Report</dc:title>
  <dc:creator>frederick</dc:creator>
  <cp:lastModifiedBy>frederick</cp:lastModifiedBy>
  <cp:revision>61</cp:revision>
  <dcterms:created xsi:type="dcterms:W3CDTF">2013-10-05T04:11:27Z</dcterms:created>
  <dcterms:modified xsi:type="dcterms:W3CDTF">2013-10-05T18:33:06Z</dcterms:modified>
</cp:coreProperties>
</file>