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2"/>
  </p:notesMasterIdLst>
  <p:handoutMasterIdLst>
    <p:handoutMasterId r:id="rId23"/>
  </p:handoutMasterIdLst>
  <p:sldIdLst>
    <p:sldId id="275" r:id="rId3"/>
    <p:sldId id="277" r:id="rId4"/>
    <p:sldId id="278" r:id="rId5"/>
    <p:sldId id="305" r:id="rId6"/>
    <p:sldId id="279" r:id="rId7"/>
    <p:sldId id="287" r:id="rId8"/>
    <p:sldId id="286" r:id="rId9"/>
    <p:sldId id="303" r:id="rId10"/>
    <p:sldId id="291" r:id="rId11"/>
    <p:sldId id="300" r:id="rId12"/>
    <p:sldId id="293" r:id="rId13"/>
    <p:sldId id="298" r:id="rId14"/>
    <p:sldId id="282" r:id="rId15"/>
    <p:sldId id="288" r:id="rId16"/>
    <p:sldId id="297" r:id="rId17"/>
    <p:sldId id="295" r:id="rId18"/>
    <p:sldId id="296" r:id="rId19"/>
    <p:sldId id="302" r:id="rId20"/>
    <p:sldId id="292" r:id="rId21"/>
  </p:sldIdLst>
  <p:sldSz cx="9144000" cy="5143500" type="screen16x9"/>
  <p:notesSz cx="67310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3"/>
    <a:srgbClr val="C6C6C8"/>
    <a:srgbClr val="A6A6A8"/>
    <a:srgbClr val="C31C67"/>
    <a:srgbClr val="C53830"/>
    <a:srgbClr val="CCD221"/>
    <a:srgbClr val="94B633"/>
    <a:srgbClr val="C84930"/>
    <a:srgbClr val="FFED21"/>
    <a:srgbClr val="FE74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703" autoAdjust="0"/>
  </p:normalViewPr>
  <p:slideViewPr>
    <p:cSldViewPr showGuides="1">
      <p:cViewPr>
        <p:scale>
          <a:sx n="100" d="100"/>
          <a:sy n="100" d="100"/>
        </p:scale>
        <p:origin x="-420" y="-168"/>
      </p:cViewPr>
      <p:guideLst>
        <p:guide orient="horz" pos="622"/>
        <p:guide orient="horz" pos="2935"/>
        <p:guide orient="horz" pos="2845"/>
        <p:guide pos="5602"/>
        <p:guide pos="2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498" y="-90"/>
      </p:cViewPr>
      <p:guideLst>
        <p:guide orient="horz" pos="3108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1E5A5-366D-4F0A-9444-F9D47342EC0E}" type="datetimeFigureOut">
              <a:rPr lang="en-US" smtClean="0"/>
              <a:pPr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B82D-9FC6-473C-956B-D83FC13A8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E12B-9A3A-4A7E-8083-05D5222DE0AC}" type="datetimeFigureOut">
              <a:rPr lang="en-US" smtClean="0"/>
              <a:pPr/>
              <a:t>10/5/2013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253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72792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A864-81ED-4566-9CD2-29C383D1B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stralian Synchrotron_PRIM_[CMYK]w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47760" y="1298509"/>
            <a:ext cx="2433600" cy="666407"/>
          </a:xfrm>
          <a:prstGeom prst="rect">
            <a:avLst/>
          </a:prstGeom>
        </p:spPr>
      </p:pic>
      <p:pic>
        <p:nvPicPr>
          <p:cNvPr id="9" name="Picture 8" descr="Diffratcion_Graphic.png"/>
          <p:cNvPicPr>
            <a:picLocks noChangeAspect="1"/>
          </p:cNvPicPr>
          <p:nvPr userDrawn="1"/>
        </p:nvPicPr>
        <p:blipFill>
          <a:blip r:embed="rId3" cstate="print"/>
          <a:srcRect l="49032" t="2775" b="2765"/>
          <a:stretch>
            <a:fillRect/>
          </a:stretch>
        </p:blipFill>
        <p:spPr>
          <a:xfrm>
            <a:off x="0" y="0"/>
            <a:ext cx="27236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4710" y="1857370"/>
            <a:ext cx="5929290" cy="1102519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710" y="2971812"/>
            <a:ext cx="592929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ustralian Synchrotron_PRIM_[CMYK]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30930" y="1292540"/>
            <a:ext cx="2448273" cy="670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0958" y="928676"/>
            <a:ext cx="1643042" cy="52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4795954"/>
            <a:ext cx="2133600" cy="273844"/>
          </a:xfrm>
          <a:prstGeom prst="rect">
            <a:avLst/>
          </a:prstGeom>
        </p:spPr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59569"/>
            <a:ext cx="9144000" cy="4083931"/>
          </a:xfrm>
          <a:ln w="76200">
            <a:noFill/>
          </a:ln>
        </p:spPr>
        <p:txBody>
          <a:bodyPr anchor="t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99742"/>
            <a:ext cx="7772400" cy="1021556"/>
          </a:xfrm>
        </p:spPr>
        <p:txBody>
          <a:bodyPr anchor="t"/>
          <a:lstStyle>
            <a:lvl1pPr algn="l">
              <a:defRPr sz="32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46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931" y="987425"/>
            <a:ext cx="4249167" cy="3671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7" y="987425"/>
            <a:ext cx="4249167" cy="3671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660" y="1151335"/>
            <a:ext cx="42699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660" y="1631155"/>
            <a:ext cx="4269996" cy="3028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1501" y="1151335"/>
            <a:ext cx="427167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1501" y="1631155"/>
            <a:ext cx="4271673" cy="3028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131590"/>
            <a:ext cx="5715009" cy="1392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09574" y="1275606"/>
            <a:ext cx="8347075" cy="508040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1" name="Group 22"/>
          <p:cNvGrpSpPr/>
          <p:nvPr userDrawn="1"/>
        </p:nvGrpSpPr>
        <p:grpSpPr>
          <a:xfrm>
            <a:off x="989354" y="2067694"/>
            <a:ext cx="7143660" cy="2383000"/>
            <a:chOff x="324632" y="1428742"/>
            <a:chExt cx="8352000" cy="2786082"/>
          </a:xfrm>
        </p:grpSpPr>
        <p:cxnSp>
          <p:nvCxnSpPr>
            <p:cNvPr id="29" name="Straight Connector 4"/>
            <p:cNvCxnSpPr/>
            <p:nvPr/>
          </p:nvCxnSpPr>
          <p:spPr>
            <a:xfrm>
              <a:off x="324632" y="2821783"/>
              <a:ext cx="8352000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013931" y="2821783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102657" y="2821783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191383" y="2821783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 userDrawn="1"/>
        </p:nvGrpSpPr>
        <p:grpSpPr>
          <a:xfrm>
            <a:off x="2616362" y="3106438"/>
            <a:ext cx="3881407" cy="307916"/>
            <a:chOff x="2226846" y="2643188"/>
            <a:chExt cx="4537942" cy="360000"/>
          </a:xfrm>
        </p:grpSpPr>
        <p:sp>
          <p:nvSpPr>
            <p:cNvPr id="34" name="Rectangle 33"/>
            <p:cNvSpPr/>
            <p:nvPr/>
          </p:nvSpPr>
          <p:spPr>
            <a:xfrm>
              <a:off x="222684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258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4788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297638"/>
            <a:ext cx="2083460" cy="570527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519" y="309569"/>
            <a:ext cx="2882249" cy="56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ffratcion_Graphic.png"/>
          <p:cNvPicPr>
            <a:picLocks noChangeAspect="1"/>
          </p:cNvPicPr>
          <p:nvPr userDrawn="1"/>
        </p:nvPicPr>
        <p:blipFill>
          <a:blip r:embed="rId2" cstate="print"/>
          <a:srcRect l="49032" t="2775" b="2765"/>
          <a:stretch>
            <a:fillRect/>
          </a:stretch>
        </p:blipFill>
        <p:spPr>
          <a:xfrm>
            <a:off x="0" y="0"/>
            <a:ext cx="27236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4710" y="1857370"/>
            <a:ext cx="5929290" cy="11025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710" y="2971812"/>
            <a:ext cx="592929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47760" y="1298509"/>
            <a:ext cx="2433600" cy="6664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1D0D2"/>
                </a:solidFill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ffratcion_Graphic.png"/>
          <p:cNvPicPr>
            <a:picLocks noChangeAspect="1"/>
          </p:cNvPicPr>
          <p:nvPr userDrawn="1"/>
        </p:nvPicPr>
        <p:blipFill>
          <a:blip r:embed="rId2" cstate="print"/>
          <a:srcRect l="49032" t="2775" b="2765"/>
          <a:stretch>
            <a:fillRect/>
          </a:stretch>
        </p:blipFill>
        <p:spPr>
          <a:xfrm>
            <a:off x="0" y="0"/>
            <a:ext cx="27236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4710" y="1857370"/>
            <a:ext cx="5929290" cy="11025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710" y="2971812"/>
            <a:ext cx="592929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ustralian Synchrotron_PRIM_[CMYK]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0930" y="1292540"/>
            <a:ext cx="2448273" cy="670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5" y="987425"/>
            <a:ext cx="8572560" cy="35290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425"/>
            <a:ext cx="8569647" cy="367188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09575" y="987425"/>
            <a:ext cx="8483600" cy="35290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308304" y="703814"/>
            <a:ext cx="1835696" cy="381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19" y="1437064"/>
            <a:ext cx="8607455" cy="307890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0" y="987425"/>
            <a:ext cx="5357823" cy="42862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10229" y="987425"/>
            <a:ext cx="8582945" cy="352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87805" y="987425"/>
            <a:ext cx="6436523" cy="3529013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5724" y="987434"/>
            <a:ext cx="4177104" cy="3241336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14875" y="987424"/>
            <a:ext cx="4178299" cy="3240509"/>
          </a:xfrm>
          <a:ln w="76200">
            <a:solidFill>
              <a:srgbClr val="706F7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5536" y="986716"/>
            <a:ext cx="3312368" cy="3313225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90139" y="843558"/>
            <a:ext cx="5003035" cy="367288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9422" y="844266"/>
            <a:ext cx="5006930" cy="36721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72131" y="987424"/>
            <a:ext cx="3321043" cy="3321899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71551"/>
            <a:ext cx="9144000" cy="4371950"/>
          </a:xfrm>
          <a:ln w="76200">
            <a:noFill/>
          </a:ln>
        </p:spPr>
        <p:txBody>
          <a:bodyPr anchor="t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2616771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75" y="149163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16" y="54795"/>
            <a:ext cx="6886652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19" y="1437064"/>
            <a:ext cx="8607455" cy="322291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0" y="987425"/>
            <a:ext cx="5357823" cy="42862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20" y="1151335"/>
            <a:ext cx="414606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20" y="1631156"/>
            <a:ext cx="4146064" cy="2885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417646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726" y="1552972"/>
            <a:ext cx="417646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131590"/>
            <a:ext cx="5715009" cy="13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09574" y="1275606"/>
            <a:ext cx="8347075" cy="508040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0" name="Group 22"/>
          <p:cNvGrpSpPr/>
          <p:nvPr userDrawn="1"/>
        </p:nvGrpSpPr>
        <p:grpSpPr>
          <a:xfrm>
            <a:off x="989354" y="2067694"/>
            <a:ext cx="7143660" cy="2383000"/>
            <a:chOff x="324632" y="1428742"/>
            <a:chExt cx="8352000" cy="2786082"/>
          </a:xfrm>
        </p:grpSpPr>
        <p:cxnSp>
          <p:nvCxnSpPr>
            <p:cNvPr id="21" name="Straight Connector 4"/>
            <p:cNvCxnSpPr/>
            <p:nvPr/>
          </p:nvCxnSpPr>
          <p:spPr>
            <a:xfrm>
              <a:off x="324632" y="2821783"/>
              <a:ext cx="8352000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013931" y="2821783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102657" y="2821783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91383" y="2821783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1"/>
          <p:cNvGrpSpPr/>
          <p:nvPr userDrawn="1"/>
        </p:nvGrpSpPr>
        <p:grpSpPr>
          <a:xfrm>
            <a:off x="2616362" y="3106438"/>
            <a:ext cx="3881407" cy="307916"/>
            <a:chOff x="2226846" y="2643188"/>
            <a:chExt cx="4537942" cy="360000"/>
          </a:xfrm>
        </p:grpSpPr>
        <p:sp>
          <p:nvSpPr>
            <p:cNvPr id="33" name="Rectangle 32"/>
            <p:cNvSpPr/>
            <p:nvPr/>
          </p:nvSpPr>
          <p:spPr>
            <a:xfrm>
              <a:off x="222684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1258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04788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297638"/>
            <a:ext cx="2083460" cy="570527"/>
          </a:xfrm>
          <a:prstGeom prst="rect">
            <a:avLst/>
          </a:prstGeom>
        </p:spPr>
      </p:pic>
      <p:sp>
        <p:nvSpPr>
          <p:cNvPr id="25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0" y="4814046"/>
            <a:ext cx="9144000" cy="274637"/>
          </a:xfrm>
        </p:spPr>
        <p:txBody>
          <a:bodyPr/>
          <a:lstStyle>
            <a:lvl1pPr algn="ctr">
              <a:defRPr/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519" y="309569"/>
            <a:ext cx="2882249" cy="56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09575" y="987425"/>
            <a:ext cx="8483600" cy="35290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57158" y="987425"/>
            <a:ext cx="8247290" cy="36718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1002373"/>
            <a:ext cx="6536914" cy="3513593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9575" y="987425"/>
            <a:ext cx="4104421" cy="3169310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87579" y="987425"/>
            <a:ext cx="4105596" cy="3168501"/>
          </a:xfrm>
          <a:ln w="76200">
            <a:solidFill>
              <a:srgbClr val="706F7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6526" y="987424"/>
            <a:ext cx="3239674" cy="3240509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51919" y="843558"/>
            <a:ext cx="5041255" cy="367240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308304" y="703814"/>
            <a:ext cx="1835696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7158" y="844266"/>
            <a:ext cx="5006930" cy="3671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72131" y="987424"/>
            <a:ext cx="3321043" cy="3321899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6F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psf\Host\Client Active\Synchrotron\GOVERNMENT LOGO LINE_CMYK new no Australia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91497" y="4731990"/>
            <a:ext cx="1403516" cy="27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987424"/>
            <a:ext cx="8641655" cy="3672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Diffratcion_Graphic.png"/>
          <p:cNvPicPr>
            <a:picLocks noChangeAspect="1"/>
          </p:cNvPicPr>
          <p:nvPr userDrawn="1"/>
        </p:nvPicPr>
        <p:blipFill>
          <a:blip r:embed="rId19" cstate="print"/>
          <a:srcRect t="55529" r="35989"/>
          <a:stretch>
            <a:fillRect/>
          </a:stretch>
        </p:blipFill>
        <p:spPr>
          <a:xfrm>
            <a:off x="7125760" y="0"/>
            <a:ext cx="2018240" cy="142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radient_band_CMYK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699542"/>
            <a:ext cx="3707905" cy="9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ustralian Synchrotron_PRIM_[CMYK]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23528" y="4728133"/>
            <a:ext cx="1058923" cy="289971"/>
          </a:xfrm>
          <a:prstGeom prst="rect">
            <a:avLst/>
          </a:prstGeom>
        </p:spPr>
      </p:pic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0" y="4814046"/>
            <a:ext cx="9144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0" r:id="rId2"/>
    <p:sldLayoutId id="2147483661" r:id="rId3"/>
    <p:sldLayoutId id="2147483684" r:id="rId4"/>
    <p:sldLayoutId id="2147483665" r:id="rId5"/>
    <p:sldLayoutId id="2147483660" r:id="rId6"/>
    <p:sldLayoutId id="2147483663" r:id="rId7"/>
    <p:sldLayoutId id="2147483664" r:id="rId8"/>
    <p:sldLayoutId id="2147483666" r:id="rId9"/>
    <p:sldLayoutId id="2147483662" r:id="rId10"/>
    <p:sldLayoutId id="2147483651" r:id="rId11"/>
    <p:sldLayoutId id="2147483652" r:id="rId12"/>
    <p:sldLayoutId id="2147483653" r:id="rId13"/>
    <p:sldLayoutId id="2147483654" r:id="rId14"/>
    <p:sldLayoutId id="2147483682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6F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87" y="987424"/>
            <a:ext cx="8607787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57116" y="54795"/>
            <a:ext cx="6886652" cy="644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9" name="Picture 18" descr="Diffratcion_Graphic.png"/>
          <p:cNvPicPr>
            <a:picLocks noChangeAspect="1"/>
          </p:cNvPicPr>
          <p:nvPr userDrawn="1"/>
        </p:nvPicPr>
        <p:blipFill>
          <a:blip r:embed="rId19" cstate="print"/>
          <a:srcRect t="55529" r="35989"/>
          <a:stretch>
            <a:fillRect/>
          </a:stretch>
        </p:blipFill>
        <p:spPr>
          <a:xfrm>
            <a:off x="7125760" y="0"/>
            <a:ext cx="2018240" cy="142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gradient_band_CMYK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699542"/>
            <a:ext cx="3707905" cy="9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Australian Synchrotron_PRIM_[CMYK]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23528" y="4721195"/>
            <a:ext cx="1058923" cy="289971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4351872"/>
            <a:ext cx="683568" cy="2746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9191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" descr="\\psf\Host\Client Active\Synchrotron\GOVERNMENT LOGO LINE_CMYK new no Australia.jp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8973" y="4731990"/>
            <a:ext cx="1403516" cy="27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69" r:id="rId3"/>
    <p:sldLayoutId id="2147483685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3" r:id="rId16"/>
    <p:sldLayoutId id="2147483681" r:id="rId17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qt.digia.com/produ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EPICS Qt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New Widgets – Scratch Pad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 descr="dragAndDrop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15566"/>
            <a:ext cx="6401699" cy="376046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New Widget - Strip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 descr="dragAndDrop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43558"/>
            <a:ext cx="6519191" cy="391338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Under Improvement -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 descr="dragAndDrop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15566"/>
            <a:ext cx="3977978" cy="3331329"/>
          </a:xfrm>
          <a:prstGeom prst="rect">
            <a:avLst/>
          </a:prstGeom>
        </p:spPr>
      </p:pic>
      <p:pic>
        <p:nvPicPr>
          <p:cNvPr id="5" name="Picture 4" descr="dragAndDrop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15566"/>
            <a:ext cx="4049254" cy="3283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299942"/>
            <a:ext cx="579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Current Development – Improved Area Detector Integration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16" y="54795"/>
            <a:ext cx="7555244" cy="644747"/>
          </a:xfrm>
        </p:spPr>
        <p:txBody>
          <a:bodyPr/>
          <a:lstStyle/>
          <a:p>
            <a:r>
              <a:rPr lang="en-US" dirty="0" smtClean="0"/>
              <a:t>Current Development – Reusable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9899" y="987574"/>
            <a:ext cx="2166594" cy="792088"/>
          </a:xfrm>
          <a:prstGeom prst="rect">
            <a:avLst/>
          </a:prstGeom>
        </p:spPr>
      </p:pic>
      <p:sp>
        <p:nvSpPr>
          <p:cNvPr id="6" name="Content Placeholder 16"/>
          <p:cNvSpPr txBox="1">
            <a:spLocks/>
          </p:cNvSpPr>
          <p:nvPr/>
        </p:nvSpPr>
        <p:spPr>
          <a:xfrm>
            <a:off x="3995936" y="1923678"/>
            <a:ext cx="2480293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Embedded in forms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23678"/>
            <a:ext cx="2704283" cy="1800200"/>
          </a:xfrm>
          <a:prstGeom prst="rect">
            <a:avLst/>
          </a:prstGeom>
        </p:spPr>
      </p:pic>
      <p:pic>
        <p:nvPicPr>
          <p:cNvPr id="8" name="Picture Placeholder 7" descr="iStock_000007977056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7" y="1779662"/>
            <a:ext cx="2376264" cy="190318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3437994">
            <a:off x="3409230" y="2223858"/>
            <a:ext cx="28803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 rot="18121893">
            <a:off x="6001580" y="2222419"/>
            <a:ext cx="28803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16"/>
          <p:cNvSpPr txBox="1">
            <a:spLocks/>
          </p:cNvSpPr>
          <p:nvPr/>
        </p:nvSpPr>
        <p:spPr>
          <a:xfrm>
            <a:off x="1331640" y="3723878"/>
            <a:ext cx="6480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" pitchFamily="34" charset="0"/>
                <a:cs typeface="Arial" pitchFamily="34" charset="0"/>
              </a:rPr>
              <a:t>Slits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16"/>
          <p:cNvSpPr txBox="1">
            <a:spLocks/>
          </p:cNvSpPr>
          <p:nvPr/>
        </p:nvSpPr>
        <p:spPr>
          <a:xfrm>
            <a:off x="7380312" y="3723878"/>
            <a:ext cx="79208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Mono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16"/>
          <p:cNvSpPr txBox="1">
            <a:spLocks/>
          </p:cNvSpPr>
          <p:nvPr/>
        </p:nvSpPr>
        <p:spPr>
          <a:xfrm>
            <a:off x="467544" y="915566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>
                <a:latin typeface="Arial" pitchFamily="34" charset="0"/>
                <a:cs typeface="Arial" pitchFamily="34" charset="0"/>
              </a:rPr>
              <a:t>Reusable component for Motor Record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3059832" y="1275606"/>
            <a:ext cx="72008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4011910"/>
            <a:ext cx="6542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Set MACRO for instance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Consistency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Build set of common components for </a:t>
            </a:r>
            <a:r>
              <a:rPr lang="en-AU" dirty="0" err="1" smtClean="0"/>
              <a:t>Beamlines</a:t>
            </a:r>
            <a:r>
              <a:rPr lang="en-AU" dirty="0" smtClean="0"/>
              <a:t> (</a:t>
            </a: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 err="1" smtClean="0"/>
              <a:t>Picoammeter</a:t>
            </a:r>
            <a:r>
              <a:rPr lang="en-AU" dirty="0" smtClean="0"/>
              <a:t>)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Functionality - User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259632" y="1203598"/>
            <a:ext cx="2592288" cy="4320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Logged in as User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851671"/>
            <a:ext cx="3708889" cy="2468950"/>
          </a:xfrm>
          <a:prstGeom prst="rect">
            <a:avLst/>
          </a:prstGeom>
        </p:spPr>
      </p:pic>
      <p:sp>
        <p:nvSpPr>
          <p:cNvPr id="19" name="Content Placeholder 16"/>
          <p:cNvSpPr txBox="1">
            <a:spLocks/>
          </p:cNvSpPr>
          <p:nvPr/>
        </p:nvSpPr>
        <p:spPr>
          <a:xfrm>
            <a:off x="4139952" y="2715766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Extra screen available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35646"/>
            <a:ext cx="2334051" cy="291129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3275856" y="3003798"/>
            <a:ext cx="26642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0152" y="1059582"/>
            <a:ext cx="21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Logged in as Scientist</a:t>
            </a:r>
            <a:endParaRPr lang="en-AU" dirty="0"/>
          </a:p>
        </p:txBody>
      </p:sp>
      <p:pic>
        <p:nvPicPr>
          <p:cNvPr id="54" name="Picture 53" descr="QELoginExampleQEGuiLogi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984" y="627534"/>
            <a:ext cx="1224136" cy="144016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Functionality - User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7614"/>
            <a:ext cx="4224959" cy="3096344"/>
          </a:xfrm>
          <a:prstGeom prst="rect">
            <a:avLst/>
          </a:prstGeom>
        </p:spPr>
      </p:pic>
      <p:sp>
        <p:nvSpPr>
          <p:cNvPr id="18" name="Content Placeholder 16"/>
          <p:cNvSpPr txBox="1">
            <a:spLocks/>
          </p:cNvSpPr>
          <p:nvPr/>
        </p:nvSpPr>
        <p:spPr>
          <a:xfrm>
            <a:off x="3563888" y="3867894"/>
            <a:ext cx="10801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7614"/>
            <a:ext cx="2592288" cy="323339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96136" y="915566"/>
            <a:ext cx="222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Logged in as Engineer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899592" y="915566"/>
            <a:ext cx="262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Logged in as Scientist</a:t>
            </a:r>
            <a:endParaRPr lang="en-AU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987824" y="415592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Functionality - User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83568" y="1347614"/>
            <a:ext cx="2592288" cy="4320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Log in as User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51670"/>
            <a:ext cx="2448272" cy="1629777"/>
          </a:xfrm>
          <a:prstGeom prst="rect">
            <a:avLst/>
          </a:prstGeom>
        </p:spPr>
      </p:pic>
      <p:pic>
        <p:nvPicPr>
          <p:cNvPr id="20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51670"/>
            <a:ext cx="3664420" cy="16871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20072" y="1275606"/>
            <a:ext cx="275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Log in as Scientist/Engineer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3651870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Virtual Motors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3723878"/>
            <a:ext cx="131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Real Motors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372387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Same .</a:t>
            </a:r>
            <a:r>
              <a:rPr lang="en-AU" dirty="0" err="1" smtClean="0"/>
              <a:t>ui</a:t>
            </a:r>
            <a:r>
              <a:rPr lang="en-AU" dirty="0" smtClean="0"/>
              <a:t> file</a:t>
            </a:r>
            <a:endParaRPr lang="en-AU" dirty="0"/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 flipV="1">
            <a:off x="2627784" y="3507854"/>
            <a:ext cx="432048" cy="400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</p:cNvCxnSpPr>
          <p:nvPr/>
        </p:nvCxnSpPr>
        <p:spPr>
          <a:xfrm flipV="1">
            <a:off x="4390646" y="3579862"/>
            <a:ext cx="181354" cy="32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Functionality – Save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03598"/>
            <a:ext cx="4728137" cy="2880320"/>
          </a:xfrm>
          <a:prstGeom prst="rect">
            <a:avLst/>
          </a:prstGeom>
        </p:spPr>
      </p:pic>
      <p:pic>
        <p:nvPicPr>
          <p:cNvPr id="20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203598"/>
            <a:ext cx="3968147" cy="28934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00" y="4155926"/>
            <a:ext cx="306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Now supports </a:t>
            </a:r>
            <a:r>
              <a:rPr lang="en-AU" dirty="0" err="1" smtClean="0"/>
              <a:t>dockable</a:t>
            </a:r>
            <a:r>
              <a:rPr lang="en-AU" dirty="0" smtClean="0"/>
              <a:t> forms!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771550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Save Configuration</a:t>
            </a:r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652120" y="1059582"/>
            <a:ext cx="1440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16" y="54795"/>
            <a:ext cx="7195204" cy="644747"/>
          </a:xfrm>
        </p:spPr>
        <p:txBody>
          <a:bodyPr/>
          <a:lstStyle/>
          <a:p>
            <a:r>
              <a:rPr lang="en-US" dirty="0" smtClean="0"/>
              <a:t>Under Development – Menu Customization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15566"/>
            <a:ext cx="6071495" cy="36004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95936" y="141962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http://sourceforge.net/projects/epicsqt/</a:t>
            </a:r>
            <a:endParaRPr lang="en-AU" dirty="0"/>
          </a:p>
        </p:txBody>
      </p:sp>
      <p:pic>
        <p:nvPicPr>
          <p:cNvPr id="15" name="Picture 14" descr="websiteEdi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7574"/>
            <a:ext cx="2618067" cy="329641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67744" y="1203598"/>
            <a:ext cx="172819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4" idx="1"/>
          </p:cNvCxnSpPr>
          <p:nvPr/>
        </p:nvCxnSpPr>
        <p:spPr>
          <a:xfrm>
            <a:off x="2411760" y="2355726"/>
            <a:ext cx="1584176" cy="4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95936" y="221171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Easy Installation</a:t>
            </a:r>
            <a:endParaRPr lang="en-AU" dirty="0"/>
          </a:p>
        </p:txBody>
      </p:sp>
      <p:cxnSp>
        <p:nvCxnSpPr>
          <p:cNvPr id="26" name="Straight Connector 25"/>
          <p:cNvCxnSpPr>
            <a:endCxn id="27" idx="1"/>
          </p:cNvCxnSpPr>
          <p:nvPr/>
        </p:nvCxnSpPr>
        <p:spPr>
          <a:xfrm>
            <a:off x="2483768" y="2499742"/>
            <a:ext cx="1512168" cy="400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95936" y="271576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Documentation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939902"/>
            <a:ext cx="378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See you in Melbourne - 2015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3435846"/>
            <a:ext cx="4321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Contact andrew.rhyder@synchrotron.org.au</a:t>
            </a:r>
          </a:p>
          <a:p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 Synchrotron</a:t>
            </a:r>
            <a:endParaRPr lang="en-US" dirty="0"/>
          </a:p>
        </p:txBody>
      </p:sp>
      <p:pic>
        <p:nvPicPr>
          <p:cNvPr id="8" name="Picture Placeholder 7" descr="iStock_000007977056s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1856" y="1111120"/>
            <a:ext cx="3378749" cy="327927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55976" y="1059582"/>
            <a:ext cx="4320480" cy="36724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3GeV, 216m circumference synchrotron</a:t>
            </a:r>
          </a:p>
          <a:p>
            <a:r>
              <a:rPr lang="en-US" dirty="0" smtClean="0"/>
              <a:t>8 </a:t>
            </a:r>
            <a:r>
              <a:rPr lang="en-US" dirty="0" err="1" smtClean="0"/>
              <a:t>Beamlines</a:t>
            </a:r>
            <a:endParaRPr lang="en-US" dirty="0" smtClean="0"/>
          </a:p>
          <a:p>
            <a:r>
              <a:rPr lang="en-US" dirty="0" smtClean="0"/>
              <a:t>12 Software Engineers</a:t>
            </a:r>
          </a:p>
          <a:p>
            <a:r>
              <a:rPr lang="en-US" dirty="0" smtClean="0"/>
              <a:t>IMBL – Worlds Widest Beam - MRT Clinical Program – Safety Critical</a:t>
            </a:r>
          </a:p>
          <a:p>
            <a:r>
              <a:rPr lang="en-US" dirty="0" smtClean="0"/>
              <a:t>Melbourne, Australia</a:t>
            </a:r>
          </a:p>
          <a:p>
            <a:r>
              <a:rPr lang="en-US" dirty="0" smtClean="0"/>
              <a:t>Nearest other facilities: Taiwan, Thailand, Japan</a:t>
            </a:r>
          </a:p>
          <a:p>
            <a:r>
              <a:rPr lang="en-US" dirty="0" smtClean="0"/>
              <a:t>16th</a:t>
            </a:r>
            <a:r>
              <a:rPr lang="en-US" dirty="0" smtClean="0"/>
              <a:t> </a:t>
            </a:r>
            <a:r>
              <a:rPr lang="en-US" dirty="0" smtClean="0"/>
              <a:t>Most Urbanized Country</a:t>
            </a:r>
          </a:p>
          <a:p>
            <a:r>
              <a:rPr lang="en-US" dirty="0" smtClean="0"/>
              <a:t>World’s most livable cities</a:t>
            </a:r>
          </a:p>
          <a:p>
            <a:r>
              <a:rPr lang="en-US" dirty="0" smtClean="0"/>
              <a:t>Hosting ICALEPCS in 2015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3528" y="987425"/>
            <a:ext cx="4392487" cy="3816573"/>
          </a:xfrm>
        </p:spPr>
        <p:txBody>
          <a:bodyPr>
            <a:noAutofit/>
          </a:bodyPr>
          <a:lstStyle/>
          <a:p>
            <a:r>
              <a:rPr lang="en-AU" sz="1100" u="sng" dirty="0" smtClean="0">
                <a:hlinkClick r:id="rId2" tooltip="Qt"/>
              </a:rPr>
              <a:t>Qt</a:t>
            </a:r>
            <a:r>
              <a:rPr lang="en-AU" sz="1100" dirty="0" smtClean="0"/>
              <a:t> is a cross-platform application and UI framework for developers using C</a:t>
            </a:r>
            <a:r>
              <a:rPr lang="en-AU" sz="1100" dirty="0" smtClean="0"/>
              <a:t>++ </a:t>
            </a:r>
            <a:r>
              <a:rPr lang="en-US" sz="1100" dirty="0" smtClean="0"/>
              <a:t>– </a:t>
            </a:r>
            <a:r>
              <a:rPr lang="en-US" sz="1100" dirty="0" err="1" smtClean="0"/>
              <a:t>Windows,OS</a:t>
            </a:r>
            <a:r>
              <a:rPr lang="en-US" sz="1100" dirty="0" smtClean="0"/>
              <a:t> X, Linux, Embedded Linux, Android, </a:t>
            </a:r>
            <a:r>
              <a:rPr lang="en-US" sz="1100" dirty="0" err="1" smtClean="0"/>
              <a:t>iOS</a:t>
            </a:r>
            <a:r>
              <a:rPr lang="en-US" sz="1100" dirty="0" smtClean="0"/>
              <a:t>, </a:t>
            </a:r>
            <a:r>
              <a:rPr lang="en-US" sz="1100" dirty="0" err="1" smtClean="0"/>
              <a:t>vxWorks</a:t>
            </a:r>
            <a:r>
              <a:rPr lang="en-US" sz="1100" dirty="0" smtClean="0"/>
              <a:t>, Win CE, Amiga OS</a:t>
            </a:r>
          </a:p>
          <a:p>
            <a:r>
              <a:rPr lang="en-US" sz="1100" dirty="0" smtClean="0"/>
              <a:t>Open Source (LPGL v2.1)</a:t>
            </a:r>
          </a:p>
          <a:p>
            <a:r>
              <a:rPr lang="en-US" sz="1100" dirty="0" err="1" smtClean="0"/>
              <a:t>Trolltech</a:t>
            </a:r>
            <a:r>
              <a:rPr lang="en-US" sz="1100" dirty="0" smtClean="0"/>
              <a:t> -&gt; Nokia -&gt; </a:t>
            </a:r>
            <a:r>
              <a:rPr lang="en-US" sz="1100" dirty="0" err="1" smtClean="0"/>
              <a:t>Digia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Development tools: Qt Creator, Qt Designer, </a:t>
            </a:r>
            <a:r>
              <a:rPr lang="en-US" sz="1100" dirty="0" err="1" smtClean="0"/>
              <a:t>Qmake</a:t>
            </a:r>
            <a:r>
              <a:rPr lang="en-US" sz="1100" dirty="0" smtClean="0"/>
              <a:t>, Qt Linguist, Qt Assistant, Integration into Visual Studio</a:t>
            </a:r>
          </a:p>
          <a:p>
            <a:r>
              <a:rPr lang="en-US" sz="1100" dirty="0" smtClean="0"/>
              <a:t>Rich set of Widgets and other classes (1000+), </a:t>
            </a:r>
            <a:r>
              <a:rPr lang="en-US" sz="1100" dirty="0" err="1" smtClean="0"/>
              <a:t>Qwt</a:t>
            </a:r>
            <a:r>
              <a:rPr lang="en-US" sz="1100" dirty="0" smtClean="0"/>
              <a:t> (125+)</a:t>
            </a:r>
          </a:p>
          <a:p>
            <a:r>
              <a:rPr lang="en-US" sz="1100" dirty="0" smtClean="0"/>
              <a:t>Very </a:t>
            </a:r>
            <a:r>
              <a:rPr lang="en-US" sz="1100" dirty="0" smtClean="0"/>
              <a:t>Good Documentation, help, examples</a:t>
            </a:r>
          </a:p>
          <a:p>
            <a:r>
              <a:rPr lang="en-US" sz="1100" dirty="0" smtClean="0"/>
              <a:t>All Qt Objects contain powerful object communication mechanism (</a:t>
            </a:r>
            <a:r>
              <a:rPr lang="en-US" sz="1100" dirty="0" err="1" smtClean="0"/>
              <a:t>Signal+Slots</a:t>
            </a:r>
            <a:r>
              <a:rPr lang="en-US" sz="1100" dirty="0" smtClean="0"/>
              <a:t>) </a:t>
            </a:r>
          </a:p>
          <a:p>
            <a:r>
              <a:rPr lang="en-US" sz="1100" dirty="0" smtClean="0"/>
              <a:t>GUI Layout widgets</a:t>
            </a:r>
          </a:p>
          <a:p>
            <a:r>
              <a:rPr lang="en-US" sz="1100" dirty="0" smtClean="0"/>
              <a:t>Qt Project: www.qt-project.org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915567"/>
            <a:ext cx="3096344" cy="1813368"/>
          </a:xfrm>
          <a:prstGeom prst="rect">
            <a:avLst/>
          </a:prstGeom>
        </p:spPr>
      </p:pic>
      <p:pic>
        <p:nvPicPr>
          <p:cNvPr id="6" name="Picture Placeholder 7" descr="iStock_000007977056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859782"/>
            <a:ext cx="2880320" cy="1962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6336" y="3363838"/>
            <a:ext cx="117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Qt Creator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7984" y="149163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Qt Designer 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Team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39552" y="915566"/>
            <a:ext cx="7236296" cy="295232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Started 2009 – Anthony Owen, Andrew </a:t>
            </a:r>
            <a:r>
              <a:rPr lang="en-US" dirty="0" err="1" smtClean="0"/>
              <a:t>Rhyder</a:t>
            </a:r>
            <a:r>
              <a:rPr lang="en-US" dirty="0" smtClean="0"/>
              <a:t>, 			Glenn Jackson</a:t>
            </a:r>
          </a:p>
          <a:p>
            <a:r>
              <a:rPr lang="en-US" dirty="0" smtClean="0"/>
              <a:t>Joined 2011 – Andy </a:t>
            </a:r>
            <a:r>
              <a:rPr lang="en-US" dirty="0" err="1" smtClean="0"/>
              <a:t>Starritt</a:t>
            </a:r>
            <a:endParaRPr lang="en-US" dirty="0" smtClean="0"/>
          </a:p>
          <a:p>
            <a:r>
              <a:rPr lang="en-US" dirty="0" smtClean="0"/>
              <a:t>Joined 2012 – Ricardo Fernandez</a:t>
            </a:r>
          </a:p>
          <a:p>
            <a:r>
              <a:rPr lang="en-US" dirty="0" smtClean="0"/>
              <a:t>Joined 2013 – </a:t>
            </a:r>
            <a:r>
              <a:rPr lang="en-US" dirty="0" err="1" smtClean="0"/>
              <a:t>Zai</a:t>
            </a:r>
            <a:r>
              <a:rPr lang="en-US" dirty="0" smtClean="0"/>
              <a:t> Wang (1 year contract)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Rapid GUI Development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699542"/>
            <a:ext cx="4392487" cy="223224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Adds Channel Access to standard Qt Widgets and Data Classes</a:t>
            </a:r>
          </a:p>
          <a:p>
            <a:r>
              <a:rPr lang="en-US" dirty="0" smtClean="0"/>
              <a:t>Rapid GUI  Dev – Drag and Drop EPICS aware components in Qt Designer</a:t>
            </a:r>
          </a:p>
          <a:p>
            <a:r>
              <a:rPr lang="en-US" dirty="0" smtClean="0"/>
              <a:t>Macro Substitutions for PV names and other GUI functions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119" y="771550"/>
            <a:ext cx="4285345" cy="2664296"/>
          </a:xfrm>
          <a:prstGeom prst="rect">
            <a:avLst/>
          </a:prstGeom>
        </p:spPr>
      </p:pic>
      <p:pic>
        <p:nvPicPr>
          <p:cNvPr id="7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31790"/>
            <a:ext cx="2803647" cy="1775886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flipH="1" flipV="1">
            <a:off x="4427984" y="3651870"/>
            <a:ext cx="504056" cy="5609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408391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ui</a:t>
            </a:r>
            <a:r>
              <a:rPr lang="en-US" dirty="0" smtClean="0"/>
              <a:t> file – presented using </a:t>
            </a:r>
            <a:r>
              <a:rPr lang="en-US" dirty="0" err="1" smtClean="0"/>
              <a:t>QEGui</a:t>
            </a:r>
            <a:r>
              <a:rPr lang="en-US" dirty="0" smtClean="0"/>
              <a:t> on any platform (windows / </a:t>
            </a:r>
            <a:r>
              <a:rPr lang="en-US" dirty="0" err="1" smtClean="0"/>
              <a:t>linux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5364088" y="3651870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Channel Access running at design time</a:t>
            </a:r>
            <a:endParaRPr lang="en-AU" sz="1200" dirty="0"/>
          </a:p>
        </p:txBody>
      </p:sp>
      <p:sp>
        <p:nvSpPr>
          <p:cNvPr id="12" name="Rectangle 11"/>
          <p:cNvSpPr/>
          <p:nvPr/>
        </p:nvSpPr>
        <p:spPr>
          <a:xfrm>
            <a:off x="5724128" y="3363838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Qt Designer 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Other App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Placeholder 7" descr="iStock_00000797705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87774"/>
            <a:ext cx="2448272" cy="1528849"/>
          </a:xfrm>
          <a:prstGeom prst="rect">
            <a:avLst/>
          </a:prstGeom>
        </p:spPr>
      </p:pic>
      <p:pic>
        <p:nvPicPr>
          <p:cNvPr id="7" name="Picture Placeholder 7" descr="iStock_00000797705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15566"/>
            <a:ext cx="2232248" cy="1759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3507854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Code Rich Apps</a:t>
            </a:r>
            <a:endParaRPr lang="en-AU" dirty="0"/>
          </a:p>
        </p:txBody>
      </p:sp>
      <p:sp>
        <p:nvSpPr>
          <p:cNvPr id="8" name="Bent Arrow 7"/>
          <p:cNvSpPr/>
          <p:nvPr/>
        </p:nvSpPr>
        <p:spPr>
          <a:xfrm flipV="1">
            <a:off x="899592" y="2859782"/>
            <a:ext cx="525784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987574"/>
            <a:ext cx="170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QCaString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QCaInteger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QCaFloating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QCaByteArray</a:t>
            </a:r>
            <a:endParaRPr lang="en-AU" dirty="0"/>
          </a:p>
        </p:txBody>
      </p:sp>
      <p:pic>
        <p:nvPicPr>
          <p:cNvPr id="11" name="Picture Placeholder 7" descr="iStock_000007977056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843558"/>
            <a:ext cx="2160240" cy="1659943"/>
          </a:xfrm>
          <a:prstGeom prst="rect">
            <a:avLst/>
          </a:prstGeom>
        </p:spPr>
      </p:pic>
      <p:pic>
        <p:nvPicPr>
          <p:cNvPr id="12" name="Picture Placeholder 7" descr="iStock_000007977056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787775"/>
            <a:ext cx="2508168" cy="1466640"/>
          </a:xfrm>
          <a:prstGeom prst="rect">
            <a:avLst/>
          </a:prstGeom>
        </p:spPr>
      </p:pic>
      <p:sp>
        <p:nvSpPr>
          <p:cNvPr id="13" name="Bent Arrow 12"/>
          <p:cNvSpPr/>
          <p:nvPr/>
        </p:nvSpPr>
        <p:spPr>
          <a:xfrm flipH="1" flipV="1">
            <a:off x="7596336" y="2715766"/>
            <a:ext cx="482328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6336" y="3363838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Console Apps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2987824" y="437195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Apps for mobile platforms ?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2699792" y="1131590"/>
            <a:ext cx="122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Qt Creator 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Core Widgets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Widget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627534"/>
            <a:ext cx="4752528" cy="4269278"/>
          </a:xfrm>
          <a:prstGeom prst="rect">
            <a:avLst/>
          </a:prstGeom>
        </p:spPr>
      </p:pic>
      <p:pic>
        <p:nvPicPr>
          <p:cNvPr id="5" name="Picture 4" descr="dragAndDrop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614" y="2427734"/>
            <a:ext cx="2138330" cy="2252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6296" y="206769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Shape</a:t>
            </a:r>
            <a:endParaRPr lang="en-AU" dirty="0"/>
          </a:p>
        </p:txBody>
      </p:sp>
      <p:pic>
        <p:nvPicPr>
          <p:cNvPr id="8" name="Picture 7" descr="dragAndDrop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699543"/>
            <a:ext cx="2332667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350785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Plot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</a:t>
            </a:r>
            <a:r>
              <a:rPr lang="en-US" dirty="0" smtClean="0"/>
              <a:t>Qt</a:t>
            </a:r>
            <a:r>
              <a:rPr lang="en-US" dirty="0" smtClean="0"/>
              <a:t> </a:t>
            </a:r>
            <a:r>
              <a:rPr lang="en-US" dirty="0" smtClean="0"/>
              <a:t>– Improvement – Drag/Drop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 descr="dragAndDrop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43558"/>
            <a:ext cx="5544334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84355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Drag/Drop, Cut/Paste and context menus fully implemented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Qt – New Widgets - </a:t>
            </a:r>
            <a:r>
              <a:rPr lang="en-US" dirty="0" err="1" smtClean="0"/>
              <a:t>pvProperties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 descr="dragAndDrop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71550"/>
            <a:ext cx="4412794" cy="403244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chrotron Master">
  <a:themeElements>
    <a:clrScheme name="Synchrotron colours">
      <a:dk1>
        <a:srgbClr val="000000"/>
      </a:dk1>
      <a:lt1>
        <a:srgbClr val="F8F8F8"/>
      </a:lt1>
      <a:dk2>
        <a:srgbClr val="1B9B94"/>
      </a:dk2>
      <a:lt2>
        <a:srgbClr val="3C97D1"/>
      </a:lt2>
      <a:accent1>
        <a:srgbClr val="747476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DE9829"/>
      </a:accent6>
      <a:hlink>
        <a:srgbClr val="C63830"/>
      </a:hlink>
      <a:folHlink>
        <a:srgbClr val="C31C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nchrotron Support">
  <a:themeElements>
    <a:clrScheme name="Synchrotron colours">
      <a:dk1>
        <a:srgbClr val="000000"/>
      </a:dk1>
      <a:lt1>
        <a:srgbClr val="F8F8F8"/>
      </a:lt1>
      <a:dk2>
        <a:srgbClr val="1B9B94"/>
      </a:dk2>
      <a:lt2>
        <a:srgbClr val="3C97D1"/>
      </a:lt2>
      <a:accent1>
        <a:srgbClr val="747476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DE9829"/>
      </a:accent6>
      <a:hlink>
        <a:srgbClr val="C63830"/>
      </a:hlink>
      <a:folHlink>
        <a:srgbClr val="C31C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7997</TotalTime>
  <Words>349</Words>
  <Application>Microsoft Office PowerPoint</Application>
  <PresentationFormat>On-screen Show (16:9)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Synchrotron Master</vt:lpstr>
      <vt:lpstr>Synchrotron Support</vt:lpstr>
      <vt:lpstr>EPICS Qt Update</vt:lpstr>
      <vt:lpstr>Australian Synchrotron</vt:lpstr>
      <vt:lpstr>Qt</vt:lpstr>
      <vt:lpstr>EPICS Qt – Team</vt:lpstr>
      <vt:lpstr>EPICS Qt – Rapid GUI Development</vt:lpstr>
      <vt:lpstr>EPICS Qt – Other App Types</vt:lpstr>
      <vt:lpstr>EPICS Qt – Core Widgets</vt:lpstr>
      <vt:lpstr>EPICS Qt – Improvement – Drag/Drop  </vt:lpstr>
      <vt:lpstr>EPICS Qt – New Widgets - pvProperties </vt:lpstr>
      <vt:lpstr>EPICS Qt – New Widgets – Scratch Pad </vt:lpstr>
      <vt:lpstr>EPICS Qt – New Widget - Strip Chart</vt:lpstr>
      <vt:lpstr>EPICS Qt – Under Improvement - Image</vt:lpstr>
      <vt:lpstr>Current Development – Reusable components</vt:lpstr>
      <vt:lpstr>New Functionality - User Level</vt:lpstr>
      <vt:lpstr>New Functionality - User Level</vt:lpstr>
      <vt:lpstr>New Functionality - User Level</vt:lpstr>
      <vt:lpstr>New Functionality – Save Configuration</vt:lpstr>
      <vt:lpstr>Under Development – Menu Customization</vt:lpstr>
      <vt:lpstr>EPICS Qt – Website</vt:lpstr>
    </vt:vector>
  </TitlesOfParts>
  <Company>Digital Image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Weston</dc:creator>
  <cp:lastModifiedBy>martinp</cp:lastModifiedBy>
  <cp:revision>426</cp:revision>
  <dcterms:created xsi:type="dcterms:W3CDTF">2010-05-04T01:42:16Z</dcterms:created>
  <dcterms:modified xsi:type="dcterms:W3CDTF">2013-10-05T08:30:10Z</dcterms:modified>
</cp:coreProperties>
</file>