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6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83" autoAdjust="0"/>
  </p:normalViewPr>
  <p:slideViewPr>
    <p:cSldViewPr>
      <p:cViewPr varScale="1">
        <p:scale>
          <a:sx n="111" d="100"/>
          <a:sy n="111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96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BC510-34BA-4E09-9618-F80A27368726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24CA6-C559-4822-BAAC-A8EDDA8F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3840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737568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66160"/>
            <a:ext cx="7772400" cy="100584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lang="en-US" baseline="0">
                <a:solidFill>
                  <a:schemeClr val="bg1"/>
                </a:solidFill>
                <a:latin typeface="+mj-lt"/>
                <a:cs typeface="+mj-cs"/>
              </a:defRPr>
            </a:lvl1pPr>
          </a:lstStyle>
          <a:p>
            <a:pPr marL="0" lvl="0"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8418" y="5102163"/>
            <a:ext cx="2479849" cy="523875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ctr">
              <a:buFontTx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801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18722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5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823601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5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983051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66160"/>
            <a:ext cx="7772400" cy="100584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lang="en-US" baseline="0">
                <a:solidFill>
                  <a:schemeClr val="bg1"/>
                </a:solidFill>
                <a:latin typeface="+mj-lt"/>
                <a:cs typeface="+mj-cs"/>
              </a:defRPr>
            </a:lvl1pPr>
          </a:lstStyle>
          <a:p>
            <a:pPr marL="0" lvl="0"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8418" y="5102163"/>
            <a:ext cx="2479849" cy="523875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ctr">
              <a:buFontTx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7351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2"/>
          </p:nvPr>
        </p:nvSpPr>
        <p:spPr>
          <a:xfrm>
            <a:off x="4648200" y="1600200"/>
            <a:ext cx="4038600" cy="28956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>
                <a:srgbClr val="F4B834"/>
              </a:buClr>
              <a:buSzTx/>
              <a:buFontTx/>
              <a:buNone/>
              <a:tabLst/>
              <a:defRPr lang="en-US" sz="2800" i="1" kern="1200" baseline="0" dirty="0">
                <a:solidFill>
                  <a:srgbClr val="898989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48200" y="4572000"/>
            <a:ext cx="3810000" cy="1447800"/>
          </a:xfrm>
          <a:prstGeom prst="rect">
            <a:avLst/>
          </a:prstGeom>
        </p:spPr>
        <p:txBody>
          <a:bodyPr/>
          <a:lstStyle>
            <a:lvl1pPr>
              <a:defRPr sz="1600" i="1" baseline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rgbClr val="0F1824"/>
                </a:solidFill>
                <a:latin typeface="Arial Narrow"/>
                <a:cs typeface="Arial Narrow"/>
              </a:rPr>
              <a:t>Caption</a:t>
            </a:r>
            <a:endParaRPr lang="en-US" sz="1800" dirty="0">
              <a:solidFill>
                <a:srgbClr val="0F1824"/>
              </a:solidFill>
              <a:latin typeface="Arial Narrow"/>
              <a:cs typeface="Arial Narrow"/>
            </a:endParaRPr>
          </a:p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lang="en-US" sz="2800" kern="12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lang="en-US" sz="2800" kern="12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lang="en-US" sz="2800" kern="12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lang="en-US" sz="2800" kern="12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lang="en-US" sz="2800" kern="12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604252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66160"/>
            <a:ext cx="7772400" cy="100584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lang="en-US" baseline="0">
                <a:solidFill>
                  <a:schemeClr val="bg1"/>
                </a:solidFill>
                <a:latin typeface="+mj-lt"/>
                <a:cs typeface="+mj-cs"/>
              </a:defRPr>
            </a:lvl1pPr>
          </a:lstStyle>
          <a:p>
            <a:pPr marL="0" lvl="0"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99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8418" y="5102163"/>
            <a:ext cx="2479849" cy="523875"/>
          </a:xfrm>
        </p:spPr>
        <p:txBody>
          <a:bodyPr lIns="0" rIns="0">
            <a:normAutofit/>
          </a:bodyPr>
          <a:lstStyle>
            <a:lvl1pPr marL="0" indent="0" algn="ctr">
              <a:buFontTx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844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baseline="0">
                <a:solidFill>
                  <a:schemeClr val="bg1"/>
                </a:solidFill>
              </a:defRPr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baseline="0">
                <a:solidFill>
                  <a:schemeClr val="bg1"/>
                </a:solidFill>
              </a:defRPr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baseline="0">
                <a:solidFill>
                  <a:schemeClr val="bg1"/>
                </a:solidFill>
              </a:defRPr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baseline="0">
                <a:solidFill>
                  <a:schemeClr val="bg1"/>
                </a:solidFill>
              </a:defRPr>
            </a:lvl5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35503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74426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800" baseline="0">
                <a:solidFill>
                  <a:schemeClr val="bg1"/>
                </a:solidFill>
              </a:defRPr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400" baseline="0">
                <a:solidFill>
                  <a:schemeClr val="bg1"/>
                </a:solidFill>
              </a:defRPr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 baseline="0">
                <a:solidFill>
                  <a:schemeClr val="bg1"/>
                </a:solidFill>
              </a:defRPr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800" baseline="0">
                <a:solidFill>
                  <a:schemeClr val="bg1"/>
                </a:solidFill>
              </a:defRPr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400" baseline="0">
                <a:solidFill>
                  <a:schemeClr val="bg1"/>
                </a:solidFill>
              </a:defRPr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 baseline="0">
                <a:solidFill>
                  <a:schemeClr val="bg1"/>
                </a:solidFill>
              </a:defRPr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18565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572000" y="1447800"/>
            <a:ext cx="3810000" cy="28638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i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lang="en-US" dirty="0" smtClean="0">
                <a:solidFill>
                  <a:schemeClr val="bg1"/>
                </a:solidFill>
              </a:defRPr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b="0" i="0" u="none" strike="noStrike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+mn-cs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b="0" i="0" u="none" strike="noStrike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b="0" i="0" u="none" strike="noStrike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b="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5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657725" y="4419600"/>
            <a:ext cx="3724275" cy="15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 i="1">
                <a:latin typeface="+mn-lt"/>
              </a:defRPr>
            </a:lvl1pPr>
            <a:lvl2pPr marL="0" indent="0">
              <a:buFontTx/>
              <a:buNone/>
              <a:defRPr sz="1600">
                <a:latin typeface="+mn-lt"/>
              </a:defRPr>
            </a:lvl2pPr>
            <a:lvl3pPr marL="0" indent="0">
              <a:buFontTx/>
              <a:buNone/>
              <a:defRPr sz="1600">
                <a:latin typeface="+mn-lt"/>
              </a:defRPr>
            </a:lvl3pPr>
            <a:lvl4pPr marL="0" indent="0">
              <a:buFontTx/>
              <a:buNone/>
              <a:defRPr sz="1600">
                <a:latin typeface="+mn-lt"/>
              </a:defRPr>
            </a:lvl4pPr>
            <a:lvl5pPr marL="0" indent="0">
              <a:buFontTx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08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4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4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53057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1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61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32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4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9865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11600" y="-2977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4B834"/>
                </a:solidFill>
                <a:latin typeface="Frutiger LT Std 45 Light"/>
              </a:rPr>
              <a:t>|</a:t>
            </a:r>
            <a:r>
              <a:rPr lang="en-US" sz="1200" baseline="0" dirty="0" smtClean="0">
                <a:solidFill>
                  <a:schemeClr val="bg1"/>
                </a:solidFill>
                <a:latin typeface="Frutiger LT Std 45 Light"/>
              </a:rPr>
              <a:t>  </a:t>
            </a:r>
            <a:r>
              <a:rPr lang="en-US" sz="1200" dirty="0" smtClean="0">
                <a:solidFill>
                  <a:schemeClr val="bg1"/>
                </a:solidFill>
                <a:latin typeface="Frutiger LT Std 45 Light"/>
              </a:rPr>
              <a:t>Los Alamos National Laboratory  </a:t>
            </a:r>
            <a:r>
              <a:rPr lang="en-US" sz="1200" dirty="0" smtClean="0">
                <a:solidFill>
                  <a:srgbClr val="F4B834"/>
                </a:solidFill>
                <a:latin typeface="Frutiger LT Std 45 Light"/>
              </a:rPr>
              <a:t>|</a:t>
            </a:r>
            <a:endParaRPr lang="en-US" sz="1200" dirty="0">
              <a:solidFill>
                <a:srgbClr val="F4B834"/>
              </a:solidFill>
              <a:latin typeface="Frutiger LT Std 45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655955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" dirty="0">
                <a:solidFill>
                  <a:srgbClr val="FFFFFF"/>
                </a:solidFill>
                <a:latin typeface="Frutiger LT Std 57 Condensed"/>
              </a:rPr>
              <a:t>Operated by Los Alamos National Security, </a:t>
            </a:r>
            <a:r>
              <a:rPr lang="en-US" sz="800" dirty="0" smtClean="0">
                <a:solidFill>
                  <a:srgbClr val="FFFFFF"/>
                </a:solidFill>
                <a:latin typeface="Frutiger LT Std 57 Condensed"/>
              </a:rPr>
              <a:t>LLC for </a:t>
            </a:r>
            <a:r>
              <a:rPr lang="en-US" sz="800" dirty="0">
                <a:solidFill>
                  <a:srgbClr val="FFFFFF"/>
                </a:solidFill>
                <a:latin typeface="Frutiger LT Std 57 Condensed"/>
              </a:rPr>
              <a:t>the U.S. Department of Energy's NNSA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9500" y="607695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Frutiger LT Std 67 Bold Condensed"/>
              </a:rPr>
              <a:t>UNCLASSIFIED</a:t>
            </a:r>
            <a:endParaRPr lang="en-US" sz="1200" dirty="0">
              <a:solidFill>
                <a:schemeClr val="bg1"/>
              </a:solidFill>
              <a:latin typeface="Frutiger LT Std 67 Bold Condense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5490" y="6564699"/>
            <a:ext cx="350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kern="1200" normalizeH="0" baseline="0" noProof="0" dirty="0" smtClean="0">
                <a:solidFill>
                  <a:srgbClr val="FFFFFF"/>
                </a:solidFill>
                <a:latin typeface="Frutiger LT Std 45 Light"/>
                <a:ea typeface="+mn-ea"/>
                <a:cs typeface="+mn-cs"/>
              </a:rPr>
              <a:t>April 2013  </a:t>
            </a:r>
            <a:r>
              <a:rPr lang="en-US" sz="1000" normalizeH="0" baseline="0" dirty="0" smtClean="0">
                <a:solidFill>
                  <a:srgbClr val="F4B834"/>
                </a:solidFill>
                <a:latin typeface="Frutiger LT Std 45 Light"/>
              </a:rPr>
              <a:t>|  </a:t>
            </a:r>
            <a:r>
              <a:rPr lang="en-US" sz="1000" b="1" normalizeH="0" baseline="0" dirty="0" smtClean="0">
                <a:solidFill>
                  <a:srgbClr val="FFFFFF"/>
                </a:solidFill>
                <a:latin typeface="Frutiger LT Std 45 Light"/>
              </a:rPr>
              <a:t>UNCLASSIFIED  </a:t>
            </a:r>
            <a:r>
              <a:rPr lang="en-US" sz="1000" normalizeH="0" baseline="0" dirty="0" smtClean="0">
                <a:solidFill>
                  <a:srgbClr val="F4B834"/>
                </a:solidFill>
                <a:latin typeface="Frutiger LT Std 45 Light"/>
              </a:rPr>
              <a:t>|</a:t>
            </a:r>
            <a:r>
              <a:rPr lang="en-US" sz="1000" normalizeH="0" baseline="0" dirty="0" smtClean="0">
                <a:solidFill>
                  <a:srgbClr val="FFFFFF"/>
                </a:solidFill>
                <a:latin typeface="Frutiger LT Std 45 Light"/>
              </a:rPr>
              <a:t>  </a:t>
            </a:r>
            <a:fld id="{F9D4371A-A13E-B243-A14D-8CF626A7A05F}" type="slidenum">
              <a:rPr lang="en-US" sz="1000" normalizeH="0" baseline="0" smtClean="0">
                <a:solidFill>
                  <a:srgbClr val="FFFFFF"/>
                </a:solidFill>
                <a:latin typeface="Frutiger LT Std 45 Light"/>
              </a:rPr>
              <a:pPr algn="r"/>
              <a:t>‹#›</a:t>
            </a:fld>
            <a:endParaRPr lang="en-US" sz="1000" normalizeH="0" baseline="0" dirty="0">
              <a:solidFill>
                <a:srgbClr val="FFFFFF"/>
              </a:solidFill>
              <a:latin typeface="Frutiger LT Std 45 Light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2917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6075" marR="0" indent="-346075" algn="l" defTabSz="914400" rtl="0" eaLnBrk="1" fontAlgn="auto" latinLnBrk="0" hangingPunct="1">
        <a:lnSpc>
          <a:spcPct val="100000"/>
        </a:lnSpc>
        <a:spcBef>
          <a:spcPts val="900"/>
        </a:spcBef>
        <a:spcAft>
          <a:spcPts val="0"/>
        </a:spcAft>
        <a:buClr>
          <a:srgbClr val="F4B834"/>
        </a:buClr>
        <a:buSzTx/>
        <a:buFont typeface="Wingdings" pitchFamily="2" charset="2"/>
        <a:buChar char="§"/>
        <a:tabLst/>
        <a:defRPr sz="28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1363" marR="0" indent="-284163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8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7763" marR="0" indent="-233363" algn="l" defTabSz="914400" rtl="0" eaLnBrk="1" fontAlgn="auto" latinLnBrk="0" hangingPunct="1">
        <a:lnSpc>
          <a:spcPct val="100000"/>
        </a:lnSpc>
        <a:spcBef>
          <a:spcPts val="576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4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3pPr>
      <a:lvl4pPr marL="1482725" marR="0" indent="-2222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4pPr>
      <a:lvl5pPr marL="1830388" marR="0" indent="-225425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655955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" dirty="0">
                <a:solidFill>
                  <a:srgbClr val="FFFFFF"/>
                </a:solidFill>
                <a:latin typeface="Frutiger LT Std 57 Condensed"/>
              </a:rPr>
              <a:t>Operated by Los Alamos National Security, </a:t>
            </a:r>
            <a:r>
              <a:rPr lang="en-US" sz="800" dirty="0" smtClean="0">
                <a:solidFill>
                  <a:srgbClr val="FFFFFF"/>
                </a:solidFill>
                <a:latin typeface="Frutiger LT Std 57 Condensed"/>
              </a:rPr>
              <a:t>LLC for </a:t>
            </a:r>
            <a:r>
              <a:rPr lang="en-US" sz="800" dirty="0">
                <a:solidFill>
                  <a:srgbClr val="FFFFFF"/>
                </a:solidFill>
                <a:latin typeface="Frutiger LT Std 57 Condensed"/>
              </a:rPr>
              <a:t>the U.S. Department of Energy's NNSA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9500" y="607695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Frutiger LT Std 67 Bold Condensed"/>
              </a:rPr>
              <a:t>UNCLASSIFIED</a:t>
            </a:r>
            <a:endParaRPr lang="en-US" sz="1200" dirty="0">
              <a:solidFill>
                <a:schemeClr val="bg1"/>
              </a:solidFill>
              <a:latin typeface="Frutiger LT Std 67 Bold Condense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722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6075" marR="0" indent="-346075" algn="l" defTabSz="914400" rtl="0" eaLnBrk="1" fontAlgn="auto" latinLnBrk="0" hangingPunct="1">
        <a:lnSpc>
          <a:spcPct val="100000"/>
        </a:lnSpc>
        <a:spcBef>
          <a:spcPts val="900"/>
        </a:spcBef>
        <a:spcAft>
          <a:spcPts val="0"/>
        </a:spcAft>
        <a:buClr>
          <a:srgbClr val="F4B834"/>
        </a:buClr>
        <a:buSzTx/>
        <a:buFont typeface="Wingdings" pitchFamily="2" charset="2"/>
        <a:buChar char="§"/>
        <a:tabLst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1363" marR="0" indent="-284163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7763" marR="0" indent="-233363" algn="l" defTabSz="914400" rtl="0" eaLnBrk="1" fontAlgn="auto" latinLnBrk="0" hangingPunct="1">
        <a:lnSpc>
          <a:spcPct val="100000"/>
        </a:lnSpc>
        <a:spcBef>
          <a:spcPts val="576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82725" marR="0" indent="-2222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30388" marR="0" indent="-225425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IOCs with Local </a:t>
            </a:r>
            <a:r>
              <a:rPr lang="en-US" dirty="0" err="1" smtClean="0"/>
              <a:t>Filesystems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Scott A. Baily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Björklund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10/05/2013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170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trends:  Many more IOCs; Readily available flash memory.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upgrade path will result in an order of magnitude more IOCs.</a:t>
            </a:r>
          </a:p>
          <a:p>
            <a:r>
              <a:rPr lang="en-US" dirty="0" smtClean="0"/>
              <a:t>It is no longer acceptable to walk the accelerator pressing reset buttons after a site-wide power outage.</a:t>
            </a:r>
          </a:p>
          <a:p>
            <a:r>
              <a:rPr lang="en-US" dirty="0" smtClean="0"/>
              <a:t>The flash memory available or already included with new IOCs, provides a solution.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IOCs that boot from NFS have features we should preserve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are made on the NFS server, and take effect at the next boot.</a:t>
            </a:r>
          </a:p>
          <a:p>
            <a:r>
              <a:rPr lang="en-US" dirty="0" smtClean="0"/>
              <a:t>The IOC does not have to be reachable to make changes.</a:t>
            </a:r>
          </a:p>
          <a:p>
            <a:r>
              <a:rPr lang="en-US" dirty="0" err="1" smtClean="0"/>
              <a:t>Autosave</a:t>
            </a:r>
            <a:r>
              <a:rPr lang="en-US" dirty="0" smtClean="0"/>
              <a:t> files are still available for use by a spare IOC in the event of hardware failure.</a:t>
            </a:r>
          </a:p>
          <a:p>
            <a:r>
              <a:rPr lang="en-US" dirty="0" smtClean="0"/>
              <a:t>Pull from server is more robust than push.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700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IOCs that boot from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IOC cannot boot if the network or the NFS server is down.</a:t>
            </a:r>
          </a:p>
          <a:p>
            <a:r>
              <a:rPr lang="en-US" dirty="0" smtClean="0"/>
              <a:t>If the NFS server is unreachable the IOC gets stuck.</a:t>
            </a:r>
          </a:p>
          <a:p>
            <a:r>
              <a:rPr lang="en-US" dirty="0" smtClean="0"/>
              <a:t>If a reboot occurs while rebuilding files, the IOC can get stuck.</a:t>
            </a:r>
          </a:p>
          <a:p>
            <a:r>
              <a:rPr lang="en-US" dirty="0" err="1" smtClean="0"/>
              <a:t>Autosave</a:t>
            </a:r>
            <a:r>
              <a:rPr lang="en-US" dirty="0" smtClean="0"/>
              <a:t> files can’t be saved while the network is down.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Plan: IOCs sync with server, but boot from the local </a:t>
            </a:r>
            <a:r>
              <a:rPr lang="en-US" dirty="0" err="1" smtClean="0"/>
              <a:t>filesystem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simple local startup script</a:t>
            </a:r>
          </a:p>
          <a:p>
            <a:pPr lvl="1"/>
            <a:r>
              <a:rPr lang="en-US" dirty="0" smtClean="0"/>
              <a:t>Loads the kernel</a:t>
            </a:r>
          </a:p>
          <a:p>
            <a:pPr lvl="1"/>
            <a:r>
              <a:rPr lang="en-US" dirty="0" smtClean="0"/>
              <a:t>Mounts the NFS server</a:t>
            </a:r>
          </a:p>
          <a:p>
            <a:pPr lvl="1"/>
            <a:r>
              <a:rPr lang="en-US" dirty="0" smtClean="0"/>
              <a:t>Copies the IOC specific startup script.</a:t>
            </a:r>
          </a:p>
          <a:p>
            <a:r>
              <a:rPr lang="en-US" dirty="0" smtClean="0"/>
              <a:t>Files are copied by the script that uses them</a:t>
            </a:r>
          </a:p>
          <a:p>
            <a:pPr lvl="1"/>
            <a:r>
              <a:rPr lang="en-US" dirty="0" smtClean="0"/>
              <a:t>The first script doesn’t need the entire list.</a:t>
            </a:r>
          </a:p>
          <a:p>
            <a:r>
              <a:rPr lang="en-US" dirty="0" err="1" smtClean="0"/>
              <a:t>Autosave</a:t>
            </a:r>
            <a:r>
              <a:rPr lang="en-US" dirty="0" smtClean="0"/>
              <a:t> .</a:t>
            </a:r>
            <a:r>
              <a:rPr lang="en-US" dirty="0" err="1" smtClean="0"/>
              <a:t>sav</a:t>
            </a:r>
            <a:r>
              <a:rPr lang="en-US" dirty="0" smtClean="0"/>
              <a:t> files are stored locally, but periodically copied to the NFS server.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simple utilities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cpnew</a:t>
            </a:r>
            <a:r>
              <a:rPr lang="en-US" dirty="0" smtClean="0"/>
              <a:t> (the equivalent of “</a:t>
            </a:r>
            <a:r>
              <a:rPr lang="en-US" i="1" dirty="0" smtClean="0"/>
              <a:t>cp –u</a:t>
            </a:r>
            <a:r>
              <a:rPr lang="en-US" dirty="0" smtClean="0"/>
              <a:t>” on </a:t>
            </a:r>
            <a:r>
              <a:rPr lang="en-US" dirty="0" err="1" smtClean="0"/>
              <a:t>linux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Can’t use EPICS OSI.</a:t>
            </a:r>
          </a:p>
          <a:p>
            <a:pPr lvl="1"/>
            <a:r>
              <a:rPr lang="en-US" dirty="0" smtClean="0"/>
              <a:t>Uses only POSIX functions.</a:t>
            </a:r>
          </a:p>
          <a:p>
            <a:pPr lvl="1"/>
            <a:r>
              <a:rPr lang="en-US" dirty="0" smtClean="0"/>
              <a:t>Newer files must be at least 3 seconds newer</a:t>
            </a:r>
          </a:p>
          <a:p>
            <a:pPr lvl="2"/>
            <a:r>
              <a:rPr lang="en-US" dirty="0" smtClean="0"/>
              <a:t>FAT32 files systems have low timestamp precision</a:t>
            </a:r>
          </a:p>
          <a:p>
            <a:r>
              <a:rPr lang="en-US" i="1" dirty="0" err="1" smtClean="0"/>
              <a:t>cpsys</a:t>
            </a:r>
            <a:r>
              <a:rPr lang="en-US" dirty="0" smtClean="0"/>
              <a:t> (Also reboots the IOC if files are copied)</a:t>
            </a:r>
          </a:p>
          <a:p>
            <a:pPr lvl="1"/>
            <a:r>
              <a:rPr lang="en-US" dirty="0" smtClean="0"/>
              <a:t>Used for kernel updates.</a:t>
            </a:r>
          </a:p>
          <a:p>
            <a:r>
              <a:rPr lang="en-US" dirty="0" smtClean="0"/>
              <a:t>Periodic backup tool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backup tool: Updates NFS server with local data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Autosave</a:t>
            </a:r>
            <a:r>
              <a:rPr lang="en-US" dirty="0" smtClean="0"/>
              <a:t> itself can almost perform this function with a periodic backup set.</a:t>
            </a:r>
          </a:p>
          <a:p>
            <a:pPr lvl="1"/>
            <a:r>
              <a:rPr lang="en-US" dirty="0" err="1" smtClean="0"/>
              <a:t>Autosave</a:t>
            </a:r>
            <a:r>
              <a:rPr lang="en-US" dirty="0" smtClean="0"/>
              <a:t> will recover from stale NFS handles, but does not mount the server if it has never been mounted.</a:t>
            </a:r>
          </a:p>
          <a:p>
            <a:pPr lvl="1"/>
            <a:r>
              <a:rPr lang="en-US" dirty="0" smtClean="0"/>
              <a:t>A separate location for the periodic backup set can only be specified after IOC start.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Requires multiple reboots if the kernel needs to be updated.</a:t>
            </a:r>
          </a:p>
          <a:p>
            <a:r>
              <a:rPr lang="en-US" dirty="0" smtClean="0"/>
              <a:t>If new IOC is installed, one must be careful if files are installed using a tool that doesn’t preserve the original file date.</a:t>
            </a:r>
          </a:p>
          <a:p>
            <a:pPr lvl="1"/>
            <a:r>
              <a:rPr lang="en-US" dirty="0" smtClean="0"/>
              <a:t>Some drive imaging tools use the current date</a:t>
            </a:r>
          </a:p>
          <a:p>
            <a:pPr lvl="2"/>
            <a:r>
              <a:rPr lang="en-US" dirty="0" smtClean="0"/>
              <a:t>if an old image is used it should exclude most of the files managed by these tools.</a:t>
            </a:r>
          </a:p>
          <a:p>
            <a:pPr lvl="2"/>
            <a:r>
              <a:rPr lang="en-US" dirty="0" smtClean="0"/>
              <a:t>One must also verify that the latest kernel is included in the image.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IOCs pull their own files at boot.</a:t>
            </a:r>
          </a:p>
          <a:p>
            <a:r>
              <a:rPr lang="en-US" dirty="0" smtClean="0"/>
              <a:t>Most boots are faster as only the filenames and timestamps are sent over the network.</a:t>
            </a:r>
          </a:p>
          <a:p>
            <a:r>
              <a:rPr lang="en-US" dirty="0" smtClean="0"/>
              <a:t>IOCs are fully functional if the NFS server is down, or if the network was down at boot.</a:t>
            </a:r>
          </a:p>
          <a:p>
            <a:r>
              <a:rPr lang="en-US" dirty="0" smtClean="0"/>
              <a:t>Missing files on the server (during a rebuild) don’t result in a stuck IOC.</a:t>
            </a:r>
          </a:p>
          <a:p>
            <a:r>
              <a:rPr lang="en-US" dirty="0" err="1" smtClean="0"/>
              <a:t>Autosave</a:t>
            </a:r>
            <a:r>
              <a:rPr lang="en-US" dirty="0" smtClean="0"/>
              <a:t> .</a:t>
            </a:r>
            <a:r>
              <a:rPr lang="en-US" dirty="0" err="1" smtClean="0"/>
              <a:t>sav</a:t>
            </a:r>
            <a:r>
              <a:rPr lang="en-US" dirty="0" smtClean="0"/>
              <a:t> files are available for spares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powerpoint-70th-template</Template>
  <TotalTime>76</TotalTime>
  <Words>533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2_Office Theme</vt:lpstr>
      <vt:lpstr>1_Office Theme</vt:lpstr>
      <vt:lpstr>Managing IOCs with Local Filesystems</vt:lpstr>
      <vt:lpstr>New trends:  Many more IOCs; Readily available flash memory.</vt:lpstr>
      <vt:lpstr>IOCs that boot from NFS have features we should preserve</vt:lpstr>
      <vt:lpstr>Disadvantages of IOCs that boot from NFS</vt:lpstr>
      <vt:lpstr>Plan: IOCs sync with server, but boot from the local filesystem</vt:lpstr>
      <vt:lpstr>A few simple utilities needed</vt:lpstr>
      <vt:lpstr>Periodic backup tool: Updates NFS server with local data files</vt:lpstr>
      <vt:lpstr>Disadvantages</vt:lpstr>
      <vt:lpstr>Best of both worlds</vt:lpstr>
    </vt:vector>
  </TitlesOfParts>
  <Company>Los Alamos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IOCs with Local Filesystems</dc:title>
  <dc:creator>S. A. Baily</dc:creator>
  <cp:lastModifiedBy>S. A. Baily</cp:lastModifiedBy>
  <cp:revision>23</cp:revision>
  <dcterms:created xsi:type="dcterms:W3CDTF">2013-08-27T14:33:10Z</dcterms:created>
  <dcterms:modified xsi:type="dcterms:W3CDTF">2013-09-24T15:11:34Z</dcterms:modified>
</cp:coreProperties>
</file>