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8" r:id="rId4"/>
    <p:sldId id="258" r:id="rId5"/>
    <p:sldId id="259" r:id="rId6"/>
    <p:sldId id="272" r:id="rId7"/>
    <p:sldId id="263" r:id="rId8"/>
    <p:sldId id="264" r:id="rId9"/>
    <p:sldId id="265" r:id="rId10"/>
    <p:sldId id="266" r:id="rId11"/>
    <p:sldId id="267" r:id="rId12"/>
    <p:sldId id="270" r:id="rId13"/>
    <p:sldId id="271" r:id="rId14"/>
    <p:sldId id="261" r:id="rId15"/>
    <p:sldId id="262"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571"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A6820-83E9-4640-AE62-1BAFE87C5BF1}" type="datetimeFigureOut">
              <a:rPr lang="en-US" smtClean="0"/>
              <a:t>10/5/2013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30072-1137-D047-AEE1-6A84459AB388}" type="slidenum">
              <a:rPr lang="en-US" smtClean="0"/>
              <a:t>‹#›</a:t>
            </a:fld>
            <a:endParaRPr lang="en-US"/>
          </a:p>
        </p:txBody>
      </p:sp>
    </p:spTree>
    <p:extLst>
      <p:ext uri="{BB962C8B-B14F-4D97-AF65-F5344CB8AC3E}">
        <p14:creationId xmlns:p14="http://schemas.microsoft.com/office/powerpoint/2010/main" val="2471530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with</a:t>
            </a:r>
            <a:r>
              <a:rPr lang="en-US" baseline="0" dirty="0" smtClean="0"/>
              <a:t> this slides gives an overview of the various pieces that represent the architecture of our controls and high level physics applications, tools and services along and their relation ship with each other. </a:t>
            </a:r>
          </a:p>
          <a:p>
            <a:r>
              <a:rPr lang="en-US" baseline="0" dirty="0" smtClean="0"/>
              <a:t>// maybe</a:t>
            </a:r>
          </a:p>
          <a:p>
            <a:r>
              <a:rPr lang="en-US" baseline="0" dirty="0" smtClean="0"/>
              <a:t>Epics (both v3 and v4) is the control system we use</a:t>
            </a:r>
          </a:p>
          <a:p>
            <a:r>
              <a:rPr lang="en-US" baseline="0" dirty="0" smtClean="0"/>
              <a:t>The core technologies provide the means to efficiently communicate with the Control system </a:t>
            </a:r>
          </a:p>
          <a:p>
            <a:r>
              <a:rPr lang="en-US" baseline="0" dirty="0" smtClean="0"/>
              <a:t>CS-Studio is our primary user interface tool</a:t>
            </a:r>
          </a:p>
        </p:txBody>
      </p:sp>
      <p:sp>
        <p:nvSpPr>
          <p:cNvPr id="4" name="Slide Number Placeholder 3"/>
          <p:cNvSpPr>
            <a:spLocks noGrp="1"/>
          </p:cNvSpPr>
          <p:nvPr>
            <p:ph type="sldNum" sz="quarter" idx="10"/>
          </p:nvPr>
        </p:nvSpPr>
        <p:spPr/>
        <p:txBody>
          <a:bodyPr/>
          <a:lstStyle/>
          <a:p>
            <a:fld id="{338157D2-CC46-456C-A3F8-6D0B9E1112B8}" type="slidenum">
              <a:rPr lang="en-US" smtClean="0"/>
              <a:t>2</a:t>
            </a:fld>
            <a:endParaRPr lang="en-US"/>
          </a:p>
        </p:txBody>
      </p:sp>
    </p:spTree>
    <p:extLst>
      <p:ext uri="{BB962C8B-B14F-4D97-AF65-F5344CB8AC3E}">
        <p14:creationId xmlns:p14="http://schemas.microsoft.com/office/powerpoint/2010/main" val="228345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might</a:t>
            </a:r>
            <a:r>
              <a:rPr lang="en-US" baseline="0" dirty="0" smtClean="0"/>
              <a:t> be useful to start with describing what a log entry contains</a:t>
            </a:r>
          </a:p>
          <a:p>
            <a:r>
              <a:rPr lang="en-US" baseline="0" dirty="0" smtClean="0"/>
              <a:t>Each log Entry has a create time, an owner, some text and may also contains some attachments – attachments can be any files</a:t>
            </a:r>
          </a:p>
          <a:p>
            <a:r>
              <a:rPr lang="en-US" baseline="0" dirty="0" smtClean="0"/>
              <a:t>Additionally </a:t>
            </a:r>
          </a:p>
          <a:p>
            <a:r>
              <a:rPr lang="en-US" baseline="0" dirty="0" smtClean="0"/>
              <a:t>Log entries have one or more logbooks and may have one of more tags – both logbook and tags provide a useful way of categorizing and grouping log entries into different logical groups.</a:t>
            </a:r>
          </a:p>
          <a:p>
            <a:r>
              <a:rPr lang="en-US" baseline="0" dirty="0" smtClean="0"/>
              <a:t>Finally we have properties which can be seen as a set of key values pairs </a:t>
            </a:r>
          </a:p>
          <a:p>
            <a:endParaRPr lang="en-US" dirty="0"/>
          </a:p>
        </p:txBody>
      </p:sp>
      <p:sp>
        <p:nvSpPr>
          <p:cNvPr id="4" name="Slide Number Placeholder 3"/>
          <p:cNvSpPr>
            <a:spLocks noGrp="1"/>
          </p:cNvSpPr>
          <p:nvPr>
            <p:ph type="sldNum" sz="quarter" idx="10"/>
          </p:nvPr>
        </p:nvSpPr>
        <p:spPr/>
        <p:txBody>
          <a:bodyPr/>
          <a:lstStyle/>
          <a:p>
            <a:fld id="{338157D2-CC46-456C-A3F8-6D0B9E1112B8}" type="slidenum">
              <a:rPr lang="en-US" smtClean="0"/>
              <a:t>3</a:t>
            </a:fld>
            <a:endParaRPr lang="en-US"/>
          </a:p>
        </p:txBody>
      </p:sp>
    </p:spTree>
    <p:extLst>
      <p:ext uri="{BB962C8B-B14F-4D97-AF65-F5344CB8AC3E}">
        <p14:creationId xmlns:p14="http://schemas.microsoft.com/office/powerpoint/2010/main" val="344174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shots</a:t>
            </a:r>
            <a:endParaRPr lang="en-US" dirty="0"/>
          </a:p>
        </p:txBody>
      </p:sp>
      <p:sp>
        <p:nvSpPr>
          <p:cNvPr id="4" name="Slide Number Placeholder 3"/>
          <p:cNvSpPr>
            <a:spLocks noGrp="1"/>
          </p:cNvSpPr>
          <p:nvPr>
            <p:ph type="sldNum" sz="quarter" idx="10"/>
          </p:nvPr>
        </p:nvSpPr>
        <p:spPr/>
        <p:txBody>
          <a:bodyPr/>
          <a:lstStyle/>
          <a:p>
            <a:fld id="{EAAA8532-E3E1-A74D-97F6-01D10F5811A5}" type="slidenum">
              <a:rPr lang="en-US" smtClean="0"/>
              <a:t>5</a:t>
            </a:fld>
            <a:endParaRPr lang="en-US"/>
          </a:p>
        </p:txBody>
      </p:sp>
    </p:spTree>
    <p:extLst>
      <p:ext uri="{BB962C8B-B14F-4D97-AF65-F5344CB8AC3E}">
        <p14:creationId xmlns:p14="http://schemas.microsoft.com/office/powerpoint/2010/main" val="192841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Cs-studio</a:t>
            </a:r>
            <a:r>
              <a:rPr lang="en-US" baseline="0" dirty="0" smtClean="0"/>
              <a:t> is a eclipse RCP for controls and physics tools</a:t>
            </a:r>
          </a:p>
          <a:p>
            <a:r>
              <a:rPr lang="en-US" baseline="0" dirty="0" smtClean="0"/>
              <a:t>The integrated environment provides a </a:t>
            </a:r>
            <a:endParaRPr lang="en-US" dirty="0" smtClean="0"/>
          </a:p>
          <a:p>
            <a:r>
              <a:rPr lang="en-US" dirty="0" smtClean="0"/>
              <a:t>A use case</a:t>
            </a:r>
          </a:p>
          <a:p>
            <a:r>
              <a:rPr lang="en-US" dirty="0" smtClean="0"/>
              <a:t>An</a:t>
            </a:r>
            <a:r>
              <a:rPr lang="en-US" baseline="0" dirty="0" smtClean="0"/>
              <a:t> alarm occurs, right click create log entry</a:t>
            </a:r>
          </a:p>
          <a:p>
            <a:r>
              <a:rPr lang="en-US" baseline="0" dirty="0" smtClean="0"/>
              <a:t>The log entry dialog is initialized with the alarm </a:t>
            </a:r>
            <a:r>
              <a:rPr lang="en-US" baseline="0" dirty="0" err="1" smtClean="0"/>
              <a:t>pv</a:t>
            </a:r>
            <a:r>
              <a:rPr lang="en-US" baseline="0" dirty="0" smtClean="0"/>
              <a:t>, status etc.</a:t>
            </a:r>
          </a:p>
          <a:p>
            <a:r>
              <a:rPr lang="en-US" baseline="0" dirty="0" smtClean="0"/>
              <a:t>Additionally you may also attach some time information so that when other people are reviewing the log entry they can easily bring up the other applications </a:t>
            </a:r>
            <a:endParaRPr lang="en-US" dirty="0"/>
          </a:p>
        </p:txBody>
      </p:sp>
      <p:sp>
        <p:nvSpPr>
          <p:cNvPr id="4" name="Slide Number Placeholder 3"/>
          <p:cNvSpPr>
            <a:spLocks noGrp="1"/>
          </p:cNvSpPr>
          <p:nvPr>
            <p:ph type="sldNum" sz="quarter" idx="10"/>
          </p:nvPr>
        </p:nvSpPr>
        <p:spPr/>
        <p:txBody>
          <a:bodyPr/>
          <a:lstStyle/>
          <a:p>
            <a:fld id="{338157D2-CC46-456C-A3F8-6D0B9E1112B8}" type="slidenum">
              <a:rPr lang="en-US" smtClean="0"/>
              <a:t>8</a:t>
            </a:fld>
            <a:endParaRPr lang="en-US"/>
          </a:p>
        </p:txBody>
      </p:sp>
    </p:spTree>
    <p:extLst>
      <p:ext uri="{BB962C8B-B14F-4D97-AF65-F5344CB8AC3E}">
        <p14:creationId xmlns:p14="http://schemas.microsoft.com/office/powerpoint/2010/main" val="333663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157D2-CC46-456C-A3F8-6D0B9E1112B8}" type="slidenum">
              <a:rPr lang="en-US" smtClean="0"/>
              <a:t>10</a:t>
            </a:fld>
            <a:endParaRPr lang="en-US"/>
          </a:p>
        </p:txBody>
      </p:sp>
    </p:spTree>
    <p:extLst>
      <p:ext uri="{BB962C8B-B14F-4D97-AF65-F5344CB8AC3E}">
        <p14:creationId xmlns:p14="http://schemas.microsoft.com/office/powerpoint/2010/main" val="111877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157D2-CC46-456C-A3F8-6D0B9E1112B8}" type="slidenum">
              <a:rPr lang="en-US" smtClean="0"/>
              <a:t>15</a:t>
            </a:fld>
            <a:endParaRPr lang="en-US"/>
          </a:p>
        </p:txBody>
      </p:sp>
    </p:spTree>
    <p:extLst>
      <p:ext uri="{BB962C8B-B14F-4D97-AF65-F5344CB8AC3E}">
        <p14:creationId xmlns:p14="http://schemas.microsoft.com/office/powerpoint/2010/main" val="222079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trac.cs.nsls2.bnl.gov/tickets/123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Olog</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Kunal Shroff</a:t>
            </a:r>
          </a:p>
          <a:p>
            <a:r>
              <a:rPr lang="en-US" dirty="0"/>
              <a:t>Eric Berryman</a:t>
            </a:r>
          </a:p>
          <a:p>
            <a:r>
              <a:rPr lang="en-US" dirty="0" err="1"/>
              <a:t>Dejan</a:t>
            </a:r>
            <a:r>
              <a:rPr lang="en-US" dirty="0"/>
              <a:t> </a:t>
            </a:r>
            <a:r>
              <a:rPr lang="en-US" dirty="0" err="1"/>
              <a:t>Dežman</a:t>
            </a:r>
            <a:endParaRPr lang="en-US" dirty="0"/>
          </a:p>
          <a:p>
            <a:r>
              <a:rPr lang="en-US" dirty="0" err="1" smtClean="0"/>
              <a:t>Arman</a:t>
            </a:r>
            <a:r>
              <a:rPr lang="en-US" dirty="0" smtClean="0"/>
              <a:t> </a:t>
            </a:r>
            <a:r>
              <a:rPr lang="en-US" dirty="0" err="1" smtClean="0"/>
              <a:t>Arkilic</a:t>
            </a:r>
            <a:endParaRPr lang="en-US" dirty="0"/>
          </a:p>
          <a:p>
            <a:endParaRPr lang="en-US" dirty="0"/>
          </a:p>
          <a:p>
            <a:endParaRPr lang="en-US" dirty="0"/>
          </a:p>
        </p:txBody>
      </p:sp>
    </p:spTree>
    <p:extLst>
      <p:ext uri="{BB962C8B-B14F-4D97-AF65-F5344CB8AC3E}">
        <p14:creationId xmlns:p14="http://schemas.microsoft.com/office/powerpoint/2010/main" val="171127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Olog Clients – CS-Studio</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00364" y="1600200"/>
            <a:ext cx="7543272" cy="4525963"/>
          </a:xfrm>
        </p:spPr>
      </p:pic>
    </p:spTree>
    <p:extLst>
      <p:ext uri="{BB962C8B-B14F-4D97-AF65-F5344CB8AC3E}">
        <p14:creationId xmlns:p14="http://schemas.microsoft.com/office/powerpoint/2010/main" val="211885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Olog Clients – CS-Studio</a:t>
            </a:r>
          </a:p>
        </p:txBody>
      </p:sp>
      <p:sp>
        <p:nvSpPr>
          <p:cNvPr id="3" name="Content Placeholder 2"/>
          <p:cNvSpPr>
            <a:spLocks noGrp="1"/>
          </p:cNvSpPr>
          <p:nvPr>
            <p:ph sz="half" idx="1"/>
          </p:nvPr>
        </p:nvSpPr>
        <p:spPr/>
        <p:txBody>
          <a:bodyPr/>
          <a:lstStyle/>
          <a:p>
            <a:r>
              <a:rPr lang="en-US" dirty="0" smtClean="0"/>
              <a:t>Restore Context</a:t>
            </a:r>
          </a:p>
          <a:p>
            <a:pPr lvl="1"/>
            <a:r>
              <a:rPr lang="en-US" dirty="0" smtClean="0"/>
              <a:t>Launch applications initialized to the state as described while making the log entry</a:t>
            </a:r>
          </a:p>
          <a:p>
            <a:pPr lvl="1"/>
            <a:r>
              <a:rPr lang="en-US" dirty="0" smtClean="0"/>
              <a:t>Open archived data for associated </a:t>
            </a:r>
            <a:r>
              <a:rPr lang="en-US" dirty="0" err="1" smtClean="0"/>
              <a:t>pv’s</a:t>
            </a:r>
            <a:endParaRPr lang="en-US" dirty="0" smtClean="0"/>
          </a:p>
          <a:p>
            <a:pPr lvl="1"/>
            <a:r>
              <a:rPr lang="en-US" dirty="0" smtClean="0"/>
              <a:t>Run OPI screens</a:t>
            </a:r>
          </a:p>
          <a:p>
            <a:pPr lvl="1"/>
            <a:r>
              <a:rPr lang="en-US" dirty="0" smtClean="0"/>
              <a:t>Query other services</a:t>
            </a:r>
          </a:p>
          <a:p>
            <a:pPr lvl="1"/>
            <a:endParaRPr lang="en-US" dirty="0" smtClean="0"/>
          </a:p>
          <a:p>
            <a:pPr lvl="1"/>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1" y="1600200"/>
            <a:ext cx="4114800" cy="2983023"/>
          </a:xfrm>
        </p:spPr>
      </p:pic>
    </p:spTree>
    <p:extLst>
      <p:ext uri="{BB962C8B-B14F-4D97-AF65-F5344CB8AC3E}">
        <p14:creationId xmlns:p14="http://schemas.microsoft.com/office/powerpoint/2010/main" val="2861498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Olog Properties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Integration with other services</a:t>
            </a:r>
          </a:p>
          <a:p>
            <a:pPr lvl="1"/>
            <a:r>
              <a:rPr lang="en-US" dirty="0" smtClean="0"/>
              <a:t>Ticketing service</a:t>
            </a:r>
          </a:p>
          <a:p>
            <a:pPr marL="457200" lvl="1" indent="0">
              <a:buNone/>
            </a:pPr>
            <a:r>
              <a:rPr lang="en-US" dirty="0" smtClean="0"/>
              <a:t>property </a:t>
            </a:r>
          </a:p>
          <a:p>
            <a:pPr marL="457200" lvl="1" indent="0">
              <a:buNone/>
            </a:pPr>
            <a:r>
              <a:rPr lang="en-US" dirty="0" smtClean="0"/>
              <a:t>name: ticket</a:t>
            </a:r>
          </a:p>
          <a:p>
            <a:pPr marL="457200" lvl="1" indent="0">
              <a:buNone/>
            </a:pPr>
            <a:r>
              <a:rPr lang="en-US" dirty="0" smtClean="0"/>
              <a:t>attributes </a:t>
            </a:r>
          </a:p>
          <a:p>
            <a:pPr marL="457200" lvl="1" indent="0">
              <a:buNone/>
            </a:pPr>
            <a:r>
              <a:rPr lang="en-US" dirty="0" smtClean="0"/>
              <a:t>	Id : 1234</a:t>
            </a:r>
          </a:p>
          <a:p>
            <a:pPr marL="457200" lvl="1" indent="0">
              <a:buNone/>
            </a:pPr>
            <a:r>
              <a:rPr lang="en-US" dirty="0"/>
              <a:t>	</a:t>
            </a:r>
            <a:r>
              <a:rPr lang="en-US" dirty="0" smtClean="0"/>
              <a:t>URL : </a:t>
            </a:r>
            <a:r>
              <a:rPr lang="en-US" dirty="0" smtClean="0">
                <a:hlinkClick r:id="rId2"/>
              </a:rPr>
              <a:t>https://trac.cs.nsls2.bnl.gov/tickets/1234</a:t>
            </a:r>
            <a:endParaRPr lang="en-US" dirty="0" smtClean="0"/>
          </a:p>
          <a:p>
            <a:pPr lvl="1"/>
            <a:r>
              <a:rPr lang="en-US" dirty="0" smtClean="0"/>
              <a:t>Component directory (FRIB)</a:t>
            </a:r>
            <a:r>
              <a:rPr lang="en-US" dirty="0"/>
              <a:t>	</a:t>
            </a:r>
          </a:p>
        </p:txBody>
      </p:sp>
    </p:spTree>
    <p:extLst>
      <p:ext uri="{BB962C8B-B14F-4D97-AF65-F5344CB8AC3E}">
        <p14:creationId xmlns:p14="http://schemas.microsoft.com/office/powerpoint/2010/main" val="32075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Olog properties</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Integration with experimental processes and data</a:t>
            </a:r>
          </a:p>
          <a:p>
            <a:pPr marL="457200" lvl="1" indent="0">
              <a:buNone/>
            </a:pPr>
            <a:r>
              <a:rPr lang="en-US" dirty="0" smtClean="0"/>
              <a:t>name: 			</a:t>
            </a:r>
            <a:r>
              <a:rPr lang="en-US" i="1" dirty="0" err="1" smtClean="0"/>
              <a:t>scanProcess</a:t>
            </a:r>
            <a:endParaRPr lang="en-US" i="1" dirty="0" smtClean="0"/>
          </a:p>
          <a:p>
            <a:pPr marL="457200" lvl="1" indent="0">
              <a:buNone/>
            </a:pPr>
            <a:r>
              <a:rPr lang="en-US" dirty="0" smtClean="0"/>
              <a:t>attributes</a:t>
            </a:r>
          </a:p>
          <a:p>
            <a:pPr marL="457200" lvl="1" indent="0">
              <a:buNone/>
            </a:pPr>
            <a:r>
              <a:rPr lang="en-US" dirty="0" smtClean="0"/>
              <a:t>	type:</a:t>
            </a:r>
            <a:r>
              <a:rPr lang="en-US" dirty="0"/>
              <a:t>	</a:t>
            </a:r>
            <a:r>
              <a:rPr lang="en-US" dirty="0" smtClean="0"/>
              <a:t>		</a:t>
            </a:r>
            <a:r>
              <a:rPr lang="en-US" i="1" dirty="0" smtClean="0"/>
              <a:t>XPD</a:t>
            </a:r>
          </a:p>
          <a:p>
            <a:pPr marL="457200" lvl="1" indent="0">
              <a:buNone/>
            </a:pPr>
            <a:r>
              <a:rPr lang="en-US" dirty="0" smtClean="0"/>
              <a:t>	id:			</a:t>
            </a:r>
            <a:r>
              <a:rPr lang="en-US" i="1" dirty="0" smtClean="0"/>
              <a:t>1234</a:t>
            </a:r>
          </a:p>
          <a:p>
            <a:pPr marL="457200" lvl="1" indent="0">
              <a:buNone/>
            </a:pPr>
            <a:r>
              <a:rPr lang="en-US" dirty="0"/>
              <a:t>	</a:t>
            </a:r>
            <a:r>
              <a:rPr lang="en-US" dirty="0" smtClean="0"/>
              <a:t>description:		</a:t>
            </a:r>
            <a:r>
              <a:rPr lang="en-US" i="1" dirty="0" smtClean="0"/>
              <a:t>save reduced dataset</a:t>
            </a:r>
          </a:p>
          <a:p>
            <a:pPr marL="457200" lvl="1" indent="0">
              <a:buNone/>
            </a:pPr>
            <a:r>
              <a:rPr lang="en-US" dirty="0"/>
              <a:t>	</a:t>
            </a:r>
            <a:r>
              <a:rPr lang="en-US" dirty="0" smtClean="0"/>
              <a:t>location:		</a:t>
            </a:r>
            <a:r>
              <a:rPr lang="en-US" i="1" dirty="0" smtClean="0"/>
              <a:t>pyPXD.nsls2.bnl.gov/resources</a:t>
            </a:r>
          </a:p>
          <a:p>
            <a:pPr marL="457200" lvl="1" indent="0">
              <a:buNone/>
            </a:pPr>
            <a:r>
              <a:rPr lang="en-US" dirty="0"/>
              <a:t>	</a:t>
            </a:r>
            <a:r>
              <a:rPr lang="en-US" dirty="0" smtClean="0"/>
              <a:t>attachments:	</a:t>
            </a:r>
            <a:r>
              <a:rPr lang="en-US" i="1" dirty="0" err="1" smtClean="0"/>
              <a:t>reducedData.json</a:t>
            </a:r>
            <a:endParaRPr lang="en-US" i="1" dirty="0" smtClean="0"/>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896063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Olog Clients – </a:t>
            </a:r>
            <a:r>
              <a:rPr lang="en-US" dirty="0" err="1"/>
              <a:t>pyOlog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796" y="1447800"/>
            <a:ext cx="7303352" cy="4876800"/>
          </a:xfrm>
        </p:spPr>
      </p:pic>
    </p:spTree>
    <p:extLst>
      <p:ext uri="{BB962C8B-B14F-4D97-AF65-F5344CB8AC3E}">
        <p14:creationId xmlns:p14="http://schemas.microsoft.com/office/powerpoint/2010/main" val="1529985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Olog Clients – </a:t>
            </a:r>
            <a:r>
              <a:rPr lang="en-US" dirty="0" err="1" smtClean="0"/>
              <a:t>pyOlog</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4215" y="1447800"/>
            <a:ext cx="7284333" cy="4876800"/>
          </a:xfrm>
        </p:spPr>
      </p:pic>
    </p:spTree>
    <p:extLst>
      <p:ext uri="{BB962C8B-B14F-4D97-AF65-F5344CB8AC3E}">
        <p14:creationId xmlns:p14="http://schemas.microsoft.com/office/powerpoint/2010/main" val="154909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175514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p:cNvCxnSpPr/>
          <p:nvPr/>
        </p:nvCxnSpPr>
        <p:spPr>
          <a:xfrm>
            <a:off x="4724400" y="3429000"/>
            <a:ext cx="0" cy="914400"/>
          </a:xfrm>
          <a:prstGeom prst="line">
            <a:avLst/>
          </a:prstGeom>
          <a:ln w="19050"/>
        </p:spPr>
        <p:style>
          <a:lnRef idx="2">
            <a:schemeClr val="dk1"/>
          </a:lnRef>
          <a:fillRef idx="0">
            <a:schemeClr val="dk1"/>
          </a:fillRef>
          <a:effectRef idx="1">
            <a:schemeClr val="dk1"/>
          </a:effectRef>
          <a:fontRef idx="minor">
            <a:schemeClr val="tx1"/>
          </a:fontRef>
        </p:style>
      </p:cxnSp>
      <p:cxnSp>
        <p:nvCxnSpPr>
          <p:cNvPr id="123" name="Straight Arrow Connector 122"/>
          <p:cNvCxnSpPr>
            <a:endCxn id="43" idx="1"/>
          </p:cNvCxnSpPr>
          <p:nvPr/>
        </p:nvCxnSpPr>
        <p:spPr>
          <a:xfrm>
            <a:off x="4724400" y="3429000"/>
            <a:ext cx="6096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a:off x="4267200" y="4419600"/>
            <a:ext cx="457200" cy="0"/>
          </a:xfrm>
          <a:prstGeom prst="line">
            <a:avLst/>
          </a:prstGeom>
          <a:ln w="19050"/>
        </p:spPr>
        <p:style>
          <a:lnRef idx="2">
            <a:schemeClr val="dk1"/>
          </a:lnRef>
          <a:fillRef idx="0">
            <a:schemeClr val="dk1"/>
          </a:fillRef>
          <a:effectRef idx="1">
            <a:schemeClr val="dk1"/>
          </a:effectRef>
          <a:fontRef idx="minor">
            <a:schemeClr val="tx1"/>
          </a:fontRef>
        </p:style>
      </p:cxnSp>
      <p:sp>
        <p:nvSpPr>
          <p:cNvPr id="64" name="Rectangle 63"/>
          <p:cNvSpPr/>
          <p:nvPr/>
        </p:nvSpPr>
        <p:spPr>
          <a:xfrm>
            <a:off x="6477000" y="0"/>
            <a:ext cx="2667000" cy="5410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0" y="0"/>
            <a:ext cx="6477000" cy="1752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514600"/>
            <a:ext cx="27432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pvManager</a:t>
            </a:r>
            <a:endParaRPr lang="en-US" dirty="0"/>
          </a:p>
        </p:txBody>
      </p:sp>
      <p:sp>
        <p:nvSpPr>
          <p:cNvPr id="5" name="Rectangle 4"/>
          <p:cNvSpPr/>
          <p:nvPr/>
        </p:nvSpPr>
        <p:spPr>
          <a:xfrm>
            <a:off x="1447800" y="3352800"/>
            <a:ext cx="14478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Graphene</a:t>
            </a:r>
            <a:endParaRPr lang="en-US" dirty="0"/>
          </a:p>
        </p:txBody>
      </p:sp>
      <p:sp>
        <p:nvSpPr>
          <p:cNvPr id="7" name="Rectangle 6"/>
          <p:cNvSpPr/>
          <p:nvPr/>
        </p:nvSpPr>
        <p:spPr>
          <a:xfrm>
            <a:off x="309372" y="304800"/>
            <a:ext cx="605028"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IOC</a:t>
            </a:r>
            <a:endParaRPr lang="en-US" dirty="0"/>
          </a:p>
        </p:txBody>
      </p:sp>
      <p:sp>
        <p:nvSpPr>
          <p:cNvPr id="9" name="Rectangle 8"/>
          <p:cNvSpPr/>
          <p:nvPr/>
        </p:nvSpPr>
        <p:spPr>
          <a:xfrm>
            <a:off x="326136" y="1066800"/>
            <a:ext cx="1959102"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 client (JCA/CAJ)</a:t>
            </a:r>
            <a:endParaRPr lang="en-US" dirty="0"/>
          </a:p>
        </p:txBody>
      </p:sp>
      <p:sp>
        <p:nvSpPr>
          <p:cNvPr id="10" name="Rectangle 9"/>
          <p:cNvSpPr/>
          <p:nvPr/>
        </p:nvSpPr>
        <p:spPr>
          <a:xfrm>
            <a:off x="152400" y="152400"/>
            <a:ext cx="2286000" cy="1447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4114800"/>
            <a:ext cx="2590800" cy="259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 y="4267200"/>
            <a:ext cx="376428" cy="22885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CSS Core</a:t>
            </a:r>
            <a:endParaRPr lang="en-US" dirty="0"/>
          </a:p>
        </p:txBody>
      </p:sp>
      <p:sp>
        <p:nvSpPr>
          <p:cNvPr id="15" name="Rectangle 14"/>
          <p:cNvSpPr/>
          <p:nvPr/>
        </p:nvSpPr>
        <p:spPr>
          <a:xfrm>
            <a:off x="761999" y="4267200"/>
            <a:ext cx="3657601" cy="228600"/>
          </a:xfrm>
          <a:prstGeom prst="rect">
            <a:avLst/>
          </a:prstGeom>
          <a:gradFill>
            <a:gsLst>
              <a:gs pos="0">
                <a:schemeClr val="accent5"/>
              </a:gs>
              <a:gs pos="80000">
                <a:schemeClr val="accent1"/>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ChannelFinder</a:t>
            </a:r>
            <a:r>
              <a:rPr lang="en-US" dirty="0" smtClean="0"/>
              <a:t> Integration</a:t>
            </a:r>
            <a:endParaRPr lang="en-US" dirty="0"/>
          </a:p>
        </p:txBody>
      </p:sp>
      <p:sp>
        <p:nvSpPr>
          <p:cNvPr id="18" name="AutoShape 4"/>
          <p:cNvSpPr>
            <a:spLocks noChangeAspect="1" noChangeArrowheads="1" noTextEdit="1"/>
          </p:cNvSpPr>
          <p:nvPr/>
        </p:nvSpPr>
        <p:spPr bwMode="auto">
          <a:xfrm>
            <a:off x="7462838" y="5011738"/>
            <a:ext cx="1454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781800" y="3124200"/>
            <a:ext cx="205740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ChannelFinder</a:t>
            </a:r>
            <a:endParaRPr lang="en-US" dirty="0"/>
          </a:p>
        </p:txBody>
      </p:sp>
      <p:sp>
        <p:nvSpPr>
          <p:cNvPr id="42" name="Rectangle 41"/>
          <p:cNvSpPr/>
          <p:nvPr/>
        </p:nvSpPr>
        <p:spPr>
          <a:xfrm>
            <a:off x="6781801" y="1600200"/>
            <a:ext cx="2057400" cy="533400"/>
          </a:xfrm>
          <a:prstGeom prst="rect">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t>
            </a:r>
            <a:endParaRPr lang="en-US" dirty="0"/>
          </a:p>
        </p:txBody>
      </p:sp>
      <p:sp>
        <p:nvSpPr>
          <p:cNvPr id="46" name="Rectangle 45"/>
          <p:cNvSpPr/>
          <p:nvPr/>
        </p:nvSpPr>
        <p:spPr>
          <a:xfrm>
            <a:off x="775854" y="6282393"/>
            <a:ext cx="1838082" cy="2733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7" name="Rectangle 46"/>
          <p:cNvSpPr/>
          <p:nvPr/>
        </p:nvSpPr>
        <p:spPr>
          <a:xfrm>
            <a:off x="766572" y="5924740"/>
            <a:ext cx="1828800" cy="3073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DataBrowser</a:t>
            </a:r>
            <a:endParaRPr lang="en-US" dirty="0"/>
          </a:p>
        </p:txBody>
      </p:sp>
      <p:sp>
        <p:nvSpPr>
          <p:cNvPr id="48" name="Rectangle 47"/>
          <p:cNvSpPr/>
          <p:nvPr/>
        </p:nvSpPr>
        <p:spPr>
          <a:xfrm>
            <a:off x="766572" y="5569606"/>
            <a:ext cx="1828800" cy="30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BOY</a:t>
            </a:r>
          </a:p>
        </p:txBody>
      </p:sp>
      <p:sp>
        <p:nvSpPr>
          <p:cNvPr id="50" name="Rectangle 49"/>
          <p:cNvSpPr/>
          <p:nvPr/>
        </p:nvSpPr>
        <p:spPr>
          <a:xfrm>
            <a:off x="990600" y="304800"/>
            <a:ext cx="605028"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IOC</a:t>
            </a:r>
            <a:endParaRPr lang="en-US" dirty="0"/>
          </a:p>
        </p:txBody>
      </p:sp>
      <p:sp>
        <p:nvSpPr>
          <p:cNvPr id="51" name="Rectangle 50"/>
          <p:cNvSpPr/>
          <p:nvPr/>
        </p:nvSpPr>
        <p:spPr>
          <a:xfrm>
            <a:off x="1680210" y="304800"/>
            <a:ext cx="605028"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2" name="Rectangle 51"/>
          <p:cNvSpPr/>
          <p:nvPr/>
        </p:nvSpPr>
        <p:spPr>
          <a:xfrm>
            <a:off x="3281172" y="304800"/>
            <a:ext cx="605028" cy="609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IOC</a:t>
            </a:r>
            <a:endParaRPr lang="en-US" dirty="0"/>
          </a:p>
        </p:txBody>
      </p:sp>
      <p:sp>
        <p:nvSpPr>
          <p:cNvPr id="53" name="Rectangle 52"/>
          <p:cNvSpPr/>
          <p:nvPr/>
        </p:nvSpPr>
        <p:spPr>
          <a:xfrm>
            <a:off x="3297936" y="1066800"/>
            <a:ext cx="1959102"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pvA</a:t>
            </a:r>
            <a:r>
              <a:rPr lang="en-US" dirty="0" smtClean="0"/>
              <a:t> client</a:t>
            </a:r>
            <a:endParaRPr lang="en-US" dirty="0"/>
          </a:p>
        </p:txBody>
      </p:sp>
      <p:sp>
        <p:nvSpPr>
          <p:cNvPr id="54" name="Rectangle 53"/>
          <p:cNvSpPr/>
          <p:nvPr/>
        </p:nvSpPr>
        <p:spPr>
          <a:xfrm>
            <a:off x="3124200" y="152400"/>
            <a:ext cx="2286000" cy="1447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62400" y="304800"/>
            <a:ext cx="605028" cy="609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IOC</a:t>
            </a:r>
            <a:endParaRPr lang="en-US" dirty="0"/>
          </a:p>
        </p:txBody>
      </p:sp>
      <p:sp>
        <p:nvSpPr>
          <p:cNvPr id="56" name="Rectangle 55"/>
          <p:cNvSpPr/>
          <p:nvPr/>
        </p:nvSpPr>
        <p:spPr>
          <a:xfrm>
            <a:off x="4652010" y="304800"/>
            <a:ext cx="605028" cy="609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7" name="TextBox 56"/>
          <p:cNvSpPr txBox="1"/>
          <p:nvPr/>
        </p:nvSpPr>
        <p:spPr>
          <a:xfrm>
            <a:off x="2514600" y="152400"/>
            <a:ext cx="457200" cy="369332"/>
          </a:xfrm>
          <a:prstGeom prst="rect">
            <a:avLst/>
          </a:prstGeom>
          <a:noFill/>
        </p:spPr>
        <p:txBody>
          <a:bodyPr wrap="square" rtlCol="0">
            <a:spAutoFit/>
          </a:bodyPr>
          <a:lstStyle/>
          <a:p>
            <a:r>
              <a:rPr lang="en-US" dirty="0" smtClean="0"/>
              <a:t>v3</a:t>
            </a:r>
            <a:endParaRPr lang="en-US" dirty="0"/>
          </a:p>
        </p:txBody>
      </p:sp>
      <p:sp>
        <p:nvSpPr>
          <p:cNvPr id="58" name="Rectangle 57"/>
          <p:cNvSpPr/>
          <p:nvPr/>
        </p:nvSpPr>
        <p:spPr>
          <a:xfrm>
            <a:off x="4953000" y="2819400"/>
            <a:ext cx="4038600" cy="3886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486400" y="152400"/>
            <a:ext cx="457200" cy="369332"/>
          </a:xfrm>
          <a:prstGeom prst="rect">
            <a:avLst/>
          </a:prstGeom>
          <a:noFill/>
        </p:spPr>
        <p:txBody>
          <a:bodyPr wrap="square" rtlCol="0">
            <a:spAutoFit/>
          </a:bodyPr>
          <a:lstStyle/>
          <a:p>
            <a:r>
              <a:rPr lang="en-US" dirty="0" smtClean="0"/>
              <a:t>v4</a:t>
            </a:r>
            <a:endParaRPr lang="en-US" dirty="0"/>
          </a:p>
        </p:txBody>
      </p:sp>
      <p:sp>
        <p:nvSpPr>
          <p:cNvPr id="33" name="Rectangle 32"/>
          <p:cNvSpPr/>
          <p:nvPr/>
        </p:nvSpPr>
        <p:spPr>
          <a:xfrm>
            <a:off x="6019800" y="0"/>
            <a:ext cx="457200" cy="1752600"/>
          </a:xfrm>
          <a:prstGeom prst="rect">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chemeClr val="tx2">
                    <a:lumMod val="75000"/>
                  </a:schemeClr>
                </a:solidFill>
              </a:rPr>
              <a:t>Publish/subscribe</a:t>
            </a:r>
            <a:endParaRPr lang="en-US" sz="1600" dirty="0">
              <a:solidFill>
                <a:schemeClr val="tx2">
                  <a:lumMod val="75000"/>
                </a:schemeClr>
              </a:solidFill>
            </a:endParaRPr>
          </a:p>
        </p:txBody>
      </p:sp>
      <p:sp>
        <p:nvSpPr>
          <p:cNvPr id="63" name="Rectangle 62"/>
          <p:cNvSpPr/>
          <p:nvPr/>
        </p:nvSpPr>
        <p:spPr>
          <a:xfrm>
            <a:off x="6629400" y="838200"/>
            <a:ext cx="2362200" cy="1447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477000" y="0"/>
            <a:ext cx="2667000" cy="381000"/>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accent5">
                    <a:lumMod val="75000"/>
                  </a:schemeClr>
                </a:solidFill>
              </a:rPr>
              <a:t>Command/response</a:t>
            </a:r>
            <a:endParaRPr lang="en-US" sz="1600" dirty="0">
              <a:solidFill>
                <a:schemeClr val="accent5">
                  <a:lumMod val="75000"/>
                </a:schemeClr>
              </a:solidFill>
            </a:endParaRPr>
          </a:p>
        </p:txBody>
      </p:sp>
      <p:sp>
        <p:nvSpPr>
          <p:cNvPr id="66" name="TextBox 65"/>
          <p:cNvSpPr txBox="1"/>
          <p:nvPr/>
        </p:nvSpPr>
        <p:spPr>
          <a:xfrm>
            <a:off x="8458200" y="428228"/>
            <a:ext cx="533400" cy="369332"/>
          </a:xfrm>
          <a:prstGeom prst="rect">
            <a:avLst/>
          </a:prstGeom>
          <a:noFill/>
        </p:spPr>
        <p:txBody>
          <a:bodyPr wrap="square" rtlCol="0">
            <a:spAutoFit/>
          </a:bodyPr>
          <a:lstStyle/>
          <a:p>
            <a:pPr algn="r"/>
            <a:r>
              <a:rPr lang="en-US" dirty="0" smtClean="0"/>
              <a:t>v4</a:t>
            </a:r>
            <a:endParaRPr lang="en-US" dirty="0"/>
          </a:p>
        </p:txBody>
      </p:sp>
      <p:sp>
        <p:nvSpPr>
          <p:cNvPr id="67" name="Rectangle 66"/>
          <p:cNvSpPr/>
          <p:nvPr/>
        </p:nvSpPr>
        <p:spPr>
          <a:xfrm>
            <a:off x="6781800" y="990600"/>
            <a:ext cx="2057401" cy="533400"/>
          </a:xfrm>
          <a:prstGeom prst="rect">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smtClean="0"/>
              <a:t>Masar</a:t>
            </a:r>
            <a:endParaRPr lang="en-US" dirty="0"/>
          </a:p>
        </p:txBody>
      </p:sp>
      <p:sp>
        <p:nvSpPr>
          <p:cNvPr id="68" name="Rectangle 67"/>
          <p:cNvSpPr/>
          <p:nvPr/>
        </p:nvSpPr>
        <p:spPr>
          <a:xfrm>
            <a:off x="6781800" y="4648200"/>
            <a:ext cx="204978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70" name="Rectangle 69"/>
          <p:cNvSpPr/>
          <p:nvPr/>
        </p:nvSpPr>
        <p:spPr>
          <a:xfrm>
            <a:off x="3581400" y="2057402"/>
            <a:ext cx="6096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pvA</a:t>
            </a:r>
            <a:endParaRPr lang="en-US" dirty="0"/>
          </a:p>
        </p:txBody>
      </p:sp>
      <p:sp>
        <p:nvSpPr>
          <p:cNvPr id="71" name="Rectangle 70"/>
          <p:cNvSpPr/>
          <p:nvPr/>
        </p:nvSpPr>
        <p:spPr>
          <a:xfrm>
            <a:off x="2057400" y="2057400"/>
            <a:ext cx="6096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Sim</a:t>
            </a:r>
            <a:endParaRPr lang="en-US" dirty="0"/>
          </a:p>
        </p:txBody>
      </p:sp>
      <p:sp>
        <p:nvSpPr>
          <p:cNvPr id="72" name="Rectangle 71"/>
          <p:cNvSpPr/>
          <p:nvPr/>
        </p:nvSpPr>
        <p:spPr>
          <a:xfrm>
            <a:off x="2819400" y="2057401"/>
            <a:ext cx="6096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a:t>
            </a:r>
            <a:endParaRPr lang="en-US" dirty="0"/>
          </a:p>
        </p:txBody>
      </p:sp>
      <p:sp>
        <p:nvSpPr>
          <p:cNvPr id="43" name="Rectangle 42"/>
          <p:cNvSpPr/>
          <p:nvPr/>
        </p:nvSpPr>
        <p:spPr>
          <a:xfrm>
            <a:off x="5334000" y="3124200"/>
            <a:ext cx="838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API</a:t>
            </a:r>
            <a:endParaRPr lang="en-US" dirty="0"/>
          </a:p>
        </p:txBody>
      </p:sp>
      <p:sp>
        <p:nvSpPr>
          <p:cNvPr id="49" name="Rectangle 48"/>
          <p:cNvSpPr/>
          <p:nvPr/>
        </p:nvSpPr>
        <p:spPr>
          <a:xfrm>
            <a:off x="5334000" y="4648200"/>
            <a:ext cx="838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27" name="Straight Arrow Connector 126"/>
          <p:cNvCxnSpPr>
            <a:endCxn id="49" idx="1"/>
          </p:cNvCxnSpPr>
          <p:nvPr/>
        </p:nvCxnSpPr>
        <p:spPr>
          <a:xfrm>
            <a:off x="4724400" y="4953000"/>
            <a:ext cx="6096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29" name="Straight Arrow Connector 128"/>
          <p:cNvCxnSpPr>
            <a:stCxn id="43" idx="3"/>
          </p:cNvCxnSpPr>
          <p:nvPr/>
        </p:nvCxnSpPr>
        <p:spPr>
          <a:xfrm>
            <a:off x="6172200" y="3429000"/>
            <a:ext cx="6096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33" name="Straight Arrow Connector 132"/>
          <p:cNvCxnSpPr>
            <a:stCxn id="49" idx="3"/>
            <a:endCxn id="68" idx="1"/>
          </p:cNvCxnSpPr>
          <p:nvPr/>
        </p:nvCxnSpPr>
        <p:spPr>
          <a:xfrm>
            <a:off x="6172200" y="4953000"/>
            <a:ext cx="6096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70" idx="0"/>
          </p:cNvCxnSpPr>
          <p:nvPr/>
        </p:nvCxnSpPr>
        <p:spPr>
          <a:xfrm flipV="1">
            <a:off x="3886200" y="1447800"/>
            <a:ext cx="0" cy="609602"/>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p:nvPr/>
        </p:nvCxnSpPr>
        <p:spPr>
          <a:xfrm flipV="1">
            <a:off x="1676400" y="1447802"/>
            <a:ext cx="0" cy="76199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69" name="Rectangle 68"/>
          <p:cNvSpPr/>
          <p:nvPr/>
        </p:nvSpPr>
        <p:spPr>
          <a:xfrm>
            <a:off x="1447800" y="2057399"/>
            <a:ext cx="457200" cy="381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a:t>
            </a:r>
            <a:endParaRPr lang="en-US" dirty="0"/>
          </a:p>
        </p:txBody>
      </p:sp>
      <p:sp>
        <p:nvSpPr>
          <p:cNvPr id="147" name="Rectangle 146"/>
          <p:cNvSpPr/>
          <p:nvPr/>
        </p:nvSpPr>
        <p:spPr>
          <a:xfrm>
            <a:off x="152400" y="1905000"/>
            <a:ext cx="4267200" cy="2057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419600" y="1828800"/>
            <a:ext cx="1981200" cy="646331"/>
          </a:xfrm>
          <a:prstGeom prst="rect">
            <a:avLst/>
          </a:prstGeom>
        </p:spPr>
        <p:txBody>
          <a:bodyPr wrap="square">
            <a:spAutoFit/>
          </a:bodyPr>
          <a:lstStyle/>
          <a:p>
            <a:r>
              <a:rPr lang="en-US" dirty="0" smtClean="0"/>
              <a:t>Core Client Technologies</a:t>
            </a:r>
            <a:endParaRPr lang="en-US" dirty="0"/>
          </a:p>
        </p:txBody>
      </p:sp>
      <p:sp>
        <p:nvSpPr>
          <p:cNvPr id="156" name="Rectangle 155"/>
          <p:cNvSpPr/>
          <p:nvPr/>
        </p:nvSpPr>
        <p:spPr>
          <a:xfrm>
            <a:off x="152400" y="205740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i="1" dirty="0" smtClean="0">
                <a:solidFill>
                  <a:schemeClr val="tx1"/>
                </a:solidFill>
              </a:rPr>
              <a:t>Data Sources</a:t>
            </a:r>
            <a:endParaRPr lang="en-US" sz="1400" i="1" dirty="0">
              <a:solidFill>
                <a:schemeClr val="tx1"/>
              </a:solidFill>
            </a:endParaRPr>
          </a:p>
        </p:txBody>
      </p:sp>
      <p:sp>
        <p:nvSpPr>
          <p:cNvPr id="157" name="Rectangle 156"/>
          <p:cNvSpPr/>
          <p:nvPr/>
        </p:nvSpPr>
        <p:spPr>
          <a:xfrm>
            <a:off x="0" y="251460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i="1" dirty="0" smtClean="0">
                <a:solidFill>
                  <a:schemeClr val="tx1"/>
                </a:solidFill>
              </a:rPr>
              <a:t>Aggregation</a:t>
            </a:r>
            <a:endParaRPr lang="en-US" sz="1400" i="1" dirty="0">
              <a:solidFill>
                <a:schemeClr val="tx1"/>
              </a:solidFill>
            </a:endParaRPr>
          </a:p>
        </p:txBody>
      </p:sp>
      <p:sp>
        <p:nvSpPr>
          <p:cNvPr id="158" name="Rectangle 157"/>
          <p:cNvSpPr/>
          <p:nvPr/>
        </p:nvSpPr>
        <p:spPr>
          <a:xfrm>
            <a:off x="152400" y="33528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i="1" dirty="0" smtClean="0">
                <a:solidFill>
                  <a:schemeClr val="tx1"/>
                </a:solidFill>
              </a:rPr>
              <a:t>Visualization</a:t>
            </a:r>
            <a:endParaRPr lang="en-US" sz="1400" i="1" dirty="0">
              <a:solidFill>
                <a:schemeClr val="tx1"/>
              </a:solidFill>
            </a:endParaRPr>
          </a:p>
        </p:txBody>
      </p:sp>
      <p:sp>
        <p:nvSpPr>
          <p:cNvPr id="159" name="Rectangle 158"/>
          <p:cNvSpPr/>
          <p:nvPr/>
        </p:nvSpPr>
        <p:spPr>
          <a:xfrm>
            <a:off x="1447800" y="2971800"/>
            <a:ext cx="18288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vTypes</a:t>
            </a:r>
            <a:endParaRPr lang="en-US" dirty="0"/>
          </a:p>
        </p:txBody>
      </p:sp>
      <p:sp>
        <p:nvSpPr>
          <p:cNvPr id="160" name="Rectangle 159"/>
          <p:cNvSpPr/>
          <p:nvPr/>
        </p:nvSpPr>
        <p:spPr>
          <a:xfrm>
            <a:off x="152400" y="2971800"/>
            <a:ext cx="1295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i="1" dirty="0" smtClean="0">
                <a:solidFill>
                  <a:schemeClr val="tx1"/>
                </a:solidFill>
              </a:rPr>
              <a:t>Data Definition</a:t>
            </a:r>
            <a:endParaRPr lang="en-US" sz="1400" i="1" dirty="0">
              <a:solidFill>
                <a:schemeClr val="tx1"/>
              </a:solidFill>
            </a:endParaRPr>
          </a:p>
        </p:txBody>
      </p:sp>
      <p:cxnSp>
        <p:nvCxnSpPr>
          <p:cNvPr id="162" name="Straight Arrow Connector 161"/>
          <p:cNvCxnSpPr/>
          <p:nvPr/>
        </p:nvCxnSpPr>
        <p:spPr>
          <a:xfrm flipV="1">
            <a:off x="3962400" y="2895600"/>
            <a:ext cx="0" cy="6858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64" name="Straight Arrow Connector 163"/>
          <p:cNvCxnSpPr>
            <a:endCxn id="159" idx="3"/>
          </p:cNvCxnSpPr>
          <p:nvPr/>
        </p:nvCxnSpPr>
        <p:spPr>
          <a:xfrm flipH="1">
            <a:off x="3276600" y="3124200"/>
            <a:ext cx="6858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66" name="Straight Arrow Connector 165"/>
          <p:cNvCxnSpPr>
            <a:endCxn id="5" idx="3"/>
          </p:cNvCxnSpPr>
          <p:nvPr/>
        </p:nvCxnSpPr>
        <p:spPr>
          <a:xfrm flipH="1">
            <a:off x="2895600" y="3581400"/>
            <a:ext cx="18288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82" name="Rectangle 81"/>
          <p:cNvSpPr/>
          <p:nvPr/>
        </p:nvSpPr>
        <p:spPr>
          <a:xfrm>
            <a:off x="765810" y="5214472"/>
            <a:ext cx="1828800" cy="30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BEAST</a:t>
            </a:r>
          </a:p>
        </p:txBody>
      </p:sp>
      <p:sp>
        <p:nvSpPr>
          <p:cNvPr id="84" name="Rectangle 83"/>
          <p:cNvSpPr/>
          <p:nvPr/>
        </p:nvSpPr>
        <p:spPr>
          <a:xfrm>
            <a:off x="775854" y="4859338"/>
            <a:ext cx="1828800" cy="30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 Viewer</a:t>
            </a:r>
          </a:p>
        </p:txBody>
      </p:sp>
      <p:sp>
        <p:nvSpPr>
          <p:cNvPr id="59" name="TextBox 58"/>
          <p:cNvSpPr txBox="1"/>
          <p:nvPr/>
        </p:nvSpPr>
        <p:spPr>
          <a:xfrm>
            <a:off x="7890016" y="2438400"/>
            <a:ext cx="1101584" cy="369332"/>
          </a:xfrm>
          <a:prstGeom prst="rect">
            <a:avLst/>
          </a:prstGeom>
          <a:noFill/>
        </p:spPr>
        <p:txBody>
          <a:bodyPr wrap="none" rtlCol="0" anchor="b">
            <a:spAutoFit/>
          </a:bodyPr>
          <a:lstStyle/>
          <a:p>
            <a:pPr algn="r"/>
            <a:r>
              <a:rPr lang="en-US" dirty="0" err="1" smtClean="0"/>
              <a:t>AccelUtils</a:t>
            </a:r>
            <a:endParaRPr lang="en-US" dirty="0" smtClean="0"/>
          </a:p>
        </p:txBody>
      </p:sp>
      <p:sp>
        <p:nvSpPr>
          <p:cNvPr id="3" name="Rectangle 2"/>
          <p:cNvSpPr/>
          <p:nvPr/>
        </p:nvSpPr>
        <p:spPr>
          <a:xfrm>
            <a:off x="0" y="0"/>
            <a:ext cx="9144000" cy="6858000"/>
          </a:xfrm>
          <a:prstGeom prst="rect">
            <a:avLst/>
          </a:prstGeom>
          <a:solidFill>
            <a:srgbClr val="FFFFFF">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138" name="Straight Connector 137"/>
          <p:cNvCxnSpPr/>
          <p:nvPr/>
        </p:nvCxnSpPr>
        <p:spPr>
          <a:xfrm>
            <a:off x="4191000" y="4724400"/>
            <a:ext cx="533400" cy="0"/>
          </a:xfrm>
          <a:prstGeom prst="line">
            <a:avLst/>
          </a:prstGeom>
          <a:ln w="19050"/>
        </p:spPr>
        <p:style>
          <a:lnRef idx="2">
            <a:schemeClr val="dk1"/>
          </a:lnRef>
          <a:fillRef idx="0">
            <a:schemeClr val="dk1"/>
          </a:fillRef>
          <a:effectRef idx="1">
            <a:schemeClr val="dk1"/>
          </a:effectRef>
          <a:fontRef idx="minor">
            <a:schemeClr val="tx1"/>
          </a:fontRef>
        </p:style>
      </p:cxnSp>
      <p:sp>
        <p:nvSpPr>
          <p:cNvPr id="16" name="Rectangle 15"/>
          <p:cNvSpPr/>
          <p:nvPr/>
        </p:nvSpPr>
        <p:spPr>
          <a:xfrm>
            <a:off x="761999" y="4572000"/>
            <a:ext cx="3657601" cy="228600"/>
          </a:xfrm>
          <a:prstGeom prst="rect">
            <a:avLst/>
          </a:prstGeom>
          <a:gradFill>
            <a:gsLst>
              <a:gs pos="0">
                <a:schemeClr val="accent5"/>
              </a:gs>
              <a:gs pos="80000">
                <a:schemeClr val="accent1"/>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Olog</a:t>
            </a:r>
            <a:r>
              <a:rPr lang="en-US" dirty="0" smtClean="0"/>
              <a:t> Integration</a:t>
            </a:r>
            <a:endParaRPr lang="en-US" dirty="0"/>
          </a:p>
        </p:txBody>
      </p:sp>
      <p:sp>
        <p:nvSpPr>
          <p:cNvPr id="40" name="Rectangle 39"/>
          <p:cNvSpPr/>
          <p:nvPr/>
        </p:nvSpPr>
        <p:spPr>
          <a:xfrm>
            <a:off x="6781800" y="3886200"/>
            <a:ext cx="2057402"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Olog</a:t>
            </a:r>
            <a:endParaRPr lang="en-US" dirty="0"/>
          </a:p>
        </p:txBody>
      </p:sp>
      <p:sp>
        <p:nvSpPr>
          <p:cNvPr id="45" name="Rectangle 44"/>
          <p:cNvSpPr/>
          <p:nvPr/>
        </p:nvSpPr>
        <p:spPr>
          <a:xfrm>
            <a:off x="5334000" y="3886200"/>
            <a:ext cx="838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API</a:t>
            </a:r>
            <a:endParaRPr lang="en-US" dirty="0"/>
          </a:p>
        </p:txBody>
      </p:sp>
      <p:cxnSp>
        <p:nvCxnSpPr>
          <p:cNvPr id="79" name="Straight Connector 78"/>
          <p:cNvCxnSpPr/>
          <p:nvPr/>
        </p:nvCxnSpPr>
        <p:spPr>
          <a:xfrm>
            <a:off x="4724400" y="4191000"/>
            <a:ext cx="0" cy="1295400"/>
          </a:xfrm>
          <a:prstGeom prst="line">
            <a:avLst/>
          </a:prstGeom>
          <a:ln w="19050"/>
        </p:spPr>
        <p:style>
          <a:lnRef idx="2">
            <a:schemeClr val="dk1"/>
          </a:lnRef>
          <a:fillRef idx="0">
            <a:schemeClr val="dk1"/>
          </a:fillRef>
          <a:effectRef idx="1">
            <a:schemeClr val="dk1"/>
          </a:effectRef>
          <a:fontRef idx="minor">
            <a:schemeClr val="tx1"/>
          </a:fontRef>
        </p:style>
      </p:cxnSp>
      <p:cxnSp>
        <p:nvCxnSpPr>
          <p:cNvPr id="125" name="Straight Arrow Connector 124"/>
          <p:cNvCxnSpPr>
            <a:endCxn id="45" idx="1"/>
          </p:cNvCxnSpPr>
          <p:nvPr/>
        </p:nvCxnSpPr>
        <p:spPr>
          <a:xfrm>
            <a:off x="4724400" y="4191000"/>
            <a:ext cx="6096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31" name="Straight Arrow Connector 130"/>
          <p:cNvCxnSpPr>
            <a:stCxn id="45" idx="3"/>
          </p:cNvCxnSpPr>
          <p:nvPr/>
        </p:nvCxnSpPr>
        <p:spPr>
          <a:xfrm>
            <a:off x="6172200" y="4191000"/>
            <a:ext cx="6096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75" name="Rectangle 74"/>
          <p:cNvSpPr/>
          <p:nvPr/>
        </p:nvSpPr>
        <p:spPr>
          <a:xfrm>
            <a:off x="5181600" y="5867400"/>
            <a:ext cx="1676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Logbook</a:t>
            </a:r>
            <a:endParaRPr lang="en-US" dirty="0"/>
          </a:p>
        </p:txBody>
      </p:sp>
      <p:sp>
        <p:nvSpPr>
          <p:cNvPr id="76" name="Rectangle 75"/>
          <p:cNvSpPr/>
          <p:nvPr/>
        </p:nvSpPr>
        <p:spPr>
          <a:xfrm>
            <a:off x="5181600" y="6248400"/>
            <a:ext cx="1676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81" name="Straight Connector 80"/>
          <p:cNvCxnSpPr/>
          <p:nvPr/>
        </p:nvCxnSpPr>
        <p:spPr>
          <a:xfrm>
            <a:off x="4724400" y="5486400"/>
            <a:ext cx="23622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a:off x="7086600" y="5486400"/>
            <a:ext cx="0" cy="914400"/>
          </a:xfrm>
          <a:prstGeom prst="line">
            <a:avLst/>
          </a:prstGeom>
          <a:ln w="19050"/>
        </p:spPr>
        <p:style>
          <a:lnRef idx="2">
            <a:schemeClr val="dk1"/>
          </a:lnRef>
          <a:fillRef idx="0">
            <a:schemeClr val="dk1"/>
          </a:fillRef>
          <a:effectRef idx="1">
            <a:schemeClr val="dk1"/>
          </a:effectRef>
          <a:fontRef idx="minor">
            <a:schemeClr val="tx1"/>
          </a:fontRef>
        </p:style>
      </p:cxnSp>
      <p:cxnSp>
        <p:nvCxnSpPr>
          <p:cNvPr id="85" name="Straight Connector 84"/>
          <p:cNvCxnSpPr>
            <a:endCxn id="73" idx="1"/>
          </p:cNvCxnSpPr>
          <p:nvPr/>
        </p:nvCxnSpPr>
        <p:spPr>
          <a:xfrm>
            <a:off x="7086600" y="6019800"/>
            <a:ext cx="2286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7" name="Straight Connector 86"/>
          <p:cNvCxnSpPr>
            <a:endCxn id="75" idx="3"/>
          </p:cNvCxnSpPr>
          <p:nvPr/>
        </p:nvCxnSpPr>
        <p:spPr>
          <a:xfrm flipH="1">
            <a:off x="6858000" y="6019800"/>
            <a:ext cx="2286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9" name="Straight Connector 88"/>
          <p:cNvCxnSpPr>
            <a:endCxn id="62" idx="1"/>
          </p:cNvCxnSpPr>
          <p:nvPr/>
        </p:nvCxnSpPr>
        <p:spPr>
          <a:xfrm>
            <a:off x="7086600" y="6400800"/>
            <a:ext cx="2286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91" name="Straight Connector 90"/>
          <p:cNvCxnSpPr>
            <a:endCxn id="76" idx="3"/>
          </p:cNvCxnSpPr>
          <p:nvPr/>
        </p:nvCxnSpPr>
        <p:spPr>
          <a:xfrm flipH="1">
            <a:off x="6858000" y="6400800"/>
            <a:ext cx="228600" cy="0"/>
          </a:xfrm>
          <a:prstGeom prst="line">
            <a:avLst/>
          </a:prstGeom>
          <a:ln w="19050"/>
        </p:spPr>
        <p:style>
          <a:lnRef idx="2">
            <a:schemeClr val="dk1"/>
          </a:lnRef>
          <a:fillRef idx="0">
            <a:schemeClr val="dk1"/>
          </a:fillRef>
          <a:effectRef idx="1">
            <a:schemeClr val="dk1"/>
          </a:effectRef>
          <a:fontRef idx="minor">
            <a:schemeClr val="tx1"/>
          </a:fontRef>
        </p:style>
      </p:cxnSp>
      <p:sp>
        <p:nvSpPr>
          <p:cNvPr id="73" name="Rectangle 72"/>
          <p:cNvSpPr/>
          <p:nvPr/>
        </p:nvSpPr>
        <p:spPr>
          <a:xfrm>
            <a:off x="7315200" y="5867400"/>
            <a:ext cx="152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pyOlog</a:t>
            </a:r>
            <a:endParaRPr lang="en-US" dirty="0"/>
          </a:p>
        </p:txBody>
      </p:sp>
      <p:sp>
        <p:nvSpPr>
          <p:cNvPr id="62" name="Rectangle 61"/>
          <p:cNvSpPr/>
          <p:nvPr/>
        </p:nvSpPr>
        <p:spPr>
          <a:xfrm>
            <a:off x="7315200" y="6248400"/>
            <a:ext cx="152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74" name="Rectangle 73"/>
          <p:cNvSpPr/>
          <p:nvPr/>
        </p:nvSpPr>
        <p:spPr>
          <a:xfrm>
            <a:off x="6858000" y="5486400"/>
            <a:ext cx="1992853" cy="307777"/>
          </a:xfrm>
          <a:prstGeom prst="rect">
            <a:avLst/>
          </a:prstGeom>
        </p:spPr>
        <p:txBody>
          <a:bodyPr wrap="square">
            <a:spAutoFit/>
          </a:bodyPr>
          <a:lstStyle/>
          <a:p>
            <a:pPr algn="r"/>
            <a:r>
              <a:rPr lang="en-US" sz="1400" i="1" dirty="0" smtClean="0"/>
              <a:t>Scripts and utilities</a:t>
            </a:r>
            <a:endParaRPr lang="en-US" sz="1400" i="1" dirty="0"/>
          </a:p>
        </p:txBody>
      </p:sp>
      <p:sp>
        <p:nvSpPr>
          <p:cNvPr id="77" name="Rectangle 76"/>
          <p:cNvSpPr/>
          <p:nvPr/>
        </p:nvSpPr>
        <p:spPr>
          <a:xfrm>
            <a:off x="4800600" y="5486400"/>
            <a:ext cx="2145253" cy="307777"/>
          </a:xfrm>
          <a:prstGeom prst="rect">
            <a:avLst/>
          </a:prstGeom>
        </p:spPr>
        <p:txBody>
          <a:bodyPr wrap="square">
            <a:spAutoFit/>
          </a:bodyPr>
          <a:lstStyle/>
          <a:p>
            <a:pPr algn="r"/>
            <a:r>
              <a:rPr lang="en-US" sz="1400" i="1" dirty="0" smtClean="0"/>
              <a:t>Web UI and other clients</a:t>
            </a:r>
            <a:endParaRPr lang="en-US" sz="1400" i="1" dirty="0"/>
          </a:p>
        </p:txBody>
      </p:sp>
      <p:sp>
        <p:nvSpPr>
          <p:cNvPr id="60" name="Rectangle 59"/>
          <p:cNvSpPr/>
          <p:nvPr/>
        </p:nvSpPr>
        <p:spPr>
          <a:xfrm>
            <a:off x="5105400" y="2819400"/>
            <a:ext cx="1154653" cy="307777"/>
          </a:xfrm>
          <a:prstGeom prst="rect">
            <a:avLst/>
          </a:prstGeom>
        </p:spPr>
        <p:txBody>
          <a:bodyPr wrap="square">
            <a:spAutoFit/>
          </a:bodyPr>
          <a:lstStyle/>
          <a:p>
            <a:pPr algn="r"/>
            <a:r>
              <a:rPr lang="en-US" sz="1400" i="1" dirty="0" smtClean="0"/>
              <a:t>Java/Python</a:t>
            </a:r>
            <a:endParaRPr lang="en-US" sz="1400" i="1" dirty="0"/>
          </a:p>
        </p:txBody>
      </p:sp>
      <p:sp>
        <p:nvSpPr>
          <p:cNvPr id="44" name="Rectangle 43"/>
          <p:cNvSpPr/>
          <p:nvPr/>
        </p:nvSpPr>
        <p:spPr>
          <a:xfrm>
            <a:off x="6858000" y="2819401"/>
            <a:ext cx="1992853" cy="307777"/>
          </a:xfrm>
          <a:prstGeom prst="rect">
            <a:avLst/>
          </a:prstGeom>
        </p:spPr>
        <p:txBody>
          <a:bodyPr wrap="square">
            <a:spAutoFit/>
          </a:bodyPr>
          <a:lstStyle/>
          <a:p>
            <a:pPr algn="r"/>
            <a:r>
              <a:rPr lang="en-US" sz="1400" i="1" dirty="0" smtClean="0"/>
              <a:t>Web based REST services</a:t>
            </a:r>
            <a:endParaRPr lang="en-US" sz="1400" i="1" dirty="0"/>
          </a:p>
        </p:txBody>
      </p:sp>
      <p:sp>
        <p:nvSpPr>
          <p:cNvPr id="19" name="TextBox 18"/>
          <p:cNvSpPr txBox="1"/>
          <p:nvPr/>
        </p:nvSpPr>
        <p:spPr>
          <a:xfrm>
            <a:off x="2819400" y="6336268"/>
            <a:ext cx="1085554" cy="369332"/>
          </a:xfrm>
          <a:prstGeom prst="rect">
            <a:avLst/>
          </a:prstGeom>
          <a:noFill/>
        </p:spPr>
        <p:txBody>
          <a:bodyPr wrap="none" rtlCol="0">
            <a:spAutoFit/>
          </a:bodyPr>
          <a:lstStyle/>
          <a:p>
            <a:r>
              <a:rPr lang="en-US" dirty="0" smtClean="0"/>
              <a:t>CS-Studio</a:t>
            </a:r>
            <a:endParaRPr lang="en-US" dirty="0"/>
          </a:p>
        </p:txBody>
      </p:sp>
    </p:spTree>
    <p:extLst>
      <p:ext uri="{BB962C8B-B14F-4D97-AF65-F5344CB8AC3E}">
        <p14:creationId xmlns:p14="http://schemas.microsoft.com/office/powerpoint/2010/main" val="2508099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Entry</a:t>
            </a:r>
            <a:endParaRPr lang="en-US" dirty="0"/>
          </a:p>
        </p:txBody>
      </p:sp>
      <p:sp>
        <p:nvSpPr>
          <p:cNvPr id="3" name="Content Placeholder 2"/>
          <p:cNvSpPr>
            <a:spLocks noGrp="1"/>
          </p:cNvSpPr>
          <p:nvPr>
            <p:ph idx="1"/>
          </p:nvPr>
        </p:nvSpPr>
        <p:spPr/>
        <p:txBody>
          <a:bodyPr/>
          <a:lstStyle/>
          <a:p>
            <a:r>
              <a:rPr lang="en-US" dirty="0" smtClean="0"/>
              <a:t>Time</a:t>
            </a:r>
          </a:p>
          <a:p>
            <a:r>
              <a:rPr lang="en-US" dirty="0" smtClean="0"/>
              <a:t>Owner</a:t>
            </a:r>
          </a:p>
          <a:p>
            <a:r>
              <a:rPr lang="en-US" dirty="0" smtClean="0"/>
              <a:t>Text</a:t>
            </a:r>
          </a:p>
          <a:p>
            <a:r>
              <a:rPr lang="en-US" dirty="0" smtClean="0"/>
              <a:t>Attachments</a:t>
            </a:r>
          </a:p>
          <a:p>
            <a:r>
              <a:rPr lang="en-US" dirty="0" smtClean="0"/>
              <a:t>Logbooks</a:t>
            </a:r>
          </a:p>
          <a:p>
            <a:r>
              <a:rPr lang="en-US" dirty="0" smtClean="0"/>
              <a:t>Tags</a:t>
            </a:r>
          </a:p>
          <a:p>
            <a:r>
              <a:rPr lang="en-US" dirty="0" smtClean="0"/>
              <a:t>Properties</a:t>
            </a:r>
          </a:p>
          <a:p>
            <a:pPr marL="0" indent="0">
              <a:buNone/>
            </a:pPr>
            <a:endParaRPr lang="en-US" dirty="0"/>
          </a:p>
        </p:txBody>
      </p:sp>
    </p:spTree>
    <p:extLst>
      <p:ext uri="{BB962C8B-B14F-4D97-AF65-F5344CB8AC3E}">
        <p14:creationId xmlns:p14="http://schemas.microsoft.com/office/powerpoint/2010/main" val="2356442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Webclient</a:t>
            </a:r>
            <a:endParaRPr lang="en-US" dirty="0"/>
          </a:p>
        </p:txBody>
      </p:sp>
      <p:pic>
        <p:nvPicPr>
          <p:cNvPr id="3074" name="Picture 2" descr="C:\Dropbox\ICALEPS2013\WebCl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9145"/>
            <a:ext cx="7924800" cy="495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114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Webclient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573464" cy="530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340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Webclient</a:t>
            </a:r>
            <a:endParaRPr lang="en-US" dirty="0"/>
          </a:p>
        </p:txBody>
      </p:sp>
      <p:pic>
        <p:nvPicPr>
          <p:cNvPr id="6" name="Picture 5" descr="2013_10_05_11.59.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295400"/>
            <a:ext cx="2994871" cy="5324215"/>
          </a:xfrm>
          <a:prstGeom prst="rect">
            <a:avLst/>
          </a:prstGeom>
        </p:spPr>
      </p:pic>
      <p:pic>
        <p:nvPicPr>
          <p:cNvPr id="7" name="Picture 6" descr="2013_10_05_11.4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95400"/>
            <a:ext cx="3000375" cy="5257800"/>
          </a:xfrm>
          <a:prstGeom prst="rect">
            <a:avLst/>
          </a:prstGeom>
        </p:spPr>
      </p:pic>
    </p:spTree>
    <p:extLst>
      <p:ext uri="{BB962C8B-B14F-4D97-AF65-F5344CB8AC3E}">
        <p14:creationId xmlns:p14="http://schemas.microsoft.com/office/powerpoint/2010/main" val="3109287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Olog Clients – CS-Studio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47800"/>
            <a:ext cx="6169837" cy="4773636"/>
          </a:xfrm>
        </p:spPr>
      </p:pic>
    </p:spTree>
    <p:extLst>
      <p:ext uri="{BB962C8B-B14F-4D97-AF65-F5344CB8AC3E}">
        <p14:creationId xmlns:p14="http://schemas.microsoft.com/office/powerpoint/2010/main" val="396022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Olog Clients – CS-Studio</a:t>
            </a:r>
            <a:endParaRPr lang="en-US" dirty="0"/>
          </a:p>
        </p:txBody>
      </p:sp>
      <p:sp>
        <p:nvSpPr>
          <p:cNvPr id="6" name="Content Placeholder 5"/>
          <p:cNvSpPr>
            <a:spLocks noGrp="1"/>
          </p:cNvSpPr>
          <p:nvPr>
            <p:ph sz="half" idx="1"/>
          </p:nvPr>
        </p:nvSpPr>
        <p:spPr/>
        <p:txBody>
          <a:bodyPr/>
          <a:lstStyle/>
          <a:p>
            <a:r>
              <a:rPr lang="en-US" dirty="0" smtClean="0"/>
              <a:t>Log Entries initialized with application specific information</a:t>
            </a:r>
            <a:endParaRPr lang="en-US" dirty="0"/>
          </a:p>
          <a:p>
            <a:r>
              <a:rPr lang="en-US" dirty="0" smtClean="0"/>
              <a:t>Alarm server </a:t>
            </a:r>
          </a:p>
          <a:p>
            <a:pPr lvl="1"/>
            <a:r>
              <a:rPr lang="en-US" dirty="0" smtClean="0"/>
              <a:t>PV name</a:t>
            </a:r>
          </a:p>
          <a:p>
            <a:pPr lvl="1"/>
            <a:r>
              <a:rPr lang="en-US" dirty="0" smtClean="0"/>
              <a:t>Alarm status</a:t>
            </a:r>
          </a:p>
          <a:p>
            <a:pPr lvl="1"/>
            <a:r>
              <a:rPr lang="en-US" dirty="0" smtClean="0"/>
              <a:t>Alarm time</a:t>
            </a:r>
          </a:p>
          <a:p>
            <a:pPr lvl="1"/>
            <a:endParaRPr lang="en-US" dirty="0" smtClean="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484284"/>
            <a:ext cx="3886199" cy="4757795"/>
          </a:xfrm>
        </p:spPr>
      </p:pic>
    </p:spTree>
    <p:extLst>
      <p:ext uri="{BB962C8B-B14F-4D97-AF65-F5344CB8AC3E}">
        <p14:creationId xmlns:p14="http://schemas.microsoft.com/office/powerpoint/2010/main" val="2475134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Olog Clients – CS-Studio</a:t>
            </a:r>
          </a:p>
        </p:txBody>
      </p:sp>
      <p:sp>
        <p:nvSpPr>
          <p:cNvPr id="3" name="Content Placeholder 2"/>
          <p:cNvSpPr>
            <a:spLocks noGrp="1"/>
          </p:cNvSpPr>
          <p:nvPr>
            <p:ph sz="half" idx="1"/>
          </p:nvPr>
        </p:nvSpPr>
        <p:spPr/>
        <p:txBody>
          <a:bodyPr/>
          <a:lstStyle/>
          <a:p>
            <a:r>
              <a:rPr lang="en-US" dirty="0" smtClean="0"/>
              <a:t>Save Context</a:t>
            </a:r>
          </a:p>
          <a:p>
            <a:pPr lvl="1"/>
            <a:r>
              <a:rPr lang="en-US" dirty="0" smtClean="0"/>
              <a:t>Configuration files for </a:t>
            </a:r>
            <a:r>
              <a:rPr lang="en-US" dirty="0" err="1" smtClean="0"/>
              <a:t>cs</a:t>
            </a:r>
            <a:r>
              <a:rPr lang="en-US" dirty="0" smtClean="0"/>
              <a:t>-studio applications </a:t>
            </a:r>
            <a:br>
              <a:rPr lang="en-US" dirty="0" smtClean="0"/>
            </a:br>
            <a:r>
              <a:rPr lang="en-US" dirty="0" smtClean="0"/>
              <a:t>(.</a:t>
            </a:r>
            <a:r>
              <a:rPr lang="en-US" dirty="0" err="1" smtClean="0"/>
              <a:t>plt</a:t>
            </a:r>
            <a:r>
              <a:rPr lang="en-US" dirty="0" smtClean="0"/>
              <a:t>)</a:t>
            </a:r>
          </a:p>
          <a:p>
            <a:pPr lvl="1"/>
            <a:r>
              <a:rPr lang="en-US" dirty="0" smtClean="0"/>
              <a:t>Controls system data (List of process variables)</a:t>
            </a:r>
          </a:p>
          <a:p>
            <a:pPr lvl="1"/>
            <a:r>
              <a:rPr lang="en-US" dirty="0" smtClean="0"/>
              <a:t>Information </a:t>
            </a:r>
            <a:r>
              <a:rPr lang="en-US" smtClean="0"/>
              <a:t>related to other </a:t>
            </a:r>
            <a:r>
              <a:rPr lang="en-US" dirty="0" smtClean="0"/>
              <a:t>services</a:t>
            </a:r>
            <a:br>
              <a:rPr lang="en-US" dirty="0" smtClean="0"/>
            </a:br>
            <a:r>
              <a:rPr lang="en-US" dirty="0" smtClean="0"/>
              <a:t>(</a:t>
            </a:r>
            <a:r>
              <a:rPr lang="en-US" dirty="0" err="1" smtClean="0"/>
              <a:t>Trac</a:t>
            </a:r>
            <a:r>
              <a:rPr lang="en-US" dirty="0" smtClean="0"/>
              <a:t> tickets , ChannelFinder queries)</a:t>
            </a:r>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599" y="1486284"/>
            <a:ext cx="3680485" cy="4685916"/>
          </a:xfrm>
        </p:spPr>
      </p:pic>
    </p:spTree>
    <p:extLst>
      <p:ext uri="{BB962C8B-B14F-4D97-AF65-F5344CB8AC3E}">
        <p14:creationId xmlns:p14="http://schemas.microsoft.com/office/powerpoint/2010/main" val="3224307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TotalTime>
  <Words>430</Words>
  <Application>Microsoft Office PowerPoint</Application>
  <PresentationFormat>On-screen Show (4:3)</PresentationFormat>
  <Paragraphs>131</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Olog</vt:lpstr>
      <vt:lpstr>PowerPoint Presentation</vt:lpstr>
      <vt:lpstr>Log Entry</vt:lpstr>
      <vt:lpstr>Webclient</vt:lpstr>
      <vt:lpstr>Webclient</vt:lpstr>
      <vt:lpstr>Webclient</vt:lpstr>
      <vt:lpstr>Olog Clients – CS-Studio</vt:lpstr>
      <vt:lpstr>Olog Clients – CS-Studio</vt:lpstr>
      <vt:lpstr>Olog Clients – CS-Studio</vt:lpstr>
      <vt:lpstr>Olog Clients – CS-Studio</vt:lpstr>
      <vt:lpstr>Olog Clients – CS-Studio</vt:lpstr>
      <vt:lpstr>Olog Properties</vt:lpstr>
      <vt:lpstr>Olog properties</vt:lpstr>
      <vt:lpstr>Olog Clients – pyOlog</vt:lpstr>
      <vt:lpstr>Olog Clients – pyOlog</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Olog at NSLS2</dc:title>
  <dc:creator>Shroff, Kunal</dc:creator>
  <cp:lastModifiedBy>0154</cp:lastModifiedBy>
  <cp:revision>14</cp:revision>
  <dcterms:created xsi:type="dcterms:W3CDTF">2006-08-16T00:00:00Z</dcterms:created>
  <dcterms:modified xsi:type="dcterms:W3CDTF">2013-10-05T19:09:29Z</dcterms:modified>
</cp:coreProperties>
</file>