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97" r:id="rId4"/>
    <p:sldId id="258" r:id="rId5"/>
    <p:sldId id="295" r:id="rId6"/>
    <p:sldId id="304" r:id="rId7"/>
    <p:sldId id="305" r:id="rId8"/>
    <p:sldId id="306" r:id="rId9"/>
    <p:sldId id="299" r:id="rId10"/>
    <p:sldId id="307" r:id="rId11"/>
    <p:sldId id="296" r:id="rId12"/>
    <p:sldId id="300" r:id="rId13"/>
    <p:sldId id="308" r:id="rId14"/>
  </p:sldIdLst>
  <p:sldSz cx="9144000" cy="6858000" type="screen4x3"/>
  <p:notesSz cx="6934200" cy="923448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9" d="100"/>
          <a:sy n="79" d="100"/>
        </p:scale>
        <p:origin x="-642" y="-72"/>
      </p:cViewPr>
      <p:guideLst>
        <p:guide orient="horz" pos="2496"/>
        <p:guide pos="292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34200" cy="9234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4863" cy="3460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386263"/>
            <a:ext cx="5084763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b" anchorCtr="0" compatLnSpc="1">
            <a:prstTxWarp prst="textNoShape">
              <a:avLst/>
            </a:prstTxWarp>
          </a:bodyPr>
          <a:lstStyle>
            <a:lvl1pPr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DB4CD1D8-38B8-40F4-835A-EDC29B514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3982E-E2A8-4916-BC5B-E51410A889D4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F1C000-228F-4004-8E29-DA260F1F8A6F}" type="slidenum">
              <a:rPr lang="en-US" sz="1200">
                <a:solidFill>
                  <a:srgbClr val="322F31"/>
                </a:solidFill>
                <a:ea typeface="ＭＳ Ｐゴシック" charset="0"/>
                <a:cs typeface="ＭＳ Ｐゴシック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322F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0900-4B04-462F-8B13-6C385C16ED86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B4CD1D8-38B8-40F4-835A-EDC29B514F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3F079-25D1-4FD0-A723-0CF4D8EC0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36F365-A314-446A-A590-DC3E5DDA0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39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1BE7B-E5EA-4656-B0E9-21F2DD17A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22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338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D04DB4-EF1D-45F8-96EF-46A36CD7A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39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9AF2B1-079A-43E7-9B6A-9C5A9D794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22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338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87B3C-54C5-462A-A3EA-C467B99C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B847D8-63D6-47E9-B9A9-08913DAAE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18079F-7AA4-4F90-ADA9-F9674F9F9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66B450-47BE-43A7-BD95-29E501ED5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19A20A-475C-4E27-BE6A-8357BEBE3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2E5A7C-B208-4AA4-9C77-32014B256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184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057400" y="6159500"/>
            <a:ext cx="1143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81350" y="6172200"/>
            <a:ext cx="30099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172200"/>
            <a:ext cx="98901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CF22A391-E13C-4C53-BD63-B2C1446EC4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0413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22F3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22F3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184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0413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22F3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22F3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15963" y="992188"/>
            <a:ext cx="7543800" cy="223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Archive Engine for Large Data Sets</a:t>
            </a:r>
            <a:r>
              <a:rPr lang="en-US" sz="24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endParaRPr lang="en-US" sz="18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5000" y="3429000"/>
            <a:ext cx="5181600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5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Nikolay</a:t>
            </a: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Malitsky</a:t>
            </a:r>
            <a:endParaRPr lang="en-US" sz="2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 smtClean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EPICS Collaboration Meeting</a:t>
            </a: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San Francisco, USA</a:t>
            </a: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 smtClean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October 5, 2013 </a:t>
            </a: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70" y="309416"/>
            <a:ext cx="6255491" cy="579119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Chunk-Based Model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1092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3965"/>
            <a:ext cx="1811818" cy="3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92429" y="4841745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TS Chunk: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31092" y="4841745"/>
            <a:ext cx="7135515" cy="800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040418" y="5287844"/>
            <a:ext cx="4953583" cy="1905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047044" y="4969609"/>
            <a:ext cx="4953583" cy="29678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86794" y="4948722"/>
            <a:ext cx="134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Generic API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7530251" y="4841745"/>
            <a:ext cx="1142999" cy="48942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5582" y="4932566"/>
            <a:ext cx="57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Type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7028237" y="5117463"/>
            <a:ext cx="522884" cy="4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992365" y="4095014"/>
            <a:ext cx="167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Memory Buffer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64450" y="3943749"/>
            <a:ext cx="2014563" cy="5080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9304" y="3956515"/>
            <a:ext cx="55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</a:rPr>
              <a:t>c</a:t>
            </a:r>
            <a:r>
              <a:rPr lang="en-US" sz="1200" i="1" dirty="0" smtClean="0">
                <a:solidFill>
                  <a:schemeClr val="tx1"/>
                </a:solidFill>
              </a:rPr>
              <a:t>har*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8444" y="2421657"/>
            <a:ext cx="133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TS Sample: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64450" y="3048752"/>
            <a:ext cx="3702533" cy="863187"/>
            <a:chOff x="4864450" y="2353410"/>
            <a:chExt cx="3702533" cy="8631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397420" y="2353410"/>
              <a:ext cx="1169563" cy="4894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9382" y="2444231"/>
              <a:ext cx="585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Type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64451" y="2353410"/>
              <a:ext cx="2027246" cy="838200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4694" y="2709580"/>
              <a:ext cx="1371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Generic API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0774" y="2404507"/>
              <a:ext cx="922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 smtClean="0">
                  <a:solidFill>
                    <a:schemeClr val="tx1"/>
                  </a:solidFill>
                </a:rPr>
                <a:t>TSSample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>
              <a:endCxn id="18" idx="1"/>
            </p:cNvCxnSpPr>
            <p:nvPr/>
          </p:nvCxnSpPr>
          <p:spPr bwMode="auto">
            <a:xfrm flipV="1">
              <a:off x="6862383" y="2598120"/>
              <a:ext cx="535036" cy="42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Rectangle 65"/>
            <p:cNvSpPr/>
            <p:nvPr/>
          </p:nvSpPr>
          <p:spPr bwMode="auto">
            <a:xfrm>
              <a:off x="4864450" y="2353411"/>
              <a:ext cx="2014562" cy="863186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705798" y="2286000"/>
            <a:ext cx="4057201" cy="22942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281" y="1616522"/>
            <a:ext cx="416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Channel is a sequence of the TS chunks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57" name="Picture 3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4" y="1970631"/>
            <a:ext cx="3622849" cy="24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145" y="1587335"/>
            <a:ext cx="2625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Array </a:t>
            </a:r>
            <a:r>
              <a:rPr lang="en-US" sz="1600" b="1" dirty="0">
                <a:solidFill>
                  <a:srgbClr val="002060"/>
                </a:solidFill>
              </a:rPr>
              <a:t>– Chunk – Sample</a:t>
            </a:r>
          </a:p>
        </p:txBody>
      </p:sp>
      <p:sp>
        <p:nvSpPr>
          <p:cNvPr id="45" name="Right Arrow 44"/>
          <p:cNvSpPr/>
          <p:nvPr/>
        </p:nvSpPr>
        <p:spPr bwMode="auto">
          <a:xfrm>
            <a:off x="4222072" y="2590934"/>
            <a:ext cx="335130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828800" y="4476288"/>
            <a:ext cx="938884" cy="26154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05798" y="1606426"/>
            <a:ext cx="4057202" cy="4733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3" y="175259"/>
            <a:ext cx="5165558" cy="685800"/>
          </a:xfrm>
        </p:spPr>
        <p:txBody>
          <a:bodyPr/>
          <a:lstStyle/>
          <a:p>
            <a:r>
              <a:rPr lang="en-US" sz="2800" dirty="0" smtClean="0"/>
              <a:t>HDF5 Backend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648"/>
              </p:ext>
            </p:extLst>
          </p:nvPr>
        </p:nvGraphicFramePr>
        <p:xfrm>
          <a:off x="304800" y="2895600"/>
          <a:ext cx="8610598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/>
                <a:gridCol w="2514600"/>
                <a:gridCol w="1514995"/>
                <a:gridCol w="1487285"/>
                <a:gridCol w="172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Channel  Datasets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Datatype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Attributes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DBR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Use 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Original </a:t>
                      </a:r>
                    </a:p>
                    <a:p>
                      <a:pPr algn="ctr"/>
                      <a:r>
                        <a:rPr lang="en-US" sz="1400" dirty="0" smtClean="0"/>
                        <a:t>Channel </a:t>
                      </a:r>
                      <a:r>
                        <a:rPr lang="en-US" sz="1400" dirty="0" err="1" smtClean="0"/>
                        <a:t>Archiver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Intervals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timestamps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index of the first sample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number of samples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Intervals</a:t>
                      </a:r>
                      <a:r>
                        <a:rPr lang="en-US" sz="1400" baseline="0" dirty="0" smtClean="0"/>
                        <a:t> associated with the index 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offsets</a:t>
                      </a:r>
                      <a:r>
                        <a:rPr lang="en-US" sz="1400" baseline="0" dirty="0" smtClean="0"/>
                        <a:t> and buffer sizes of </a:t>
                      </a:r>
                    </a:p>
                    <a:p>
                      <a:r>
                        <a:rPr lang="en-US" sz="1400" dirty="0" smtClean="0"/>
                        <a:t>Data Headers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 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[one element]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CtrlInfo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CtrlInfo’s</a:t>
                      </a:r>
                      <a:r>
                        <a:rPr lang="en-US" sz="1400" dirty="0" smtClean="0"/>
                        <a:t> of </a:t>
                      </a:r>
                    </a:p>
                    <a:p>
                      <a:r>
                        <a:rPr lang="en-US" sz="1400" dirty="0" smtClean="0"/>
                        <a:t>Data Headers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One</a:t>
                      </a:r>
                      <a:r>
                        <a:rPr lang="en-US" sz="1400" baseline="0" dirty="0" smtClean="0"/>
                        <a:t> of the DBR scalar or waveform types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DBR type and count of </a:t>
                      </a:r>
                    </a:p>
                    <a:p>
                      <a:r>
                        <a:rPr lang="en-US" sz="1400" dirty="0" smtClean="0"/>
                        <a:t>Data Headers + Buffers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683" y="1130966"/>
            <a:ext cx="8398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HDF5 Conceptual Data Model: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g</a:t>
            </a:r>
            <a:r>
              <a:rPr lang="en-US" sz="1600" b="1" dirty="0" smtClean="0">
                <a:solidFill>
                  <a:srgbClr val="002060"/>
                </a:solidFill>
              </a:rPr>
              <a:t>roup: </a:t>
            </a:r>
            <a:r>
              <a:rPr lang="en-US" sz="1600" dirty="0" smtClean="0">
                <a:solidFill>
                  <a:schemeClr val="tx1"/>
                </a:solidFill>
              </a:rPr>
              <a:t>a folder of named objects, such as groups, datasets, and data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d</a:t>
            </a:r>
            <a:r>
              <a:rPr lang="en-US" sz="1600" b="1" dirty="0" smtClean="0">
                <a:solidFill>
                  <a:srgbClr val="002060"/>
                </a:solidFill>
              </a:rPr>
              <a:t>ataset: </a:t>
            </a:r>
            <a:r>
              <a:rPr lang="en-US" sz="1600" dirty="0" smtClean="0">
                <a:solidFill>
                  <a:schemeClr val="tx1"/>
                </a:solidFill>
              </a:rPr>
              <a:t>a chunk-based multidimensional array of data elements with attributes, data space and data types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</a:rPr>
              <a:t>d</a:t>
            </a:r>
            <a:r>
              <a:rPr lang="en-US" sz="1600" b="1" dirty="0" err="1" smtClean="0">
                <a:solidFill>
                  <a:srgbClr val="002060"/>
                </a:solidFill>
              </a:rPr>
              <a:t>atatype</a:t>
            </a:r>
            <a:r>
              <a:rPr lang="en-US" sz="1600" b="1" dirty="0" smtClean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a description of a specific class of data element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87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683" y="2466439"/>
            <a:ext cx="593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Channel is </a:t>
            </a:r>
            <a:r>
              <a:rPr lang="en-US" sz="1600" b="1" dirty="0">
                <a:solidFill>
                  <a:srgbClr val="002060"/>
                </a:solidFill>
              </a:rPr>
              <a:t>a</a:t>
            </a:r>
            <a:r>
              <a:rPr lang="en-US" sz="1600" b="1" dirty="0" smtClean="0">
                <a:solidFill>
                  <a:srgbClr val="002060"/>
                </a:solidFill>
              </a:rPr>
              <a:t> HDF5 group including the following datasets: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4" y="208547"/>
            <a:ext cx="1981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49373" y="145096"/>
            <a:ext cx="8229600" cy="563563"/>
          </a:xfrm>
        </p:spPr>
        <p:txBody>
          <a:bodyPr/>
          <a:lstStyle/>
          <a:p>
            <a:r>
              <a:rPr lang="en-US" altLang="en-US" sz="2800" dirty="0" smtClean="0"/>
              <a:t>Next Use Case: Time Series of Frames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43215" y="2053271"/>
            <a:ext cx="3963669" cy="4053523"/>
            <a:chOff x="228603" y="1900241"/>
            <a:chExt cx="3963669" cy="4053523"/>
          </a:xfrm>
        </p:grpSpPr>
        <p:sp>
          <p:nvSpPr>
            <p:cNvPr id="9" name="Rectangle 8"/>
            <p:cNvSpPr/>
            <p:nvPr/>
          </p:nvSpPr>
          <p:spPr bwMode="auto">
            <a:xfrm>
              <a:off x="228603" y="1912385"/>
              <a:ext cx="1360170" cy="39428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98" name="TextBox 9"/>
            <p:cNvSpPr txBox="1">
              <a:spLocks noChangeAspect="1" noChangeArrowheads="1"/>
            </p:cNvSpPr>
            <p:nvPr/>
          </p:nvSpPr>
          <p:spPr bwMode="auto">
            <a:xfrm>
              <a:off x="425944" y="1958893"/>
              <a:ext cx="1104304" cy="30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TS Frames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22393" y="1900241"/>
              <a:ext cx="1520698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1" name="TextBox 11"/>
            <p:cNvSpPr txBox="1">
              <a:spLocks noChangeArrowheads="1"/>
            </p:cNvSpPr>
            <p:nvPr/>
          </p:nvSpPr>
          <p:spPr bwMode="auto">
            <a:xfrm>
              <a:off x="2744671" y="1979229"/>
              <a:ext cx="10628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>
                  <a:solidFill>
                    <a:srgbClr val="7030A0"/>
                  </a:solidFill>
                </a:rPr>
                <a:t>Timestamp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39936" y="2639698"/>
              <a:ext cx="1503155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3" name="TextBox 17"/>
            <p:cNvSpPr txBox="1">
              <a:spLocks noChangeArrowheads="1"/>
            </p:cNvSpPr>
            <p:nvPr/>
          </p:nvSpPr>
          <p:spPr bwMode="auto">
            <a:xfrm>
              <a:off x="2725204" y="3328949"/>
              <a:ext cx="1239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>
                  <a:solidFill>
                    <a:srgbClr val="7030A0"/>
                  </a:solidFill>
                </a:rPr>
                <a:t>Bin Metadata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23744" y="3936448"/>
              <a:ext cx="1519348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5" name="TextBox 19"/>
            <p:cNvSpPr txBox="1">
              <a:spLocks noChangeArrowheads="1"/>
            </p:cNvSpPr>
            <p:nvPr/>
          </p:nvSpPr>
          <p:spPr bwMode="auto">
            <a:xfrm>
              <a:off x="2811080" y="4005922"/>
              <a:ext cx="723618" cy="3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Frame</a:t>
              </a:r>
            </a:p>
          </p:txBody>
        </p:sp>
        <p:cxnSp>
          <p:nvCxnSpPr>
            <p:cNvPr id="34" name="Straight Arrow Connector 33"/>
            <p:cNvCxnSpPr>
              <a:endCxn id="19" idx="1"/>
            </p:cNvCxnSpPr>
            <p:nvPr/>
          </p:nvCxnSpPr>
          <p:spPr bwMode="auto">
            <a:xfrm>
              <a:off x="1588772" y="4163142"/>
              <a:ext cx="103497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7" name="TextBox 34"/>
            <p:cNvSpPr txBox="1">
              <a:spLocks noChangeArrowheads="1"/>
            </p:cNvSpPr>
            <p:nvPr/>
          </p:nvSpPr>
          <p:spPr bwMode="auto">
            <a:xfrm>
              <a:off x="1952687" y="3927433"/>
              <a:ext cx="61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/>
                <a:t>array of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56128" y="4967370"/>
              <a:ext cx="1486964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9" name="TextBox 53"/>
            <p:cNvSpPr txBox="1">
              <a:spLocks noChangeArrowheads="1"/>
            </p:cNvSpPr>
            <p:nvPr/>
          </p:nvSpPr>
          <p:spPr bwMode="auto">
            <a:xfrm>
              <a:off x="2676023" y="5023453"/>
              <a:ext cx="14670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 err="1">
                  <a:solidFill>
                    <a:srgbClr val="7030A0"/>
                  </a:solidFill>
                </a:rPr>
                <a:t>Coord</a:t>
              </a:r>
              <a:r>
                <a:rPr lang="en-US" altLang="en-US" sz="1400" dirty="0">
                  <a:solidFill>
                    <a:srgbClr val="7030A0"/>
                  </a:solidFill>
                </a:rPr>
                <a:t> Metadata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629141" y="5500374"/>
              <a:ext cx="1513951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1" name="TextBox 55"/>
            <p:cNvSpPr txBox="1">
              <a:spLocks noChangeArrowheads="1"/>
            </p:cNvSpPr>
            <p:nvPr/>
          </p:nvSpPr>
          <p:spPr bwMode="auto">
            <a:xfrm>
              <a:off x="2703774" y="5579163"/>
              <a:ext cx="854392" cy="3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Position</a:t>
              </a:r>
            </a:p>
          </p:txBody>
        </p:sp>
        <p:cxnSp>
          <p:nvCxnSpPr>
            <p:cNvPr id="62" name="Straight Arrow Connector 61"/>
            <p:cNvCxnSpPr>
              <a:endCxn id="55" idx="1"/>
            </p:cNvCxnSpPr>
            <p:nvPr/>
          </p:nvCxnSpPr>
          <p:spPr bwMode="auto">
            <a:xfrm>
              <a:off x="1588772" y="5727069"/>
              <a:ext cx="10403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3" name="TextBox 71"/>
            <p:cNvSpPr txBox="1">
              <a:spLocks noChangeArrowheads="1"/>
            </p:cNvSpPr>
            <p:nvPr/>
          </p:nvSpPr>
          <p:spPr bwMode="auto">
            <a:xfrm>
              <a:off x="2042133" y="1904482"/>
              <a:ext cx="61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/>
                <a:t>array o</a:t>
              </a:r>
              <a:r>
                <a:rPr lang="en-US" altLang="en-US" sz="1000" dirty="0"/>
                <a:t>f</a:t>
              </a:r>
            </a:p>
          </p:txBody>
        </p:sp>
        <p:cxnSp>
          <p:nvCxnSpPr>
            <p:cNvPr id="6" name="Straight Arrow Connector 5"/>
            <p:cNvCxnSpPr>
              <a:endCxn id="17" idx="1"/>
            </p:cNvCxnSpPr>
            <p:nvPr/>
          </p:nvCxnSpPr>
          <p:spPr bwMode="auto">
            <a:xfrm flipV="1">
              <a:off x="1588772" y="2866393"/>
              <a:ext cx="1051164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5" name="TextBox 6"/>
            <p:cNvSpPr txBox="1">
              <a:spLocks noChangeArrowheads="1"/>
            </p:cNvSpPr>
            <p:nvPr/>
          </p:nvSpPr>
          <p:spPr bwMode="auto">
            <a:xfrm>
              <a:off x="1783114" y="2811331"/>
              <a:ext cx="8018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 err="1"/>
                <a:t>pixel_meta</a:t>
              </a:r>
              <a:endParaRPr lang="en-US" altLang="en-US" sz="1000" i="1" dirty="0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656128" y="3241520"/>
              <a:ext cx="1486963" cy="4533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7" name="TextBox 67"/>
            <p:cNvSpPr txBox="1">
              <a:spLocks noChangeArrowheads="1"/>
            </p:cNvSpPr>
            <p:nvPr/>
          </p:nvSpPr>
          <p:spPr bwMode="auto">
            <a:xfrm>
              <a:off x="2725204" y="2731228"/>
              <a:ext cx="14670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 err="1">
                  <a:solidFill>
                    <a:srgbClr val="7030A0"/>
                  </a:solidFill>
                </a:rPr>
                <a:t>Coord</a:t>
              </a:r>
              <a:r>
                <a:rPr lang="en-US" altLang="en-US" sz="1400" dirty="0">
                  <a:solidFill>
                    <a:srgbClr val="7030A0"/>
                  </a:solidFill>
                </a:rPr>
                <a:t> Metadata</a:t>
              </a:r>
            </a:p>
          </p:txBody>
        </p:sp>
        <p:cxnSp>
          <p:nvCxnSpPr>
            <p:cNvPr id="70" name="Straight Arrow Connector 69"/>
            <p:cNvCxnSpPr>
              <a:endCxn id="66" idx="1"/>
            </p:cNvCxnSpPr>
            <p:nvPr/>
          </p:nvCxnSpPr>
          <p:spPr bwMode="auto">
            <a:xfrm>
              <a:off x="1588772" y="3468215"/>
              <a:ext cx="1067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9" name="TextBox 72"/>
            <p:cNvSpPr txBox="1">
              <a:spLocks noChangeArrowheads="1"/>
            </p:cNvSpPr>
            <p:nvPr/>
          </p:nvSpPr>
          <p:spPr bwMode="auto">
            <a:xfrm>
              <a:off x="1737262" y="3452936"/>
              <a:ext cx="778325" cy="23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 i="1" dirty="0"/>
                <a:t>frame meta</a:t>
              </a:r>
            </a:p>
          </p:txBody>
        </p:sp>
        <p:sp>
          <p:nvSpPr>
            <p:cNvPr id="12320" name="TextBox 73"/>
            <p:cNvSpPr txBox="1">
              <a:spLocks noChangeArrowheads="1"/>
            </p:cNvSpPr>
            <p:nvPr/>
          </p:nvSpPr>
          <p:spPr bwMode="auto">
            <a:xfrm>
              <a:off x="2205289" y="3211383"/>
              <a:ext cx="4683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dirty="0"/>
                <a:t>1 …*</a:t>
              </a:r>
            </a:p>
          </p:txBody>
        </p:sp>
        <p:sp>
          <p:nvSpPr>
            <p:cNvPr id="12321" name="TextBox 74"/>
            <p:cNvSpPr txBox="1">
              <a:spLocks noChangeArrowheads="1"/>
            </p:cNvSpPr>
            <p:nvPr/>
          </p:nvSpPr>
          <p:spPr bwMode="auto">
            <a:xfrm>
              <a:off x="2387988" y="2592590"/>
              <a:ext cx="2551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dirty="0"/>
                <a:t>1</a:t>
              </a:r>
            </a:p>
          </p:txBody>
        </p:sp>
        <p:sp>
          <p:nvSpPr>
            <p:cNvPr id="12322" name="TextBox 75"/>
            <p:cNvSpPr txBox="1">
              <a:spLocks noChangeArrowheads="1"/>
            </p:cNvSpPr>
            <p:nvPr/>
          </p:nvSpPr>
          <p:spPr bwMode="auto">
            <a:xfrm>
              <a:off x="2032062" y="5509695"/>
              <a:ext cx="625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/>
                <a:t>array o</a:t>
              </a:r>
              <a:r>
                <a:rPr lang="en-US" altLang="en-US" sz="1200" dirty="0"/>
                <a:t>f</a:t>
              </a:r>
            </a:p>
          </p:txBody>
        </p:sp>
        <p:cxnSp>
          <p:nvCxnSpPr>
            <p:cNvPr id="40" name="Straight Arrow Connector 39"/>
            <p:cNvCxnSpPr>
              <a:endCxn id="53" idx="1"/>
            </p:cNvCxnSpPr>
            <p:nvPr/>
          </p:nvCxnSpPr>
          <p:spPr bwMode="auto">
            <a:xfrm flipV="1">
              <a:off x="1588772" y="5194065"/>
              <a:ext cx="1067356" cy="94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4" name="TextBox 49"/>
            <p:cNvSpPr txBox="1">
              <a:spLocks noChangeArrowheads="1"/>
            </p:cNvSpPr>
            <p:nvPr/>
          </p:nvSpPr>
          <p:spPr bwMode="auto">
            <a:xfrm>
              <a:off x="1651006" y="5202900"/>
              <a:ext cx="9428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/>
                <a:t>position meta</a:t>
              </a:r>
            </a:p>
          </p:txBody>
        </p:sp>
        <p:sp>
          <p:nvSpPr>
            <p:cNvPr id="12325" name="TextBox 77"/>
            <p:cNvSpPr txBox="1">
              <a:spLocks noChangeArrowheads="1"/>
            </p:cNvSpPr>
            <p:nvPr/>
          </p:nvSpPr>
          <p:spPr bwMode="auto">
            <a:xfrm>
              <a:off x="2168939" y="4954817"/>
              <a:ext cx="4683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dirty="0"/>
                <a:t>1 …*</a:t>
              </a:r>
            </a:p>
          </p:txBody>
        </p:sp>
        <p:cxnSp>
          <p:nvCxnSpPr>
            <p:cNvPr id="5" name="Straight Arrow Connector 4"/>
            <p:cNvCxnSpPr>
              <a:endCxn id="11" idx="1"/>
            </p:cNvCxnSpPr>
            <p:nvPr/>
          </p:nvCxnSpPr>
          <p:spPr bwMode="auto">
            <a:xfrm flipV="1">
              <a:off x="1588772" y="2126936"/>
              <a:ext cx="1033621" cy="9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3" name="TextBox 57"/>
            <p:cNvSpPr txBox="1">
              <a:spLocks noChangeArrowheads="1"/>
            </p:cNvSpPr>
            <p:nvPr/>
          </p:nvSpPr>
          <p:spPr bwMode="auto">
            <a:xfrm>
              <a:off x="1778653" y="2133600"/>
              <a:ext cx="8386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00B050"/>
                  </a:solidFill>
                </a:rPr>
                <a:t>timestamps</a:t>
              </a:r>
              <a:endParaRPr lang="en-US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12294" name="TextBox 58"/>
            <p:cNvSpPr txBox="1">
              <a:spLocks noChangeArrowheads="1"/>
            </p:cNvSpPr>
            <p:nvPr/>
          </p:nvSpPr>
          <p:spPr bwMode="auto">
            <a:xfrm>
              <a:off x="1994365" y="4168474"/>
              <a:ext cx="5757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00B050"/>
                  </a:solidFill>
                </a:rPr>
                <a:t>frames</a:t>
              </a:r>
            </a:p>
          </p:txBody>
        </p:sp>
      </p:grpSp>
      <p:sp>
        <p:nvSpPr>
          <p:cNvPr id="12295" name="TextBox 59"/>
          <p:cNvSpPr txBox="1">
            <a:spLocks noChangeArrowheads="1"/>
          </p:cNvSpPr>
          <p:nvPr/>
        </p:nvSpPr>
        <p:spPr bwMode="auto">
          <a:xfrm>
            <a:off x="6562678" y="5885178"/>
            <a:ext cx="6880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 i="1" dirty="0">
                <a:solidFill>
                  <a:srgbClr val="00B050"/>
                </a:solidFill>
              </a:rPr>
              <a:t>positions</a:t>
            </a:r>
          </a:p>
        </p:txBody>
      </p:sp>
      <p:sp>
        <p:nvSpPr>
          <p:cNvPr id="12296" name="Rectangle 30"/>
          <p:cNvSpPr>
            <a:spLocks noChangeArrowheads="1"/>
          </p:cNvSpPr>
          <p:nvPr/>
        </p:nvSpPr>
        <p:spPr bwMode="auto">
          <a:xfrm>
            <a:off x="198437" y="838200"/>
            <a:ext cx="8669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dirty="0"/>
              <a:t>The proposed generic structure  of the sparse multi-dimensional array is defined after  the “natural” experiment-oriented representation built from the combination of two datasets: time series of detector-specific frames and time series of the frame positions in the scan-specific multi-dimensional space (angle, energy, pressure, </a:t>
            </a:r>
            <a:r>
              <a:rPr lang="en-GB" altLang="en-US" sz="1600" dirty="0" err="1"/>
              <a:t>etc</a:t>
            </a:r>
            <a:r>
              <a:rPr lang="en-GB" altLang="en-US" sz="1600" dirty="0"/>
              <a:t>)</a:t>
            </a:r>
            <a:endParaRPr lang="en-US" altLang="en-US" sz="1600" dirty="0"/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304800" y="2666371"/>
            <a:ext cx="411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srgbClr val="042B7F"/>
                </a:solidFill>
              </a:rPr>
              <a:t>mapped </a:t>
            </a:r>
            <a:r>
              <a:rPr lang="en-US" altLang="en-US" sz="2000" dirty="0">
                <a:solidFill>
                  <a:srgbClr val="042B7F"/>
                </a:solidFill>
              </a:rPr>
              <a:t>into EPICS 4 </a:t>
            </a:r>
            <a:r>
              <a:rPr lang="en-US" altLang="en-US" sz="2000" dirty="0" err="1">
                <a:solidFill>
                  <a:srgbClr val="042B7F"/>
                </a:solidFill>
              </a:rPr>
              <a:t>PVData</a:t>
            </a:r>
            <a:r>
              <a:rPr lang="en-US" altLang="en-US" sz="2000" dirty="0">
                <a:solidFill>
                  <a:srgbClr val="042B7F"/>
                </a:solidFill>
              </a:rPr>
              <a:t>  and HDF5 </a:t>
            </a:r>
            <a:r>
              <a:rPr lang="en-US" altLang="en-US" sz="2000" dirty="0" smtClean="0">
                <a:solidFill>
                  <a:srgbClr val="042B7F"/>
                </a:solidFill>
              </a:rPr>
              <a:t>representations</a:t>
            </a:r>
          </a:p>
          <a:p>
            <a:endParaRPr lang="en-US" altLang="en-US" sz="2000" dirty="0">
              <a:solidFill>
                <a:srgbClr val="042B7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42B7F"/>
                </a:solidFill>
              </a:rPr>
              <a:t>consistent with all (22) </a:t>
            </a:r>
            <a:r>
              <a:rPr lang="en-US" altLang="en-US" sz="2000" dirty="0" err="1">
                <a:solidFill>
                  <a:srgbClr val="042B7F"/>
                </a:solidFill>
              </a:rPr>
              <a:t>NeXus</a:t>
            </a:r>
            <a:r>
              <a:rPr lang="en-US" altLang="en-US" sz="2000" dirty="0">
                <a:solidFill>
                  <a:srgbClr val="042B7F"/>
                </a:solidFill>
              </a:rPr>
              <a:t> Application </a:t>
            </a:r>
            <a:r>
              <a:rPr lang="en-US" altLang="en-US" sz="2000" dirty="0" smtClean="0">
                <a:solidFill>
                  <a:srgbClr val="042B7F"/>
                </a:solidFill>
              </a:rPr>
              <a:t>Definitions</a:t>
            </a:r>
            <a:endParaRPr lang="en-US" altLang="en-US" sz="2000" dirty="0" smtClean="0">
              <a:solidFill>
                <a:srgbClr val="042B7F"/>
              </a:solidFill>
            </a:endParaRPr>
          </a:p>
          <a:p>
            <a:endParaRPr lang="en-US" altLang="en-US" sz="2000" dirty="0">
              <a:solidFill>
                <a:srgbClr val="042B7F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04800" y="685800"/>
            <a:ext cx="7120892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0413" cy="685799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Outline</a:t>
            </a:r>
            <a:endParaRPr lang="en-US" sz="2800" dirty="0">
              <a:latin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1600199"/>
            <a:ext cx="7802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Objectives</a:t>
            </a:r>
            <a:r>
              <a:rPr lang="en-US" sz="2000" dirty="0" smtClean="0">
                <a:solidFill>
                  <a:srgbClr val="002060"/>
                </a:solidFill>
              </a:rPr>
              <a:t>: new scope, new scale, new applications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Incremental Approach</a:t>
            </a:r>
            <a:r>
              <a:rPr lang="en-US" sz="2000" dirty="0" smtClean="0">
                <a:solidFill>
                  <a:srgbClr val="002060"/>
                </a:solidFill>
              </a:rPr>
              <a:t>: big picture, classic and HDF5 versions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Major techniques: </a:t>
            </a:r>
            <a:r>
              <a:rPr lang="en-US" sz="2000" dirty="0" smtClean="0">
                <a:solidFill>
                  <a:srgbClr val="002060"/>
                </a:solidFill>
              </a:rPr>
              <a:t>type system, chunk model, HDF5 file format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Next Use Case: </a:t>
            </a:r>
            <a:r>
              <a:rPr lang="en-US" sz="2000" dirty="0" smtClean="0">
                <a:solidFill>
                  <a:srgbClr val="002060"/>
                </a:solidFill>
              </a:rPr>
              <a:t>time series of frames</a:t>
            </a:r>
          </a:p>
        </p:txBody>
      </p:sp>
    </p:spTree>
    <p:extLst>
      <p:ext uri="{BB962C8B-B14F-4D97-AF65-F5344CB8AC3E}">
        <p14:creationId xmlns:p14="http://schemas.microsoft.com/office/powerpoint/2010/main" val="40628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92893"/>
            <a:ext cx="6096000" cy="850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Objectives  </a:t>
            </a:r>
            <a: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</a:br>
            <a:r>
              <a:rPr lang="en-US" sz="1600" b="1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1600" b="1" i="1" dirty="0">
              <a:solidFill>
                <a:srgbClr val="042B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466726" y="1219200"/>
            <a:ext cx="7086600" cy="2133600"/>
            <a:chOff x="240" y="1008"/>
            <a:chExt cx="4528" cy="1894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795" t="6448" r="4916" b="25284"/>
            <a:stretch>
              <a:fillRect/>
            </a:stretch>
          </p:blipFill>
          <p:spPr bwMode="auto">
            <a:xfrm>
              <a:off x="242" y="1008"/>
              <a:ext cx="4525" cy="18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2" name="Freeform 8"/>
            <p:cNvSpPr>
              <a:spLocks noChangeArrowheads="1"/>
            </p:cNvSpPr>
            <p:nvPr/>
          </p:nvSpPr>
          <p:spPr bwMode="auto">
            <a:xfrm>
              <a:off x="240" y="1041"/>
              <a:ext cx="898" cy="773"/>
            </a:xfrm>
            <a:custGeom>
              <a:avLst/>
              <a:gdLst>
                <a:gd name="T0" fmla="*/ 0 w 1144"/>
                <a:gd name="T1" fmla="*/ 56 h 940"/>
                <a:gd name="T2" fmla="*/ 302 w 1144"/>
                <a:gd name="T3" fmla="*/ 0 h 940"/>
                <a:gd name="T4" fmla="*/ 449 w 1144"/>
                <a:gd name="T5" fmla="*/ 116 h 940"/>
                <a:gd name="T6" fmla="*/ 339 w 1144"/>
                <a:gd name="T7" fmla="*/ 157 h 940"/>
                <a:gd name="T8" fmla="*/ 353 w 1144"/>
                <a:gd name="T9" fmla="*/ 211 h 940"/>
                <a:gd name="T10" fmla="*/ 377 w 1144"/>
                <a:gd name="T11" fmla="*/ 219 h 940"/>
                <a:gd name="T12" fmla="*/ 368 w 1144"/>
                <a:gd name="T13" fmla="*/ 245 h 940"/>
                <a:gd name="T14" fmla="*/ 384 w 1144"/>
                <a:gd name="T15" fmla="*/ 255 h 940"/>
                <a:gd name="T16" fmla="*/ 331 w 1144"/>
                <a:gd name="T17" fmla="*/ 323 h 940"/>
                <a:gd name="T18" fmla="*/ 304 w 1144"/>
                <a:gd name="T19" fmla="*/ 386 h 940"/>
                <a:gd name="T20" fmla="*/ 302 w 1144"/>
                <a:gd name="T21" fmla="*/ 432 h 940"/>
                <a:gd name="T22" fmla="*/ 287 w 1144"/>
                <a:gd name="T23" fmla="*/ 425 h 940"/>
                <a:gd name="T24" fmla="*/ 239 w 1144"/>
                <a:gd name="T25" fmla="*/ 442 h 940"/>
                <a:gd name="T26" fmla="*/ 212 w 1144"/>
                <a:gd name="T27" fmla="*/ 423 h 940"/>
                <a:gd name="T28" fmla="*/ 179 w 1144"/>
                <a:gd name="T29" fmla="*/ 437 h 940"/>
                <a:gd name="T30" fmla="*/ 192 w 1144"/>
                <a:gd name="T31" fmla="*/ 449 h 940"/>
                <a:gd name="T32" fmla="*/ 184 w 1144"/>
                <a:gd name="T33" fmla="*/ 462 h 940"/>
                <a:gd name="T34" fmla="*/ 4 w 1144"/>
                <a:gd name="T35" fmla="*/ 512 h 940"/>
                <a:gd name="T36" fmla="*/ 0 w 1144"/>
                <a:gd name="T37" fmla="*/ 56 h 940"/>
                <a:gd name="T38" fmla="*/ 0 w 1144"/>
                <a:gd name="T39" fmla="*/ 0 h 940"/>
                <a:gd name="T40" fmla="*/ 1144 w 1144"/>
                <a:gd name="T41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144" h="940">
                  <a:moveTo>
                    <a:pt x="0" y="104"/>
                  </a:moveTo>
                  <a:lnTo>
                    <a:pt x="768" y="0"/>
                  </a:lnTo>
                  <a:lnTo>
                    <a:pt x="1144" y="212"/>
                  </a:lnTo>
                  <a:lnTo>
                    <a:pt x="864" y="288"/>
                  </a:lnTo>
                  <a:lnTo>
                    <a:pt x="900" y="388"/>
                  </a:lnTo>
                  <a:lnTo>
                    <a:pt x="960" y="404"/>
                  </a:lnTo>
                  <a:lnTo>
                    <a:pt x="940" y="448"/>
                  </a:lnTo>
                  <a:lnTo>
                    <a:pt x="980" y="468"/>
                  </a:lnTo>
                  <a:lnTo>
                    <a:pt x="844" y="592"/>
                  </a:lnTo>
                  <a:lnTo>
                    <a:pt x="776" y="708"/>
                  </a:lnTo>
                  <a:lnTo>
                    <a:pt x="768" y="792"/>
                  </a:lnTo>
                  <a:lnTo>
                    <a:pt x="732" y="780"/>
                  </a:lnTo>
                  <a:lnTo>
                    <a:pt x="608" y="812"/>
                  </a:lnTo>
                  <a:lnTo>
                    <a:pt x="540" y="776"/>
                  </a:lnTo>
                  <a:lnTo>
                    <a:pt x="456" y="800"/>
                  </a:lnTo>
                  <a:lnTo>
                    <a:pt x="488" y="824"/>
                  </a:lnTo>
                  <a:lnTo>
                    <a:pt x="468" y="848"/>
                  </a:lnTo>
                  <a:lnTo>
                    <a:pt x="4" y="94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CC66">
                <a:alpha val="26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469856" y="3456962"/>
            <a:ext cx="7086600" cy="31722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New Scale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1 M samples/s  from 30,000 heterogeneous physical devices of power supplies, diagnostics, RF, vacuum system, </a:t>
            </a:r>
            <a:r>
              <a:rPr lang="en-US" sz="2000" i="1" dirty="0" err="1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etc</a:t>
            </a:r>
            <a:endParaRPr lang="en-US" sz="2000" i="1" dirty="0" smtClean="0">
              <a:solidFill>
                <a:srgbClr val="00206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>
              <a:solidFill>
                <a:srgbClr val="002060"/>
              </a:solidFill>
              <a:ea typeface="ＭＳ Ｐゴシック" charset="0"/>
            </a:endParaRPr>
          </a:p>
          <a:p>
            <a:pPr marL="342900" lvl="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New Scope: </a:t>
            </a:r>
            <a:r>
              <a:rPr lang="en-US" sz="2000" dirty="0">
                <a:solidFill>
                  <a:srgbClr val="002060"/>
                </a:solidFill>
              </a:rPr>
              <a:t>Transition from EPICS 3 to EPICS 4 bringing the middle layer and support of the user-defined data </a:t>
            </a:r>
            <a:r>
              <a:rPr lang="en-US" sz="2000" dirty="0" smtClean="0">
                <a:solidFill>
                  <a:srgbClr val="002060"/>
                </a:solidFill>
              </a:rPr>
              <a:t>types</a:t>
            </a:r>
          </a:p>
          <a:p>
            <a:pPr marL="342900" lvl="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2060"/>
              </a:solidFill>
            </a:endParaRPr>
          </a:p>
          <a:p>
            <a:pPr marL="342900" lvl="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2060"/>
                </a:solidFill>
              </a:rPr>
              <a:t>New Applications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</a:rPr>
              <a:t>Beamline</a:t>
            </a:r>
            <a:r>
              <a:rPr lang="en-US" sz="2000" dirty="0" smtClean="0">
                <a:solidFill>
                  <a:srgbClr val="002060"/>
                </a:solidFill>
              </a:rPr>
              <a:t> DAQ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7772400" y="20150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8077200" y="23198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7" name="AutoShape 3"/>
          <p:cNvCxnSpPr>
            <a:cxnSpLocks noChangeShapeType="1"/>
          </p:cNvCxnSpPr>
          <p:nvPr/>
        </p:nvCxnSpPr>
        <p:spPr bwMode="auto">
          <a:xfrm>
            <a:off x="7551761" y="2929437"/>
            <a:ext cx="298427" cy="1588"/>
          </a:xfrm>
          <a:prstGeom prst="straightConnector1">
            <a:avLst/>
          </a:prstGeom>
          <a:noFill/>
          <a:ln w="9360">
            <a:solidFill>
              <a:srgbClr val="322F3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228" name="AutoShape 84"/>
          <p:cNvSpPr>
            <a:spLocks noChangeArrowheads="1"/>
          </p:cNvSpPr>
          <p:nvPr/>
        </p:nvSpPr>
        <p:spPr bwMode="auto">
          <a:xfrm>
            <a:off x="7848600" y="25484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780338" y="3253720"/>
            <a:ext cx="11287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2TB/day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24706"/>
            <a:ext cx="7377989" cy="539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68326" cy="655320"/>
          </a:xfrm>
        </p:spPr>
        <p:txBody>
          <a:bodyPr/>
          <a:lstStyle/>
          <a:p>
            <a:r>
              <a:rPr lang="en-US" sz="2800" dirty="0" smtClean="0"/>
              <a:t>Integrated  and </a:t>
            </a:r>
            <a:r>
              <a:rPr lang="en-US" sz="2800" dirty="0" smtClean="0"/>
              <a:t>Incremental </a:t>
            </a:r>
            <a:r>
              <a:rPr lang="en-US" sz="2800" dirty="0"/>
              <a:t>Approach</a:t>
            </a:r>
            <a:endParaRPr lang="en-US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199" y="838200"/>
            <a:ext cx="64770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479590" y="5006701"/>
            <a:ext cx="4169736" cy="1509524"/>
          </a:xfrm>
          <a:prstGeom prst="wedgeRoundRectCallout">
            <a:avLst>
              <a:gd name="adj1" fmla="val -57649"/>
              <a:gd name="adj2" fmla="val -2207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100453"/>
            <a:ext cx="315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Channel </a:t>
            </a:r>
            <a:r>
              <a:rPr lang="en-US" sz="1600" b="1" dirty="0" err="1" smtClean="0">
                <a:solidFill>
                  <a:srgbClr val="002060"/>
                </a:solidFill>
              </a:rPr>
              <a:t>Archiver</a:t>
            </a:r>
            <a:r>
              <a:rPr lang="en-US" sz="1600" b="1" dirty="0" smtClean="0">
                <a:solidFill>
                  <a:srgbClr val="002060"/>
                </a:solidFill>
              </a:rPr>
              <a:t> Framework: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3003" y="5439007"/>
            <a:ext cx="3896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</a:rPr>
              <a:t>Data Access</a:t>
            </a:r>
            <a:r>
              <a:rPr lang="en-US" sz="1600" dirty="0" smtClean="0">
                <a:solidFill>
                  <a:srgbClr val="002060"/>
                </a:solidFill>
              </a:rPr>
              <a:t>: EPICS V4 RPC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</a:rPr>
              <a:t>Engine</a:t>
            </a:r>
            <a:r>
              <a:rPr lang="en-US" sz="1600" dirty="0" smtClean="0">
                <a:solidFill>
                  <a:srgbClr val="002060"/>
                </a:solidFill>
              </a:rPr>
              <a:t>: generic type system, chunk model, lock-free approach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</a:rPr>
              <a:t>Backend</a:t>
            </a:r>
            <a:r>
              <a:rPr lang="en-US" sz="1600" dirty="0" smtClean="0">
                <a:solidFill>
                  <a:srgbClr val="002060"/>
                </a:solidFill>
              </a:rPr>
              <a:t>: HDF5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07847" y="840222"/>
            <a:ext cx="2057401" cy="167437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vrp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4600"/>
            <a:ext cx="4756150" cy="3505200"/>
          </a:xfrm>
          <a:prstGeom prst="rect">
            <a:avLst/>
          </a:prstGeom>
          <a:noFill/>
          <a:ln w="9525">
            <a:solidFill>
              <a:srgbClr val="042B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0413" cy="762000"/>
          </a:xfrm>
        </p:spPr>
        <p:txBody>
          <a:bodyPr/>
          <a:lstStyle/>
          <a:p>
            <a:r>
              <a:rPr lang="en-US" sz="2800" dirty="0" smtClean="0"/>
              <a:t>Classic Version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990600"/>
            <a:ext cx="7898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Data Access</a:t>
            </a:r>
            <a:r>
              <a:rPr lang="en-US" sz="2000" dirty="0" smtClean="0">
                <a:solidFill>
                  <a:srgbClr val="002060"/>
                </a:solidFill>
              </a:rPr>
              <a:t>: XML-RPC and </a:t>
            </a:r>
            <a:r>
              <a:rPr lang="en-US" sz="2000" dirty="0" smtClean="0">
                <a:solidFill>
                  <a:srgbClr val="00B050"/>
                </a:solidFill>
              </a:rPr>
              <a:t>EPICS V4 RPC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Engine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Lock-free </a:t>
            </a:r>
            <a:r>
              <a:rPr lang="en-US" sz="2000" dirty="0" smtClean="0">
                <a:solidFill>
                  <a:srgbClr val="00B050"/>
                </a:solidFill>
              </a:rPr>
              <a:t>Circular Buffer    </a:t>
            </a:r>
            <a:r>
              <a:rPr lang="en-US" sz="2000" dirty="0" smtClean="0">
                <a:solidFill>
                  <a:srgbClr val="00B05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=&gt; </a:t>
            </a:r>
            <a:r>
              <a:rPr lang="en-US" sz="2000" dirty="0">
                <a:solidFill>
                  <a:srgbClr val="002060"/>
                </a:solidFill>
              </a:rPr>
              <a:t>100 K scalar samples/s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Backend: </a:t>
            </a:r>
            <a:r>
              <a:rPr lang="en-US" sz="2000" dirty="0" smtClean="0">
                <a:solidFill>
                  <a:srgbClr val="002060"/>
                </a:solidFill>
              </a:rPr>
              <a:t>Index + original Data files </a:t>
            </a:r>
            <a:r>
              <a:rPr lang="en-US" sz="2000" dirty="0" smtClean="0">
                <a:solidFill>
                  <a:srgbClr val="002060"/>
                </a:solidFill>
              </a:rPr>
              <a:t> =&gt; </a:t>
            </a:r>
            <a:r>
              <a:rPr lang="en-US" sz="2000" dirty="0" smtClean="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K scalar samples/s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c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42" y="3056332"/>
            <a:ext cx="5602129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6030" y="2871667"/>
            <a:ext cx="499380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CSS Plug-in: </a:t>
            </a:r>
            <a:r>
              <a:rPr lang="en-US" sz="1800" dirty="0" smtClean="0">
                <a:solidFill>
                  <a:srgbClr val="002060"/>
                </a:solidFill>
              </a:rPr>
              <a:t>org.csstudio.archiver.reader.ea4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46" y="2329934"/>
            <a:ext cx="30828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C++ RPC server: </a:t>
            </a:r>
            <a:r>
              <a:rPr lang="en-US" sz="1800" dirty="0" smtClean="0">
                <a:solidFill>
                  <a:srgbClr val="002060"/>
                </a:solidFill>
              </a:rPr>
              <a:t>ea4:pvrpc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10400" cy="609600"/>
          </a:xfrm>
        </p:spPr>
        <p:txBody>
          <a:bodyPr/>
          <a:lstStyle/>
          <a:p>
            <a:r>
              <a:rPr lang="en-US" altLang="en-US" sz="2800" dirty="0" smtClean="0"/>
              <a:t>Data Access: Get Channel Values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786438" cy="1336675"/>
          </a:xfrm>
          <a:prstGeom prst="rect">
            <a:avLst/>
          </a:prstGeom>
          <a:noFill/>
          <a:ln w="9525">
            <a:solidFill>
              <a:srgbClr val="042B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5803900" cy="514350"/>
          </a:xfrm>
          <a:prstGeom prst="rect">
            <a:avLst/>
          </a:prstGeom>
          <a:noFill/>
          <a:ln w="9525">
            <a:solidFill>
              <a:srgbClr val="042B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Curved Right Arrow 5"/>
          <p:cNvSpPr>
            <a:spLocks noChangeArrowheads="1"/>
          </p:cNvSpPr>
          <p:nvPr/>
        </p:nvSpPr>
        <p:spPr bwMode="auto">
          <a:xfrm rot="1787659">
            <a:off x="1733550" y="1166813"/>
            <a:ext cx="762000" cy="1350962"/>
          </a:xfrm>
          <a:prstGeom prst="curvedRightArrow">
            <a:avLst>
              <a:gd name="adj1" fmla="val 13568"/>
              <a:gd name="adj2" fmla="val 49978"/>
              <a:gd name="adj3" fmla="val 25000"/>
            </a:avLst>
          </a:prstGeom>
          <a:solidFill>
            <a:srgbClr val="042B7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83025" cy="788988"/>
          </a:xfrm>
          <a:prstGeom prst="rect">
            <a:avLst/>
          </a:prstGeom>
          <a:noFill/>
          <a:ln w="9525">
            <a:solidFill>
              <a:srgbClr val="042B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183063" cy="1979613"/>
          </a:xfrm>
          <a:prstGeom prst="rect">
            <a:avLst/>
          </a:prstGeom>
          <a:noFill/>
          <a:ln w="9525">
            <a:solidFill>
              <a:srgbClr val="042B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5791200" y="4038600"/>
            <a:ext cx="990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1219200" y="3581400"/>
            <a:ext cx="990600" cy="685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5334000" y="5181600"/>
            <a:ext cx="2364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Heterogeneous Array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9227" name="Straight Arrow Connector 13"/>
          <p:cNvCxnSpPr>
            <a:cxnSpLocks noChangeShapeType="1"/>
            <a:endCxn id="9224" idx="4"/>
          </p:cNvCxnSpPr>
          <p:nvPr/>
        </p:nvCxnSpPr>
        <p:spPr bwMode="auto">
          <a:xfrm flipV="1">
            <a:off x="6019800" y="4343400"/>
            <a:ext cx="266700" cy="838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28" name="Straight Arrow Connector 15"/>
          <p:cNvCxnSpPr>
            <a:cxnSpLocks noChangeShapeType="1"/>
          </p:cNvCxnSpPr>
          <p:nvPr/>
        </p:nvCxnSpPr>
        <p:spPr bwMode="auto">
          <a:xfrm flipH="1" flipV="1">
            <a:off x="2133600" y="4038600"/>
            <a:ext cx="3657600" cy="1143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29" name="Straight Arrow Connector 17"/>
          <p:cNvCxnSpPr>
            <a:cxnSpLocks noChangeShapeType="1"/>
          </p:cNvCxnSpPr>
          <p:nvPr/>
        </p:nvCxnSpPr>
        <p:spPr bwMode="auto">
          <a:xfrm flipH="1" flipV="1">
            <a:off x="4343400" y="3257550"/>
            <a:ext cx="1600200" cy="19240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228600" y="5795211"/>
            <a:ext cx="836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 dirty="0">
                <a:solidFill>
                  <a:srgbClr val="00B050"/>
                </a:solidFill>
              </a:rPr>
              <a:t>Solution:</a:t>
            </a:r>
            <a:r>
              <a:rPr lang="en-US" altLang="en-US" sz="1800" dirty="0"/>
              <a:t> </a:t>
            </a:r>
            <a:r>
              <a:rPr lang="en-US" altLang="en-US" sz="1800" dirty="0" smtClean="0">
                <a:solidFill>
                  <a:srgbClr val="00B050"/>
                </a:solidFill>
              </a:rPr>
              <a:t>EPICS 4 </a:t>
            </a:r>
            <a:r>
              <a:rPr lang="en-US" altLang="en-US" sz="1800" dirty="0" err="1" smtClean="0">
                <a:solidFill>
                  <a:srgbClr val="00B050"/>
                </a:solidFill>
              </a:rPr>
              <a:t>PVData</a:t>
            </a:r>
            <a:r>
              <a:rPr lang="en-US" altLang="en-US" sz="1800" dirty="0" smtClean="0">
                <a:solidFill>
                  <a:srgbClr val="00B050"/>
                </a:solidFill>
              </a:rPr>
              <a:t>-based </a:t>
            </a:r>
            <a:r>
              <a:rPr lang="en-US" altLang="en-US" sz="1800" dirty="0">
                <a:solidFill>
                  <a:srgbClr val="00B050"/>
                </a:solidFill>
              </a:rPr>
              <a:t>dynamic structure of self-described members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160441" y="2937209"/>
            <a:ext cx="396478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7199" y="838200"/>
            <a:ext cx="61849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0413" cy="579119"/>
          </a:xfrm>
        </p:spPr>
        <p:txBody>
          <a:bodyPr/>
          <a:lstStyle/>
          <a:p>
            <a:r>
              <a:rPr lang="en-US" sz="2800" dirty="0" smtClean="0"/>
              <a:t>HDF5 Version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8" y="1219200"/>
            <a:ext cx="8077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Data Access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EPICS V4 RPC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Engine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Lock-free everywhere     </a:t>
            </a:r>
            <a:r>
              <a:rPr lang="en-US" sz="2000" dirty="0" smtClean="0">
                <a:solidFill>
                  <a:srgbClr val="002060"/>
                </a:solidFill>
              </a:rPr>
              <a:t>=&gt;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0.3 – 0.5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scalar </a:t>
            </a:r>
            <a:r>
              <a:rPr lang="en-US" sz="2000" dirty="0" smtClean="0">
                <a:solidFill>
                  <a:srgbClr val="002060"/>
                </a:solidFill>
              </a:rPr>
              <a:t>samples/s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Generic Type catalog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Generic TS Chunk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Backend: </a:t>
            </a:r>
            <a:r>
              <a:rPr lang="en-US" sz="2000" dirty="0" smtClean="0">
                <a:solidFill>
                  <a:srgbClr val="002060"/>
                </a:solidFill>
              </a:rPr>
              <a:t>Index + </a:t>
            </a:r>
            <a:r>
              <a:rPr lang="en-US" sz="2000" dirty="0" smtClean="0">
                <a:solidFill>
                  <a:srgbClr val="00B050"/>
                </a:solidFill>
              </a:rPr>
              <a:t>HDF5</a:t>
            </a:r>
            <a:r>
              <a:rPr lang="en-US" sz="2000" dirty="0" smtClean="0">
                <a:solidFill>
                  <a:srgbClr val="002060"/>
                </a:solidFill>
              </a:rPr>
              <a:t> files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=&gt; </a:t>
            </a:r>
            <a:r>
              <a:rPr lang="en-US" sz="2000" dirty="0" smtClean="0">
                <a:solidFill>
                  <a:srgbClr val="002060"/>
                </a:solidFill>
              </a:rPr>
              <a:t>3 M </a:t>
            </a:r>
            <a:r>
              <a:rPr lang="en-US" sz="2000" dirty="0">
                <a:solidFill>
                  <a:srgbClr val="002060"/>
                </a:solidFill>
              </a:rPr>
              <a:t>scalar </a:t>
            </a:r>
            <a:r>
              <a:rPr lang="en-US" sz="2000" dirty="0" smtClean="0">
                <a:solidFill>
                  <a:srgbClr val="002060"/>
                </a:solidFill>
              </a:rPr>
              <a:t>samples/s (HDD)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Extract, Transform, Load (ETL)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91409" y="3873705"/>
            <a:ext cx="1369072" cy="1502502"/>
            <a:chOff x="5410200" y="4002345"/>
            <a:chExt cx="1369072" cy="1502502"/>
          </a:xfrm>
        </p:grpSpPr>
        <p:sp>
          <p:nvSpPr>
            <p:cNvPr id="8" name="Can 7"/>
            <p:cNvSpPr/>
            <p:nvPr/>
          </p:nvSpPr>
          <p:spPr bwMode="auto">
            <a:xfrm>
              <a:off x="6069931" y="4002345"/>
              <a:ext cx="457200" cy="990600"/>
            </a:xfrm>
            <a:prstGeom prst="can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an 8"/>
            <p:cNvSpPr/>
            <p:nvPr/>
          </p:nvSpPr>
          <p:spPr bwMode="auto">
            <a:xfrm>
              <a:off x="5735052" y="4287093"/>
              <a:ext cx="457200" cy="990600"/>
            </a:xfrm>
            <a:prstGeom prst="can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 bwMode="auto">
            <a:xfrm>
              <a:off x="5410200" y="4501656"/>
              <a:ext cx="457200" cy="990600"/>
            </a:xfrm>
            <a:prstGeom prst="can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6075945" y="4514247"/>
              <a:ext cx="457200" cy="9906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92252" y="5141478"/>
              <a:ext cx="58702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Index</a:t>
              </a:r>
              <a:endPara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Can 12"/>
          <p:cNvSpPr/>
          <p:nvPr/>
        </p:nvSpPr>
        <p:spPr bwMode="auto">
          <a:xfrm>
            <a:off x="1219200" y="4272030"/>
            <a:ext cx="457200" cy="990600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845472" y="4889911"/>
            <a:ext cx="3276600" cy="11357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516016"/>
            <a:ext cx="338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Hard drive: SSD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HDF5 chunk: one TS Chunk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156" y="5516016"/>
            <a:ext cx="371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Hard drive: HDD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HDF5 chunk: many TS Chunks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83772" y="4754193"/>
            <a:ext cx="631028" cy="385011"/>
            <a:chOff x="6279740" y="2438400"/>
            <a:chExt cx="559769" cy="385011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279740" y="2438400"/>
              <a:ext cx="480741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9740" y="2484857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ETL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3" y="228600"/>
            <a:ext cx="8380413" cy="685799"/>
          </a:xfrm>
        </p:spPr>
        <p:txBody>
          <a:bodyPr/>
          <a:lstStyle/>
          <a:p>
            <a:r>
              <a:rPr lang="en-US" sz="2800" dirty="0" smtClean="0"/>
              <a:t>Open Type System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438400"/>
            <a:ext cx="18249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DBR Types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PV Data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HDF5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</a:rPr>
              <a:t>SciDB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…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038290"/>
            <a:ext cx="272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Structured Data Types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273" y="5335437"/>
            <a:ext cx="3263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OMG DDS Extensible and Dynamic Topic </a:t>
            </a:r>
            <a:r>
              <a:rPr lang="en-US" sz="1800" dirty="0" smtClean="0">
                <a:solidFill>
                  <a:srgbClr val="002060"/>
                </a:solidFill>
              </a:rPr>
              <a:t>Types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Version 1.0: November 2012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5867400" y="2819400"/>
            <a:ext cx="457200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5387"/>
            <a:ext cx="1417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02" y="5462387"/>
            <a:ext cx="10271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8" y="1173717"/>
            <a:ext cx="5452682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5" y="146217"/>
            <a:ext cx="5305925" cy="844383"/>
          </a:xfrm>
        </p:spPr>
        <p:txBody>
          <a:bodyPr/>
          <a:lstStyle/>
          <a:p>
            <a:r>
              <a:rPr lang="en-US" sz="2800" dirty="0" smtClean="0"/>
              <a:t>RDB-based Type Catalog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" y="1447800"/>
            <a:ext cx="6829425" cy="304800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7149" y="4572000"/>
            <a:ext cx="77724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>
              <a:buClr>
                <a:srgbClr val="042B7F"/>
              </a:buClr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xtype_kind</a:t>
            </a:r>
            <a:r>
              <a:rPr lang="en-US" sz="1600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enumeration values of int16, float, string, sequence, structure, etc. </a:t>
            </a:r>
          </a:p>
          <a:p>
            <a:pPr marL="285750" indent="-285750">
              <a:buClr>
                <a:srgbClr val="042B7F"/>
              </a:buClr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xtype</a:t>
            </a:r>
            <a:r>
              <a:rPr lang="en-US" sz="1600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1600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collection of all type ids and versions</a:t>
            </a:r>
          </a:p>
          <a:p>
            <a:pPr>
              <a:buClr>
                <a:srgbClr val="042B7F"/>
              </a:buClr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err="1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xtype_dependence</a:t>
            </a:r>
            <a:r>
              <a:rPr lang="en-US" sz="1600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auxiliary table with the type dependencies</a:t>
            </a:r>
          </a:p>
          <a:p>
            <a:pPr>
              <a:buClr>
                <a:srgbClr val="042B7F"/>
              </a:buClr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err="1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xtype_member</a:t>
            </a:r>
            <a:r>
              <a:rPr lang="en-US" sz="1600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1600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structure-member associations</a:t>
            </a:r>
          </a:p>
          <a:p>
            <a:pPr>
              <a:buClr>
                <a:srgbClr val="042B7F"/>
              </a:buClr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err="1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xtype_collection</a:t>
            </a:r>
            <a:r>
              <a:rPr lang="en-US" sz="1600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1600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sequence-element associations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146" y="8981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w</a:t>
            </a:r>
            <a:r>
              <a:rPr lang="en-US" sz="1800" i="1" dirty="0" smtClean="0">
                <a:solidFill>
                  <a:schemeClr val="tx1"/>
                </a:solidFill>
              </a:rPr>
              <a:t>ith D. </a:t>
            </a:r>
            <a:r>
              <a:rPr lang="en-US" sz="1800" i="1" dirty="0" err="1" smtClean="0">
                <a:solidFill>
                  <a:schemeClr val="tx1"/>
                </a:solidFill>
              </a:rPr>
              <a:t>Dohan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12014</TotalTime>
  <Words>620</Words>
  <Application>Microsoft Office PowerPoint</Application>
  <PresentationFormat>On-screen Show (4:3)</PresentationFormat>
  <Paragraphs>142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Outline</vt:lpstr>
      <vt:lpstr>PowerPoint Presentation</vt:lpstr>
      <vt:lpstr>Integrated  and Incremental Approach</vt:lpstr>
      <vt:lpstr>Classic Version</vt:lpstr>
      <vt:lpstr>Data Access: Get Channel Values </vt:lpstr>
      <vt:lpstr>HDF5 Version</vt:lpstr>
      <vt:lpstr>Open Type System</vt:lpstr>
      <vt:lpstr>RDB-based Type Catalog</vt:lpstr>
      <vt:lpstr>Chunk-Based Model</vt:lpstr>
      <vt:lpstr>HDF5 Backend</vt:lpstr>
      <vt:lpstr>Next Use Case: Time Series of Frames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axe</cp:lastModifiedBy>
  <cp:revision>1577</cp:revision>
  <cp:lastPrinted>2007-07-02T19:06:14Z</cp:lastPrinted>
  <dcterms:created xsi:type="dcterms:W3CDTF">2011-01-07T23:34:29Z</dcterms:created>
  <dcterms:modified xsi:type="dcterms:W3CDTF">2013-10-05T01:59:09Z</dcterms:modified>
</cp:coreProperties>
</file>