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97" r:id="rId4"/>
    <p:sldId id="258" r:id="rId5"/>
    <p:sldId id="298" r:id="rId6"/>
    <p:sldId id="295" r:id="rId7"/>
    <p:sldId id="299" r:id="rId8"/>
    <p:sldId id="296" r:id="rId9"/>
    <p:sldId id="300" r:id="rId10"/>
    <p:sldId id="291" r:id="rId11"/>
    <p:sldId id="302" r:id="rId12"/>
    <p:sldId id="303" r:id="rId13"/>
    <p:sldId id="301" r:id="rId14"/>
  </p:sldIdLst>
  <p:sldSz cx="9144000" cy="6858000" type="screen4x3"/>
  <p:notesSz cx="6934200" cy="923448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9" d="100"/>
          <a:sy n="79" d="100"/>
        </p:scale>
        <p:origin x="-804" y="-6"/>
      </p:cViewPr>
      <p:guideLst>
        <p:guide orient="horz" pos="144"/>
        <p:guide pos="14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34200" cy="9234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4863" cy="3460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386263"/>
            <a:ext cx="5084763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29063" y="8770938"/>
            <a:ext cx="30035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b" anchorCtr="0" compatLnSpc="1">
            <a:prstTxWarp prst="textNoShape">
              <a:avLst/>
            </a:prstTxWarp>
          </a:bodyPr>
          <a:lstStyle>
            <a:lvl1pPr algn="r" eaLnBrk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fld id="{DB4CD1D8-38B8-40F4-835A-EDC29B514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3982E-E2A8-4916-BC5B-E51410A889D4}" type="slidenum">
              <a:rPr lang="en-US"/>
              <a:pPr/>
              <a:t>1</a:t>
            </a:fld>
            <a:endParaRPr lang="en-US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5F1C000-228F-4004-8E29-DA260F1F8A6F}" type="slidenum">
              <a:rPr lang="en-US" sz="1200">
                <a:solidFill>
                  <a:srgbClr val="322F31"/>
                </a:solidFill>
                <a:ea typeface="ＭＳ Ｐゴシック" charset="0"/>
                <a:cs typeface="ＭＳ Ｐゴシック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sz="1200">
              <a:solidFill>
                <a:srgbClr val="322F3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0900-4B04-462F-8B13-6C385C16ED86}" type="slidenum">
              <a:rPr lang="en-US"/>
              <a:pPr/>
              <a:t>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386263"/>
            <a:ext cx="5086350" cy="41544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B4CD1D8-38B8-40F4-835A-EDC29B514F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3F079-25D1-4FD0-A723-0CF4D8EC0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36F365-A314-446A-A590-DC3E5DDA0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39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1BE7B-E5EA-4656-B0E9-21F2DD17A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22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338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D04DB4-EF1D-45F8-96EF-46A36CD7A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39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9AF2B1-079A-43E7-9B6A-9C5A9D794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22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28800"/>
            <a:ext cx="37338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87B3C-54C5-462A-A3EA-C467B99C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B847D8-63D6-47E9-B9A9-08913DAAE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D18079F-7AA4-4F90-ADA9-F9674F9F9F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66B450-47BE-43A7-BD95-29E501ED5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19A20A-475C-4E27-BE6A-8357BEBE3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2E5A7C-B208-4AA4-9C77-32014B256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184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057400" y="6159500"/>
            <a:ext cx="1143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81350" y="6172200"/>
            <a:ext cx="30099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324600" y="6172200"/>
            <a:ext cx="98901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CF22A391-E13C-4C53-BD63-B2C1446EC4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0413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22F3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22F3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18413" cy="388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0413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42B7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22F3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22F3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22F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15963" y="992188"/>
            <a:ext cx="7543800" cy="223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Archiving Large Buffers and Supporting Data Types</a:t>
            </a:r>
            <a:r>
              <a:rPr lang="en-US" sz="24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18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endParaRPr lang="en-US" sz="18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5000" y="3429000"/>
            <a:ext cx="5181600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5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Nikolay</a:t>
            </a:r>
            <a:r>
              <a:rPr lang="en-US" sz="20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Malitsky</a:t>
            </a:r>
            <a:endParaRPr lang="en-US" sz="2000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 smtClean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EPICS Collaboration Meeting</a:t>
            </a: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Rutherford Appleton Laboratory, UK</a:t>
            </a: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dirty="0" smtClean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May </a:t>
            </a:r>
            <a:r>
              <a:rPr lang="en-US" sz="19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1</a:t>
            </a:r>
            <a:r>
              <a:rPr lang="en-US" sz="1900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2013 </a:t>
            </a:r>
            <a:endParaRPr lang="en-US" sz="1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algn="r" eaLnBrk="1" hangingPunct="1">
              <a:spcBef>
                <a:spcPts val="475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900" i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0413" cy="579118"/>
          </a:xfrm>
        </p:spPr>
        <p:txBody>
          <a:bodyPr/>
          <a:lstStyle/>
          <a:p>
            <a:r>
              <a:rPr lang="en-US" sz="2800" dirty="0" smtClean="0"/>
              <a:t>Status</a:t>
            </a:r>
            <a:endParaRPr lang="en-US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1008" y="838200"/>
            <a:ext cx="7088406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084" y="1447800"/>
            <a:ext cx="7667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rgbClr val="002060"/>
                </a:solidFill>
              </a:rPr>
              <a:t>Full integration of the original version and tools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Beta version: type library, chunk model, HDF5 backend, etc.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New scale of the chunk-based engine: 100 K scalar samples/s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204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Next Target: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084" y="3429000"/>
            <a:ext cx="83054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Replacement of XML-RPC with one of the client front-ends:</a:t>
            </a:r>
          </a:p>
          <a:p>
            <a:pPr marL="1085850" lvl="1" indent="-3429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Murali</a:t>
            </a:r>
            <a:r>
              <a:rPr lang="en-US" sz="2000" dirty="0" smtClean="0">
                <a:solidFill>
                  <a:srgbClr val="002060"/>
                </a:solidFill>
              </a:rPr>
              <a:t> Shankar’s </a:t>
            </a:r>
            <a:r>
              <a:rPr lang="en-US" sz="2000" dirty="0" err="1" smtClean="0">
                <a:solidFill>
                  <a:srgbClr val="002060"/>
                </a:solidFill>
              </a:rPr>
              <a:t>Archiver</a:t>
            </a:r>
            <a:r>
              <a:rPr lang="en-US" sz="2000" dirty="0" smtClean="0">
                <a:solidFill>
                  <a:srgbClr val="002060"/>
                </a:solidFill>
              </a:rPr>
              <a:t> Appliance</a:t>
            </a:r>
          </a:p>
          <a:p>
            <a:pPr marL="108585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EPICS V4 RPC</a:t>
            </a:r>
          </a:p>
          <a:p>
            <a:pPr marL="1085850" lvl="1" indent="-34290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</a:rPr>
              <a:t>SciDB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…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Replacement of guards with the </a:t>
            </a:r>
            <a:r>
              <a:rPr lang="en-US" sz="2000" dirty="0" err="1" smtClean="0">
                <a:solidFill>
                  <a:srgbClr val="002060"/>
                </a:solidFill>
              </a:rPr>
              <a:t>ZeroMQ</a:t>
            </a:r>
            <a:r>
              <a:rPr lang="en-US" sz="2000" dirty="0" smtClean="0">
                <a:solidFill>
                  <a:srgbClr val="002060"/>
                </a:solidFill>
              </a:rPr>
              <a:t> lock-free approach towards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500 K scalar samples/s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Adding the RDB-based type system (together with Don </a:t>
            </a:r>
            <a:r>
              <a:rPr lang="en-US" sz="2000" dirty="0" err="1" smtClean="0">
                <a:solidFill>
                  <a:srgbClr val="002060"/>
                </a:solidFill>
              </a:rPr>
              <a:t>Dohan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Image </a:t>
            </a:r>
            <a:r>
              <a:rPr lang="en-US" sz="2000" dirty="0" err="1" smtClean="0">
                <a:solidFill>
                  <a:srgbClr val="002060"/>
                </a:solidFill>
              </a:rPr>
              <a:t>Archiver</a:t>
            </a:r>
            <a:r>
              <a:rPr lang="en-US" sz="2000" dirty="0" smtClean="0">
                <a:solidFill>
                  <a:srgbClr val="002060"/>
                </a:solidFill>
              </a:rPr>
              <a:t> (next slides with a few proposals)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179" y="104769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http://sourceforge.net/projects/epicschanarch/</a:t>
            </a:r>
          </a:p>
        </p:txBody>
      </p:sp>
    </p:spTree>
    <p:extLst>
      <p:ext uri="{BB962C8B-B14F-4D97-AF65-F5344CB8AC3E}">
        <p14:creationId xmlns:p14="http://schemas.microsoft.com/office/powerpoint/2010/main" val="24808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09" y="228600"/>
            <a:ext cx="6328392" cy="655319"/>
          </a:xfrm>
        </p:spPr>
        <p:txBody>
          <a:bodyPr/>
          <a:lstStyle/>
          <a:p>
            <a:r>
              <a:rPr lang="en-US" sz="2800" dirty="0" smtClean="0"/>
              <a:t>Proposal of the 2D Image Type</a:t>
            </a:r>
            <a:endParaRPr lang="en-US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1008" y="838200"/>
            <a:ext cx="7088406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021" y="1208622"/>
            <a:ext cx="4632550" cy="31393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Image Header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w</a:t>
            </a:r>
            <a:r>
              <a:rPr lang="en-US" sz="1800" b="1" dirty="0" smtClean="0">
                <a:solidFill>
                  <a:srgbClr val="002060"/>
                </a:solidFill>
              </a:rPr>
              <a:t>idth</a:t>
            </a:r>
            <a:r>
              <a:rPr lang="en-US" sz="1800" dirty="0" smtClean="0">
                <a:solidFill>
                  <a:srgbClr val="002060"/>
                </a:solidFill>
              </a:rPr>
              <a:t>: image width in pixels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h</a:t>
            </a:r>
            <a:r>
              <a:rPr lang="en-US" sz="1800" b="1" dirty="0" smtClean="0">
                <a:solidFill>
                  <a:srgbClr val="002060"/>
                </a:solidFill>
              </a:rPr>
              <a:t>eight:</a:t>
            </a:r>
            <a:r>
              <a:rPr lang="en-US" sz="1800" dirty="0" smtClean="0">
                <a:solidFill>
                  <a:srgbClr val="002060"/>
                </a:solidFill>
              </a:rPr>
              <a:t> image height in pixels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d</a:t>
            </a:r>
            <a:r>
              <a:rPr lang="en-US" sz="1800" b="1" dirty="0" smtClean="0">
                <a:solidFill>
                  <a:srgbClr val="002060"/>
                </a:solidFill>
              </a:rPr>
              <a:t>epth:</a:t>
            </a:r>
            <a:r>
              <a:rPr lang="en-US" sz="1800" dirty="0" smtClean="0">
                <a:solidFill>
                  <a:srgbClr val="002060"/>
                </a:solidFill>
              </a:rPr>
              <a:t> pixel depth in bits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</a:rPr>
              <a:t>nChannels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r>
              <a:rPr lang="en-US" sz="1800" dirty="0" smtClean="0">
                <a:solidFill>
                  <a:srgbClr val="002060"/>
                </a:solidFill>
              </a:rPr>
              <a:t> number of channels, 1-4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encoding: </a:t>
            </a:r>
            <a:r>
              <a:rPr lang="en-US" sz="1800" dirty="0" smtClean="0">
                <a:solidFill>
                  <a:srgbClr val="002060"/>
                </a:solidFill>
              </a:rPr>
              <a:t>www.fourcc.org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</a:rPr>
              <a:t>channelSeq</a:t>
            </a:r>
            <a:r>
              <a:rPr lang="en-US" sz="1800" b="1" dirty="0" smtClean="0">
                <a:solidFill>
                  <a:srgbClr val="002060"/>
                </a:solidFill>
              </a:rPr>
              <a:t>[4]</a:t>
            </a:r>
            <a:r>
              <a:rPr lang="en-US" sz="1800" dirty="0" smtClean="0">
                <a:solidFill>
                  <a:srgbClr val="002060"/>
                </a:solidFill>
              </a:rPr>
              <a:t>: {‘b’, ‘g’, ‘r’} or {‘r’, ’g’, ‘b’}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Data type: </a:t>
            </a:r>
            <a:r>
              <a:rPr lang="en-US" sz="1800" dirty="0">
                <a:solidFill>
                  <a:srgbClr val="002060"/>
                </a:solidFill>
              </a:rPr>
              <a:t>byte, int16, uint16, etc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649" y="4390072"/>
            <a:ext cx="463255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Image Buffer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Size: </a:t>
            </a:r>
            <a:r>
              <a:rPr lang="en-US" sz="1800" dirty="0" smtClean="0">
                <a:solidFill>
                  <a:srgbClr val="002060"/>
                </a:solidFill>
              </a:rPr>
              <a:t>buffer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Data: </a:t>
            </a:r>
            <a:r>
              <a:rPr lang="en-US" sz="1800" dirty="0" smtClean="0">
                <a:solidFill>
                  <a:srgbClr val="002060"/>
                </a:solidFill>
              </a:rPr>
              <a:t>one-dimensional array of bytes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1008" y="1066800"/>
            <a:ext cx="4880592" cy="4800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863969"/>
            <a:ext cx="30668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</a:rPr>
              <a:t>OpenCV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IplImage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</a:rPr>
              <a:t>areaDetector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NDArray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</a:rPr>
              <a:t>Prosilica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PvAPI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Java Buffered Image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SWT Image Data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QT Image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TINE Image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5334000" y="2390274"/>
            <a:ext cx="457200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685800"/>
          </a:xfrm>
        </p:spPr>
        <p:txBody>
          <a:bodyPr/>
          <a:lstStyle/>
          <a:p>
            <a:r>
              <a:rPr lang="en-US" sz="2400" dirty="0" smtClean="0"/>
              <a:t>Proposal of the HDF5-based Time Series of 2D Images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0567"/>
              </p:ext>
            </p:extLst>
          </p:nvPr>
        </p:nvGraphicFramePr>
        <p:xfrm>
          <a:off x="301008" y="1524000"/>
          <a:ext cx="8381998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2584823"/>
                <a:gridCol w="1232647"/>
                <a:gridCol w="1516530"/>
                <a:gridCol w="1523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Channel  Datasets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Datatype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Attributes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DBR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Use 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Image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Use Case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Intervals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timestamps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index of the first sample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number of samples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 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[one element]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CtrlInfo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Image</a:t>
                      </a:r>
                      <a:r>
                        <a:rPr lang="en-US" sz="1400" baseline="0" dirty="0" smtClean="0"/>
                        <a:t> Header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Pointers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timestamp </a:t>
                      </a:r>
                      <a:endParaRPr lang="en-US" sz="1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index of the first element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number of elements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One</a:t>
                      </a:r>
                      <a:r>
                        <a:rPr lang="en-US" sz="1400" baseline="0" dirty="0" smtClean="0"/>
                        <a:t> of the DBR scalar or waveform types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Sequence of bytes *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1008" y="838200"/>
            <a:ext cx="7928592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6371056"/>
            <a:ext cx="5283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*Sequence of the compressed or uncompressed chunks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0413" cy="685799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Outline</a:t>
            </a:r>
            <a:endParaRPr lang="en-US" sz="2800" dirty="0">
              <a:latin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1600199"/>
            <a:ext cx="8411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Objectives</a:t>
            </a:r>
            <a:r>
              <a:rPr lang="en-US" sz="2000" dirty="0" smtClean="0">
                <a:solidFill>
                  <a:srgbClr val="002060"/>
                </a:solidFill>
              </a:rPr>
              <a:t>: new scope, new scale, new applications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Incremental Approach</a:t>
            </a:r>
            <a:r>
              <a:rPr lang="en-US" sz="2000" dirty="0" smtClean="0">
                <a:solidFill>
                  <a:srgbClr val="002060"/>
                </a:solidFill>
              </a:rPr>
              <a:t>: adding the type system, chunk model, HDF5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Status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</a:rPr>
              <a:t>Towards the Image </a:t>
            </a:r>
            <a:r>
              <a:rPr lang="en-US" sz="2000" b="1" dirty="0" err="1">
                <a:solidFill>
                  <a:srgbClr val="002060"/>
                </a:solidFill>
              </a:rPr>
              <a:t>A</a:t>
            </a:r>
            <a:r>
              <a:rPr lang="en-US" sz="2000" b="1" dirty="0" err="1" smtClean="0">
                <a:solidFill>
                  <a:srgbClr val="002060"/>
                </a:solidFill>
              </a:rPr>
              <a:t>rchiver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92893"/>
            <a:ext cx="6096000" cy="850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Objectives – 1 of 2 </a:t>
            </a:r>
            <a: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</a:br>
            <a:r>
              <a:rPr lang="en-US" sz="1600" b="1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1600" b="1" i="1" dirty="0">
              <a:solidFill>
                <a:srgbClr val="042B7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466726" y="1219200"/>
            <a:ext cx="7086600" cy="2133600"/>
            <a:chOff x="240" y="1008"/>
            <a:chExt cx="4528" cy="1894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795" t="6448" r="4916" b="25284"/>
            <a:stretch>
              <a:fillRect/>
            </a:stretch>
          </p:blipFill>
          <p:spPr bwMode="auto">
            <a:xfrm>
              <a:off x="242" y="1008"/>
              <a:ext cx="4525" cy="18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52" name="Freeform 8"/>
            <p:cNvSpPr>
              <a:spLocks noChangeArrowheads="1"/>
            </p:cNvSpPr>
            <p:nvPr/>
          </p:nvSpPr>
          <p:spPr bwMode="auto">
            <a:xfrm>
              <a:off x="240" y="1041"/>
              <a:ext cx="898" cy="773"/>
            </a:xfrm>
            <a:custGeom>
              <a:avLst/>
              <a:gdLst>
                <a:gd name="T0" fmla="*/ 0 w 1144"/>
                <a:gd name="T1" fmla="*/ 56 h 940"/>
                <a:gd name="T2" fmla="*/ 302 w 1144"/>
                <a:gd name="T3" fmla="*/ 0 h 940"/>
                <a:gd name="T4" fmla="*/ 449 w 1144"/>
                <a:gd name="T5" fmla="*/ 116 h 940"/>
                <a:gd name="T6" fmla="*/ 339 w 1144"/>
                <a:gd name="T7" fmla="*/ 157 h 940"/>
                <a:gd name="T8" fmla="*/ 353 w 1144"/>
                <a:gd name="T9" fmla="*/ 211 h 940"/>
                <a:gd name="T10" fmla="*/ 377 w 1144"/>
                <a:gd name="T11" fmla="*/ 219 h 940"/>
                <a:gd name="T12" fmla="*/ 368 w 1144"/>
                <a:gd name="T13" fmla="*/ 245 h 940"/>
                <a:gd name="T14" fmla="*/ 384 w 1144"/>
                <a:gd name="T15" fmla="*/ 255 h 940"/>
                <a:gd name="T16" fmla="*/ 331 w 1144"/>
                <a:gd name="T17" fmla="*/ 323 h 940"/>
                <a:gd name="T18" fmla="*/ 304 w 1144"/>
                <a:gd name="T19" fmla="*/ 386 h 940"/>
                <a:gd name="T20" fmla="*/ 302 w 1144"/>
                <a:gd name="T21" fmla="*/ 432 h 940"/>
                <a:gd name="T22" fmla="*/ 287 w 1144"/>
                <a:gd name="T23" fmla="*/ 425 h 940"/>
                <a:gd name="T24" fmla="*/ 239 w 1144"/>
                <a:gd name="T25" fmla="*/ 442 h 940"/>
                <a:gd name="T26" fmla="*/ 212 w 1144"/>
                <a:gd name="T27" fmla="*/ 423 h 940"/>
                <a:gd name="T28" fmla="*/ 179 w 1144"/>
                <a:gd name="T29" fmla="*/ 437 h 940"/>
                <a:gd name="T30" fmla="*/ 192 w 1144"/>
                <a:gd name="T31" fmla="*/ 449 h 940"/>
                <a:gd name="T32" fmla="*/ 184 w 1144"/>
                <a:gd name="T33" fmla="*/ 462 h 940"/>
                <a:gd name="T34" fmla="*/ 4 w 1144"/>
                <a:gd name="T35" fmla="*/ 512 h 940"/>
                <a:gd name="T36" fmla="*/ 0 w 1144"/>
                <a:gd name="T37" fmla="*/ 56 h 940"/>
                <a:gd name="T38" fmla="*/ 0 w 1144"/>
                <a:gd name="T39" fmla="*/ 0 h 940"/>
                <a:gd name="T40" fmla="*/ 1144 w 1144"/>
                <a:gd name="T41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144" h="940">
                  <a:moveTo>
                    <a:pt x="0" y="104"/>
                  </a:moveTo>
                  <a:lnTo>
                    <a:pt x="768" y="0"/>
                  </a:lnTo>
                  <a:lnTo>
                    <a:pt x="1144" y="212"/>
                  </a:lnTo>
                  <a:lnTo>
                    <a:pt x="864" y="288"/>
                  </a:lnTo>
                  <a:lnTo>
                    <a:pt x="900" y="388"/>
                  </a:lnTo>
                  <a:lnTo>
                    <a:pt x="960" y="404"/>
                  </a:lnTo>
                  <a:lnTo>
                    <a:pt x="940" y="448"/>
                  </a:lnTo>
                  <a:lnTo>
                    <a:pt x="980" y="468"/>
                  </a:lnTo>
                  <a:lnTo>
                    <a:pt x="844" y="592"/>
                  </a:lnTo>
                  <a:lnTo>
                    <a:pt x="776" y="708"/>
                  </a:lnTo>
                  <a:lnTo>
                    <a:pt x="768" y="792"/>
                  </a:lnTo>
                  <a:lnTo>
                    <a:pt x="732" y="780"/>
                  </a:lnTo>
                  <a:lnTo>
                    <a:pt x="608" y="812"/>
                  </a:lnTo>
                  <a:lnTo>
                    <a:pt x="540" y="776"/>
                  </a:lnTo>
                  <a:lnTo>
                    <a:pt x="456" y="800"/>
                  </a:lnTo>
                  <a:lnTo>
                    <a:pt x="488" y="824"/>
                  </a:lnTo>
                  <a:lnTo>
                    <a:pt x="468" y="848"/>
                  </a:lnTo>
                  <a:lnTo>
                    <a:pt x="4" y="94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CC66">
                <a:alpha val="26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457140" y="3733800"/>
            <a:ext cx="7086600" cy="22489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New 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cope: </a:t>
            </a:r>
            <a:r>
              <a:rPr lang="en-US" sz="2000" dirty="0">
                <a:solidFill>
                  <a:srgbClr val="002060"/>
                </a:solidFill>
              </a:rPr>
              <a:t>Transition from EPICS 3 to EPICS 4 bringing the middle layer and support of the user-defined data </a:t>
            </a:r>
            <a:r>
              <a:rPr lang="en-US" sz="2000" dirty="0" smtClean="0">
                <a:solidFill>
                  <a:srgbClr val="002060"/>
                </a:solidFill>
              </a:rPr>
              <a:t>types</a:t>
            </a:r>
          </a:p>
          <a:p>
            <a:pPr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ClrTx/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New 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Scale</a:t>
            </a:r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1 M samples/s  from 30,000 heterogeneous physical devices of power supplies, diagnostics, RF, vacuum system, </a:t>
            </a:r>
            <a:r>
              <a:rPr lang="en-US" sz="2000" i="1" dirty="0" err="1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etc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7772400" y="20150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8077200" y="23198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7" name="AutoShape 3"/>
          <p:cNvCxnSpPr>
            <a:cxnSpLocks noChangeShapeType="1"/>
          </p:cNvCxnSpPr>
          <p:nvPr/>
        </p:nvCxnSpPr>
        <p:spPr bwMode="auto">
          <a:xfrm>
            <a:off x="7551761" y="2929437"/>
            <a:ext cx="298427" cy="1588"/>
          </a:xfrm>
          <a:prstGeom prst="straightConnector1">
            <a:avLst/>
          </a:prstGeom>
          <a:noFill/>
          <a:ln w="9360">
            <a:solidFill>
              <a:srgbClr val="322F3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228" name="AutoShape 84"/>
          <p:cNvSpPr>
            <a:spLocks noChangeArrowheads="1"/>
          </p:cNvSpPr>
          <p:nvPr/>
        </p:nvSpPr>
        <p:spPr bwMode="auto">
          <a:xfrm>
            <a:off x="7848600" y="2548437"/>
            <a:ext cx="838200" cy="609600"/>
          </a:xfrm>
          <a:prstGeom prst="flowChartMagneticDisk">
            <a:avLst/>
          </a:prstGeom>
          <a:solidFill>
            <a:srgbClr val="8071B4"/>
          </a:solidFill>
          <a:ln w="9360">
            <a:solidFill>
              <a:srgbClr val="322F3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7780338" y="3253720"/>
            <a:ext cx="11287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7030A0"/>
                </a:solidFill>
                <a:ea typeface="ＭＳ Ｐゴシック" charset="0"/>
                <a:cs typeface="ＭＳ Ｐゴシック" charset="0"/>
              </a:rPr>
              <a:t>2TB/day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7655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09600" y="5715000"/>
            <a:ext cx="3275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7030A0"/>
                </a:solidFill>
              </a:rPr>
              <a:t>Courtesy of Qun Shen (NSLS-II)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838200"/>
            <a:ext cx="3886200" cy="46038"/>
          </a:xfrm>
          <a:prstGeom prst="rect">
            <a:avLst/>
          </a:prstGeom>
          <a:solidFill>
            <a:srgbClr val="042B7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776663" cy="2209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800600" y="4038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7030A0"/>
                </a:solidFill>
              </a:rPr>
              <a:t>HDF5 Dataset</a:t>
            </a:r>
            <a:r>
              <a:rPr lang="en-US" sz="1400" b="1">
                <a:solidFill>
                  <a:srgbClr val="042B7F"/>
                </a:solidFill>
              </a:rPr>
              <a:t> </a:t>
            </a:r>
          </a:p>
        </p:txBody>
      </p:sp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76600"/>
            <a:ext cx="1981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Curved Down Arrow 10"/>
          <p:cNvSpPr>
            <a:spLocks noChangeArrowheads="1"/>
          </p:cNvSpPr>
          <p:nvPr/>
        </p:nvSpPr>
        <p:spPr bwMode="auto">
          <a:xfrm rot="2494745">
            <a:off x="4452938" y="3055938"/>
            <a:ext cx="1143000" cy="5334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143000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New A</a:t>
            </a:r>
            <a:r>
              <a:rPr lang="en-US" sz="20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pplications</a:t>
            </a:r>
            <a:r>
              <a:rPr lang="en-US" sz="2000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000" dirty="0" err="1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eamline</a:t>
            </a:r>
            <a:r>
              <a:rPr lang="en-US" sz="2000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</a:rPr>
              <a:t> DAQ </a:t>
            </a:r>
            <a:endParaRPr lang="en-US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292893"/>
            <a:ext cx="6096000" cy="850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Objectives – 2 of 2 </a:t>
            </a:r>
            <a: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</a:br>
            <a:r>
              <a:rPr lang="en-US" sz="1600" b="1" i="1" dirty="0" smtClean="0">
                <a:solidFill>
                  <a:srgbClr val="042B7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sz="1600" b="1" i="1" dirty="0">
              <a:solidFill>
                <a:srgbClr val="042B7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0413" cy="655320"/>
          </a:xfrm>
        </p:spPr>
        <p:txBody>
          <a:bodyPr/>
          <a:lstStyle/>
          <a:p>
            <a:r>
              <a:rPr lang="en-US" sz="2800" dirty="0" smtClean="0"/>
              <a:t>Incremental Approach</a:t>
            </a:r>
            <a:endParaRPr lang="en-US" sz="28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701" y="1186570"/>
            <a:ext cx="6109267" cy="44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3968230" y="1060120"/>
            <a:ext cx="1580893" cy="1317078"/>
          </a:xfrm>
          <a:prstGeom prst="ellips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28600" y="2969318"/>
            <a:ext cx="4488058" cy="3681068"/>
          </a:xfrm>
          <a:prstGeom prst="wedgeRoundRectCallout">
            <a:avLst>
              <a:gd name="adj1" fmla="val 41094"/>
              <a:gd name="adj2" fmla="val -6834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832" y="3352800"/>
            <a:ext cx="236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Channel </a:t>
            </a:r>
            <a:r>
              <a:rPr lang="en-US" sz="2000" b="1" dirty="0" err="1" smtClean="0">
                <a:solidFill>
                  <a:srgbClr val="002060"/>
                </a:solidFill>
              </a:rPr>
              <a:t>Archiver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Framework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278839" y="4260115"/>
            <a:ext cx="405675" cy="74194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5655707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EPICS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707708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EPICS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437" y="5194042"/>
            <a:ext cx="4387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2060"/>
                </a:solidFill>
              </a:rPr>
              <a:t>New Scope</a:t>
            </a:r>
            <a:r>
              <a:rPr lang="en-US" sz="1800" dirty="0" smtClean="0">
                <a:solidFill>
                  <a:srgbClr val="002060"/>
                </a:solidFill>
              </a:rPr>
              <a:t>: DDS Type System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b="1" dirty="0">
                <a:solidFill>
                  <a:srgbClr val="002060"/>
                </a:solidFill>
              </a:rPr>
              <a:t>New Scale</a:t>
            </a:r>
            <a:r>
              <a:rPr lang="en-US" sz="1800" dirty="0">
                <a:solidFill>
                  <a:srgbClr val="002060"/>
                </a:solidFill>
              </a:rPr>
              <a:t>: </a:t>
            </a:r>
            <a:r>
              <a:rPr lang="en-US" sz="1800" dirty="0" err="1">
                <a:solidFill>
                  <a:srgbClr val="002060"/>
                </a:solidFill>
              </a:rPr>
              <a:t>SciDB</a:t>
            </a:r>
            <a:r>
              <a:rPr lang="en-US" sz="1800" dirty="0">
                <a:solidFill>
                  <a:srgbClr val="002060"/>
                </a:solidFill>
              </a:rPr>
              <a:t> Chunk </a:t>
            </a:r>
            <a:r>
              <a:rPr lang="en-US" sz="1800" dirty="0" smtClean="0">
                <a:solidFill>
                  <a:srgbClr val="002060"/>
                </a:solidFill>
              </a:rPr>
              <a:t>Model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b="1" dirty="0" smtClean="0">
                <a:solidFill>
                  <a:srgbClr val="002060"/>
                </a:solidFill>
              </a:rPr>
              <a:t>New Applications</a:t>
            </a:r>
            <a:r>
              <a:rPr lang="en-US" sz="1800" dirty="0" smtClean="0">
                <a:solidFill>
                  <a:srgbClr val="002060"/>
                </a:solidFill>
              </a:rPr>
              <a:t>: HDF5 Backend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3" y="228600"/>
            <a:ext cx="8380413" cy="685799"/>
          </a:xfrm>
        </p:spPr>
        <p:txBody>
          <a:bodyPr/>
          <a:lstStyle/>
          <a:p>
            <a:r>
              <a:rPr lang="en-US" sz="2800" dirty="0" smtClean="0"/>
              <a:t>Open Type System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2438400"/>
            <a:ext cx="18249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DBR Types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PV Data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HDF5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2060"/>
                </a:solidFill>
              </a:rPr>
              <a:t>SciDB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2060"/>
                </a:solidFill>
              </a:rPr>
              <a:t>…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2038290"/>
            <a:ext cx="272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Structured Data Types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273" y="5335437"/>
            <a:ext cx="32634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OMG DDS Extensible and Dynamic Topic </a:t>
            </a:r>
            <a:r>
              <a:rPr lang="en-US" sz="1800" dirty="0" smtClean="0">
                <a:solidFill>
                  <a:srgbClr val="002060"/>
                </a:solidFill>
              </a:rPr>
              <a:t>Types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Version 1.0: November 2012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199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5867400" y="2819400"/>
            <a:ext cx="457200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5387"/>
            <a:ext cx="14176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02" y="5462387"/>
            <a:ext cx="10271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8" y="1173717"/>
            <a:ext cx="5452682" cy="41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70" y="309416"/>
            <a:ext cx="6255491" cy="579119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Chunk-Based Model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1092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3965"/>
            <a:ext cx="1811818" cy="3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92429" y="4841745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TS Chunk: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15050" y="4841745"/>
            <a:ext cx="7135515" cy="1600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047044" y="6184800"/>
            <a:ext cx="4953583" cy="1905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21330" y="536881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047045" y="5264382"/>
            <a:ext cx="4953583" cy="920417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047044" y="4969609"/>
            <a:ext cx="4953583" cy="29678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86794" y="4948722"/>
            <a:ext cx="134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Generic API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7530251" y="4841745"/>
            <a:ext cx="1142999" cy="48942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5582" y="4932566"/>
            <a:ext cx="57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Type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V="1">
            <a:off x="7028237" y="5117463"/>
            <a:ext cx="522884" cy="4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2047044" y="5266389"/>
            <a:ext cx="1475521" cy="918411"/>
            <a:chOff x="2289193" y="5173580"/>
            <a:chExt cx="1475521" cy="918411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289193" y="5173580"/>
              <a:ext cx="1475521" cy="918411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52817" y="5463508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Sample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14830" y="5266389"/>
            <a:ext cx="1475521" cy="918411"/>
            <a:chOff x="2289193" y="5173580"/>
            <a:chExt cx="1475521" cy="918411"/>
          </a:xfrm>
        </p:grpSpPr>
        <p:sp>
          <p:nvSpPr>
            <p:cNvPr id="86" name="Rectangle 85"/>
            <p:cNvSpPr/>
            <p:nvPr/>
          </p:nvSpPr>
          <p:spPr bwMode="auto">
            <a:xfrm>
              <a:off x="2289193" y="5173580"/>
              <a:ext cx="1475521" cy="918411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52817" y="5463508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</a:rPr>
                <a:t>Sample</a:t>
              </a:r>
              <a:endParaRPr lang="en-US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7397420" y="2353410"/>
            <a:ext cx="1169563" cy="48942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9382" y="2444231"/>
            <a:ext cx="58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Type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64451" y="2353410"/>
            <a:ext cx="2027246" cy="83820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694" y="2709580"/>
            <a:ext cx="1371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Generic API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0774" y="2404507"/>
            <a:ext cx="922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</a:rPr>
              <a:t>TSSample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1933" y="3280617"/>
            <a:ext cx="12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</a:rPr>
              <a:t>DbrTimeDouble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9542" y="3568660"/>
            <a:ext cx="1742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Implementation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365" y="4095014"/>
            <a:ext cx="167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Memory Buffer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64450" y="3943749"/>
            <a:ext cx="2014563" cy="5080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9304" y="3956515"/>
            <a:ext cx="55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/>
                </a:solidFill>
              </a:rPr>
              <a:t>c</a:t>
            </a:r>
            <a:r>
              <a:rPr lang="en-US" sz="1200" i="1" dirty="0" smtClean="0">
                <a:solidFill>
                  <a:schemeClr val="tx1"/>
                </a:solidFill>
              </a:rPr>
              <a:t>har*</a:t>
            </a:r>
            <a:endParaRPr lang="en-US" sz="1200" i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endCxn id="18" idx="1"/>
          </p:cNvCxnSpPr>
          <p:nvPr/>
        </p:nvCxnSpPr>
        <p:spPr bwMode="auto">
          <a:xfrm flipV="1">
            <a:off x="6862383" y="2598120"/>
            <a:ext cx="535036" cy="4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783116" y="1767118"/>
            <a:ext cx="133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TS Sample: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864450" y="2353411"/>
            <a:ext cx="2014562" cy="863186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64450" y="3216597"/>
            <a:ext cx="2014563" cy="727152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05798" y="1767118"/>
            <a:ext cx="4057201" cy="28130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5798" y="1196250"/>
            <a:ext cx="416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Channel is a sequence of the TS chunks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57" name="Picture 3" descr="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4" y="1970631"/>
            <a:ext cx="3622849" cy="24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145" y="1587335"/>
            <a:ext cx="2625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Array </a:t>
            </a:r>
            <a:r>
              <a:rPr lang="en-US" sz="1600" b="1" dirty="0">
                <a:solidFill>
                  <a:srgbClr val="002060"/>
                </a:solidFill>
              </a:rPr>
              <a:t>– Chunk – Sample</a:t>
            </a:r>
          </a:p>
        </p:txBody>
      </p:sp>
      <p:sp>
        <p:nvSpPr>
          <p:cNvPr id="45" name="Right Arrow 44"/>
          <p:cNvSpPr/>
          <p:nvPr/>
        </p:nvSpPr>
        <p:spPr bwMode="auto">
          <a:xfrm>
            <a:off x="4222072" y="2590934"/>
            <a:ext cx="335130" cy="9144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828800" y="4476288"/>
            <a:ext cx="938884" cy="26154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05798" y="1113965"/>
            <a:ext cx="4057202" cy="4733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43" y="175259"/>
            <a:ext cx="5165558" cy="685800"/>
          </a:xfrm>
        </p:spPr>
        <p:txBody>
          <a:bodyPr/>
          <a:lstStyle/>
          <a:p>
            <a:r>
              <a:rPr lang="en-US" sz="2800" dirty="0" smtClean="0"/>
              <a:t>HDF5 Backend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648"/>
              </p:ext>
            </p:extLst>
          </p:nvPr>
        </p:nvGraphicFramePr>
        <p:xfrm>
          <a:off x="304800" y="2895600"/>
          <a:ext cx="8610598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/>
                <a:gridCol w="2514600"/>
                <a:gridCol w="1514995"/>
                <a:gridCol w="1487285"/>
                <a:gridCol w="172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Channel  Datasets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Datatype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Attributes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DBR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Use 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Original </a:t>
                      </a:r>
                    </a:p>
                    <a:p>
                      <a:pPr algn="ctr"/>
                      <a:r>
                        <a:rPr lang="en-US" sz="1400" dirty="0" smtClean="0"/>
                        <a:t>Channel </a:t>
                      </a:r>
                      <a:r>
                        <a:rPr lang="en-US" sz="1400" dirty="0" err="1" smtClean="0"/>
                        <a:t>Archiver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Intervals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timestamps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index of the first sample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number of samples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Intervals</a:t>
                      </a:r>
                      <a:r>
                        <a:rPr lang="en-US" sz="1400" baseline="0" dirty="0" smtClean="0"/>
                        <a:t> associated with the index file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File offsets</a:t>
                      </a:r>
                      <a:r>
                        <a:rPr lang="en-US" sz="1400" baseline="0" dirty="0" smtClean="0"/>
                        <a:t> and buffer sizes of </a:t>
                      </a:r>
                    </a:p>
                    <a:p>
                      <a:r>
                        <a:rPr lang="en-US" sz="1400" dirty="0" smtClean="0"/>
                        <a:t>Data Headers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 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[one element]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CtrlInfo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CtrlInfo’s</a:t>
                      </a:r>
                      <a:r>
                        <a:rPr lang="en-US" sz="1400" dirty="0" smtClean="0"/>
                        <a:t> of </a:t>
                      </a:r>
                    </a:p>
                    <a:p>
                      <a:r>
                        <a:rPr lang="en-US" sz="1400" dirty="0" smtClean="0"/>
                        <a:t>Data Headers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</a:t>
                      </a:r>
                    </a:p>
                    <a:p>
                      <a:r>
                        <a:rPr lang="en-US" sz="1400" dirty="0" smtClean="0"/>
                        <a:t>[chunk-based collection]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Channel-specific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One</a:t>
                      </a:r>
                      <a:r>
                        <a:rPr lang="en-US" sz="1400" baseline="0" dirty="0" smtClean="0"/>
                        <a:t> of the DBR scalar or waveform types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DBR type and count of </a:t>
                      </a:r>
                    </a:p>
                    <a:p>
                      <a:r>
                        <a:rPr lang="en-US" sz="1400" dirty="0" smtClean="0"/>
                        <a:t>Data Headers + Buffers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8683" y="1130966"/>
            <a:ext cx="8398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HDF5 Conceptual Data Model: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g</a:t>
            </a:r>
            <a:r>
              <a:rPr lang="en-US" sz="1600" b="1" dirty="0" smtClean="0">
                <a:solidFill>
                  <a:srgbClr val="002060"/>
                </a:solidFill>
              </a:rPr>
              <a:t>roup: </a:t>
            </a:r>
            <a:r>
              <a:rPr lang="en-US" sz="1600" dirty="0" smtClean="0">
                <a:solidFill>
                  <a:schemeClr val="tx1"/>
                </a:solidFill>
              </a:rPr>
              <a:t>a folder of named objects, such as groups, datasets, and data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d</a:t>
            </a:r>
            <a:r>
              <a:rPr lang="en-US" sz="1600" b="1" dirty="0" smtClean="0">
                <a:solidFill>
                  <a:srgbClr val="002060"/>
                </a:solidFill>
              </a:rPr>
              <a:t>ataset: </a:t>
            </a:r>
            <a:r>
              <a:rPr lang="en-US" sz="1600" dirty="0" smtClean="0">
                <a:solidFill>
                  <a:schemeClr val="tx1"/>
                </a:solidFill>
              </a:rPr>
              <a:t>a chunk-based multidimensional array of data elements with attributes, data space and data types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>
                <a:solidFill>
                  <a:srgbClr val="002060"/>
                </a:solidFill>
              </a:rPr>
              <a:t>d</a:t>
            </a:r>
            <a:r>
              <a:rPr lang="en-US" sz="1600" b="1" dirty="0" err="1" smtClean="0">
                <a:solidFill>
                  <a:srgbClr val="002060"/>
                </a:solidFill>
              </a:rPr>
              <a:t>atatype</a:t>
            </a:r>
            <a:r>
              <a:rPr lang="en-US" sz="1600" b="1" dirty="0" smtClean="0">
                <a:solidFill>
                  <a:srgbClr val="002060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a description of a specific class of data element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87" y="838200"/>
            <a:ext cx="5181601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683" y="2466439"/>
            <a:ext cx="593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Channel is </a:t>
            </a:r>
            <a:r>
              <a:rPr lang="en-US" sz="1600" b="1" dirty="0">
                <a:solidFill>
                  <a:srgbClr val="002060"/>
                </a:solidFill>
              </a:rPr>
              <a:t>a</a:t>
            </a:r>
            <a:r>
              <a:rPr lang="en-US" sz="1600" b="1" dirty="0" smtClean="0">
                <a:solidFill>
                  <a:srgbClr val="002060"/>
                </a:solidFill>
              </a:rPr>
              <a:t> HDF5 group including the following datasets: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4" y="208547"/>
            <a:ext cx="1981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970358" cy="556259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Archive</a:t>
            </a:r>
            <a:r>
              <a:rPr lang="en-US" sz="2800" dirty="0" smtClean="0"/>
              <a:t> Engine: Bringing It All Together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53200" y="1411705"/>
            <a:ext cx="533400" cy="35412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1447800"/>
            <a:ext cx="685800" cy="34791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42057" y="1428750"/>
            <a:ext cx="808121" cy="29472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8221579" y="4714933"/>
            <a:ext cx="457200" cy="990600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Can 8"/>
          <p:cNvSpPr/>
          <p:nvPr/>
        </p:nvSpPr>
        <p:spPr bwMode="auto">
          <a:xfrm>
            <a:off x="7886700" y="4999681"/>
            <a:ext cx="457200" cy="990600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an 9"/>
          <p:cNvSpPr/>
          <p:nvPr/>
        </p:nvSpPr>
        <p:spPr bwMode="auto">
          <a:xfrm>
            <a:off x="7561848" y="5214244"/>
            <a:ext cx="457200" cy="990600"/>
          </a:xfrm>
          <a:prstGeom prst="ca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905000" y="1524000"/>
            <a:ext cx="4072744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904999" y="4385511"/>
            <a:ext cx="3985135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91809" y="15240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Channel Subscriber 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89008" y="438551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Channel Subscriber 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6" name="Right Arrow 85"/>
          <p:cNvSpPr/>
          <p:nvPr/>
        </p:nvSpPr>
        <p:spPr bwMode="auto">
          <a:xfrm>
            <a:off x="1447800" y="1569088"/>
            <a:ext cx="380915" cy="27171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7" name="Right Arrow 86"/>
          <p:cNvSpPr/>
          <p:nvPr/>
        </p:nvSpPr>
        <p:spPr bwMode="auto">
          <a:xfrm>
            <a:off x="1434428" y="4440154"/>
            <a:ext cx="380915" cy="27171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8" name="Right Arrow 87"/>
          <p:cNvSpPr/>
          <p:nvPr/>
        </p:nvSpPr>
        <p:spPr bwMode="auto">
          <a:xfrm>
            <a:off x="6066354" y="1569087"/>
            <a:ext cx="380915" cy="27171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Right Arrow 88"/>
          <p:cNvSpPr/>
          <p:nvPr/>
        </p:nvSpPr>
        <p:spPr bwMode="auto">
          <a:xfrm>
            <a:off x="6042682" y="4431189"/>
            <a:ext cx="380915" cy="27171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0" name="Right Arrow 89"/>
          <p:cNvSpPr/>
          <p:nvPr/>
        </p:nvSpPr>
        <p:spPr bwMode="auto">
          <a:xfrm rot="5400000">
            <a:off x="7868190" y="4567045"/>
            <a:ext cx="380915" cy="271713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 rot="5400000">
            <a:off x="6865017" y="2402274"/>
            <a:ext cx="2362200" cy="609600"/>
            <a:chOff x="3074679" y="3053012"/>
            <a:chExt cx="2362200" cy="609600"/>
          </a:xfrm>
        </p:grpSpPr>
        <p:grpSp>
          <p:nvGrpSpPr>
            <p:cNvPr id="96" name="Group 95"/>
            <p:cNvGrpSpPr/>
            <p:nvPr/>
          </p:nvGrpSpPr>
          <p:grpSpPr>
            <a:xfrm>
              <a:off x="3221871" y="3176336"/>
              <a:ext cx="691008" cy="381000"/>
              <a:chOff x="2362200" y="3429000"/>
              <a:chExt cx="691008" cy="381000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24384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25908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7331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8855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2362200" y="3429000"/>
                <a:ext cx="691008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618939" y="3167312"/>
              <a:ext cx="691008" cy="381000"/>
              <a:chOff x="2362200" y="3429000"/>
              <a:chExt cx="691008" cy="381000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24384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5908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7331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8855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362200" y="3429000"/>
                <a:ext cx="691008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 bwMode="auto">
            <a:xfrm>
              <a:off x="3074679" y="3053012"/>
              <a:ext cx="2362200" cy="609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92172" y="317633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 bwMode="auto">
          <a:xfrm>
            <a:off x="7742321" y="4038600"/>
            <a:ext cx="608595" cy="228600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80319" y="5100853"/>
            <a:ext cx="6665120" cy="15715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32184" y="5832971"/>
            <a:ext cx="228600" cy="290763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59957" y="5685966"/>
            <a:ext cx="588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registry of the type-specific operators for serializing the EPICS 3 built-in data types. In EPICS 4, it will be replaced with one generic operator</a:t>
            </a:r>
            <a:r>
              <a:rPr lang="en-US" sz="1800" dirty="0" smtClean="0">
                <a:solidFill>
                  <a:schemeClr val="tx1"/>
                </a:solidFill>
              </a:rPr>
              <a:t>.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47019" y="6255263"/>
            <a:ext cx="228600" cy="290763"/>
          </a:xfrm>
          <a:prstGeom prst="rect">
            <a:avLst/>
          </a:prstGeom>
          <a:pattFill prst="wdUpDiag">
            <a:fgClr>
              <a:srgbClr val="00B05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98596" y="6255263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g</a:t>
            </a:r>
            <a:r>
              <a:rPr lang="en-US" sz="1400" dirty="0" smtClean="0">
                <a:solidFill>
                  <a:schemeClr val="tx1"/>
                </a:solidFill>
              </a:rPr>
              <a:t>eneric operator for writing the HDF5 data sets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35424" y="5117412"/>
            <a:ext cx="540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Chunk of the TS samples . The type description is associated with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the channel subscriber. 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827979" y="5210233"/>
            <a:ext cx="691008" cy="381000"/>
            <a:chOff x="3184766" y="2451433"/>
            <a:chExt cx="691008" cy="381000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3260966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413366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555738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708138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3184766" y="2451433"/>
              <a:ext cx="691008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098351" y="3209098"/>
            <a:ext cx="2362200" cy="609600"/>
            <a:chOff x="3074679" y="3053012"/>
            <a:chExt cx="2362200" cy="609600"/>
          </a:xfrm>
        </p:grpSpPr>
        <p:grpSp>
          <p:nvGrpSpPr>
            <p:cNvPr id="35" name="Group 34"/>
            <p:cNvGrpSpPr/>
            <p:nvPr/>
          </p:nvGrpSpPr>
          <p:grpSpPr>
            <a:xfrm>
              <a:off x="3221871" y="3176336"/>
              <a:ext cx="691008" cy="381000"/>
              <a:chOff x="2362200" y="3429000"/>
              <a:chExt cx="691008" cy="3810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24384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5908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7331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8855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2362200" y="3429000"/>
                <a:ext cx="691008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618939" y="3167312"/>
              <a:ext cx="691008" cy="381000"/>
              <a:chOff x="2362200" y="3429000"/>
              <a:chExt cx="691008" cy="3810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24384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2590800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27331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2885572" y="3505200"/>
                <a:ext cx="62567" cy="22860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2362200" y="3429000"/>
                <a:ext cx="691008" cy="381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 bwMode="auto">
            <a:xfrm>
              <a:off x="3074679" y="3053012"/>
              <a:ext cx="2362200" cy="609600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92172" y="3176336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208438" y="2607519"/>
            <a:ext cx="691008" cy="381000"/>
            <a:chOff x="3184766" y="2451433"/>
            <a:chExt cx="691008" cy="3810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60966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413366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555738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08138" y="2527633"/>
              <a:ext cx="62567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184766" y="2451433"/>
              <a:ext cx="691008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 bwMode="auto">
          <a:xfrm>
            <a:off x="2438400" y="2386940"/>
            <a:ext cx="3300271" cy="1600200"/>
          </a:xfrm>
          <a:prstGeom prst="wedgeRoundRectCallout">
            <a:avLst>
              <a:gd name="adj1" fmla="val -34607"/>
              <a:gd name="adj2" fmla="val -8186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>
            <a:off x="5607056" y="3345455"/>
            <a:ext cx="459298" cy="27171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760855" y="2633881"/>
            <a:ext cx="217179" cy="339890"/>
          </a:xfrm>
          <a:prstGeom prst="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2107093" y="2662162"/>
            <a:ext cx="62567" cy="2725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2308332" y="2662162"/>
            <a:ext cx="380915" cy="271713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6369416" y="288755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Engine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467897" y="299768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EPICS  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198957" y="946666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Channel Writer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0" name="Rectangle 5"/>
          <p:cNvSpPr>
            <a:spLocks noChangeArrowheads="1"/>
          </p:cNvSpPr>
          <p:nvPr/>
        </p:nvSpPr>
        <p:spPr bwMode="auto">
          <a:xfrm>
            <a:off x="301008" y="838200"/>
            <a:ext cx="7088406" cy="45719"/>
          </a:xfrm>
          <a:prstGeom prst="rect">
            <a:avLst/>
          </a:prstGeom>
          <a:solidFill>
            <a:srgbClr val="042B7F"/>
          </a:solidFill>
          <a:ln w="9360">
            <a:solidFill>
              <a:srgbClr val="322F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ight Arrow 77"/>
          <p:cNvSpPr/>
          <p:nvPr/>
        </p:nvSpPr>
        <p:spPr bwMode="auto">
          <a:xfrm>
            <a:off x="7198957" y="1590004"/>
            <a:ext cx="380915" cy="27171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4143" y="1939765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Chunk Period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90" y="2439914"/>
            <a:ext cx="1063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Time Period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768916" y="2227822"/>
            <a:ext cx="319619" cy="3156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669072" y="2764040"/>
            <a:ext cx="264706" cy="3233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Can 90"/>
          <p:cNvSpPr/>
          <p:nvPr/>
        </p:nvSpPr>
        <p:spPr bwMode="auto">
          <a:xfrm>
            <a:off x="8227593" y="5226835"/>
            <a:ext cx="457200" cy="9906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3900" y="5854066"/>
            <a:ext cx="5870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Index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30914" y="5693193"/>
            <a:ext cx="5854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HDF5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84638" y="2938894"/>
            <a:ext cx="546844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3321743" y="3656653"/>
            <a:ext cx="546844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724251" y="3656653"/>
            <a:ext cx="546844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 rot="16200000">
            <a:off x="7610003" y="1986861"/>
            <a:ext cx="546844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 rot="16200000">
            <a:off x="7622877" y="3383230"/>
            <a:ext cx="546844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11765</TotalTime>
  <Words>694</Words>
  <Application>Microsoft Office PowerPoint</Application>
  <PresentationFormat>On-screen Show (4:3)</PresentationFormat>
  <Paragraphs>185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Outline</vt:lpstr>
      <vt:lpstr>PowerPoint Presentation</vt:lpstr>
      <vt:lpstr>PowerPoint Presentation</vt:lpstr>
      <vt:lpstr>Incremental Approach</vt:lpstr>
      <vt:lpstr>Open Type System</vt:lpstr>
      <vt:lpstr>Chunk-Based Model</vt:lpstr>
      <vt:lpstr>HDF5 Backend</vt:lpstr>
      <vt:lpstr>Archive Engine: Bringing It All Together</vt:lpstr>
      <vt:lpstr>Status</vt:lpstr>
      <vt:lpstr>Proposal of the 2D Image Type</vt:lpstr>
      <vt:lpstr>Proposal of the HDF5-based Time Series of 2D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axe</cp:lastModifiedBy>
  <cp:revision>1551</cp:revision>
  <cp:lastPrinted>2007-07-02T19:06:14Z</cp:lastPrinted>
  <dcterms:created xsi:type="dcterms:W3CDTF">2011-01-07T23:34:29Z</dcterms:created>
  <dcterms:modified xsi:type="dcterms:W3CDTF">2013-05-01T09:43:50Z</dcterms:modified>
</cp:coreProperties>
</file>