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8" r:id="rId2"/>
    <p:sldId id="266" r:id="rId3"/>
    <p:sldId id="258" r:id="rId4"/>
    <p:sldId id="263" r:id="rId5"/>
    <p:sldId id="267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56BD"/>
    <a:srgbClr val="3D4EBD"/>
    <a:srgbClr val="3156BD"/>
    <a:srgbClr val="3567BD"/>
    <a:srgbClr val="3594BD"/>
    <a:srgbClr val="0A14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924" y="16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D9B1A6-5F2C-8043-9A01-4A1095713792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D09DEC-4BFC-3E45-AB25-C9E986C32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55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3D5EBB2-9A84-5F4D-865D-9E7382497522}" type="slidenum">
              <a:rPr lang="en-US" sz="1200"/>
              <a:pPr/>
              <a:t>2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2867-41F7-9241-A772-23CE442E71F8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9640-473B-1041-8952-CAF7AF06E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93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2867-41F7-9241-A772-23CE442E71F8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9640-473B-1041-8952-CAF7AF06E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20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2867-41F7-9241-A772-23CE442E71F8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9640-473B-1041-8952-CAF7AF06E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8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2867-41F7-9241-A772-23CE442E71F8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9640-473B-1041-8952-CAF7AF06E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36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2867-41F7-9241-A772-23CE442E71F8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9640-473B-1041-8952-CAF7AF06E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14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2867-41F7-9241-A772-23CE442E71F8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9640-473B-1041-8952-CAF7AF06E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2867-41F7-9241-A772-23CE442E71F8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9640-473B-1041-8952-CAF7AF06E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343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2867-41F7-9241-A772-23CE442E71F8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9640-473B-1041-8952-CAF7AF06E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26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2867-41F7-9241-A772-23CE442E71F8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9640-473B-1041-8952-CAF7AF06E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11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2867-41F7-9241-A772-23CE442E71F8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9640-473B-1041-8952-CAF7AF06E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6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2867-41F7-9241-A772-23CE442E71F8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9640-473B-1041-8952-CAF7AF06E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7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F2867-41F7-9241-A772-23CE442E71F8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59640-473B-1041-8952-CAF7AF06E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859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BNL 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Guobao Shen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shengb@bnl.gov</a:t>
            </a:r>
            <a:r>
              <a:rPr lang="en-US" dirty="0" smtClean="0"/>
              <a:t>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453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4" name="Straight Connector 133"/>
          <p:cNvCxnSpPr/>
          <p:nvPr/>
        </p:nvCxnSpPr>
        <p:spPr bwMode="auto">
          <a:xfrm flipH="1">
            <a:off x="1889125" y="4873625"/>
            <a:ext cx="1588" cy="274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cxnSp>
      <p:cxnSp>
        <p:nvCxnSpPr>
          <p:cNvPr id="135" name="Straight Connector 134"/>
          <p:cNvCxnSpPr/>
          <p:nvPr/>
        </p:nvCxnSpPr>
        <p:spPr bwMode="auto">
          <a:xfrm flipH="1">
            <a:off x="4560888" y="4895850"/>
            <a:ext cx="1587" cy="2730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cxnSp>
      <p:cxnSp>
        <p:nvCxnSpPr>
          <p:cNvPr id="136" name="Straight Connector 135"/>
          <p:cNvCxnSpPr/>
          <p:nvPr/>
        </p:nvCxnSpPr>
        <p:spPr bwMode="auto">
          <a:xfrm flipH="1">
            <a:off x="5945188" y="4883150"/>
            <a:ext cx="1587" cy="2730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cxnSp>
      <p:cxnSp>
        <p:nvCxnSpPr>
          <p:cNvPr id="137" name="Straight Connector 136"/>
          <p:cNvCxnSpPr/>
          <p:nvPr/>
        </p:nvCxnSpPr>
        <p:spPr bwMode="auto">
          <a:xfrm flipH="1">
            <a:off x="7493000" y="4900613"/>
            <a:ext cx="0" cy="27463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cxnSp>
      <p:cxnSp>
        <p:nvCxnSpPr>
          <p:cNvPr id="139" name="Straight Connector 138"/>
          <p:cNvCxnSpPr/>
          <p:nvPr/>
        </p:nvCxnSpPr>
        <p:spPr bwMode="auto">
          <a:xfrm flipH="1">
            <a:off x="3248025" y="4879975"/>
            <a:ext cx="1588" cy="274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cxnSp>
      <p:cxnSp>
        <p:nvCxnSpPr>
          <p:cNvPr id="43" name="Straight Connector 42"/>
          <p:cNvCxnSpPr/>
          <p:nvPr/>
        </p:nvCxnSpPr>
        <p:spPr bwMode="auto">
          <a:xfrm flipH="1">
            <a:off x="2952750" y="2033588"/>
            <a:ext cx="0" cy="27463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cxnSp>
      <p:cxnSp>
        <p:nvCxnSpPr>
          <p:cNvPr id="44" name="Straight Connector 43"/>
          <p:cNvCxnSpPr/>
          <p:nvPr/>
        </p:nvCxnSpPr>
        <p:spPr bwMode="auto">
          <a:xfrm flipH="1">
            <a:off x="4414838" y="2027238"/>
            <a:ext cx="1587" cy="2730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cxnSp>
      <p:cxnSp>
        <p:nvCxnSpPr>
          <p:cNvPr id="45" name="Straight Connector 44"/>
          <p:cNvCxnSpPr/>
          <p:nvPr/>
        </p:nvCxnSpPr>
        <p:spPr bwMode="auto">
          <a:xfrm flipH="1">
            <a:off x="5889625" y="2030413"/>
            <a:ext cx="0" cy="27463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cxnSp>
      <p:cxnSp>
        <p:nvCxnSpPr>
          <p:cNvPr id="46" name="Straight Connector 45"/>
          <p:cNvCxnSpPr/>
          <p:nvPr/>
        </p:nvCxnSpPr>
        <p:spPr bwMode="auto">
          <a:xfrm flipH="1">
            <a:off x="7645849" y="2027238"/>
            <a:ext cx="1587" cy="2730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cxnSp>
      <p:cxnSp>
        <p:nvCxnSpPr>
          <p:cNvPr id="42" name="Straight Connector 41"/>
          <p:cNvCxnSpPr/>
          <p:nvPr/>
        </p:nvCxnSpPr>
        <p:spPr bwMode="auto">
          <a:xfrm flipH="1">
            <a:off x="1412875" y="2003425"/>
            <a:ext cx="1588" cy="274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cxnSp>
      <p:cxnSp>
        <p:nvCxnSpPr>
          <p:cNvPr id="36" name="Straight Connector 35"/>
          <p:cNvCxnSpPr/>
          <p:nvPr/>
        </p:nvCxnSpPr>
        <p:spPr bwMode="auto">
          <a:xfrm>
            <a:off x="695325" y="2276475"/>
            <a:ext cx="19050" cy="26050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cxnSp>
      <p:cxnSp>
        <p:nvCxnSpPr>
          <p:cNvPr id="38" name="Straight Connector 37"/>
          <p:cNvCxnSpPr/>
          <p:nvPr/>
        </p:nvCxnSpPr>
        <p:spPr bwMode="auto">
          <a:xfrm>
            <a:off x="401638" y="4881563"/>
            <a:ext cx="8077200" cy="25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cxnSp>
      <p:sp>
        <p:nvSpPr>
          <p:cNvPr id="17441" name="TextBox 28"/>
          <p:cNvSpPr txBox="1">
            <a:spLocks noChangeArrowheads="1"/>
          </p:cNvSpPr>
          <p:nvPr/>
        </p:nvSpPr>
        <p:spPr bwMode="auto">
          <a:xfrm>
            <a:off x="360363" y="2033588"/>
            <a:ext cx="6731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/>
              <a:t>Ethernet</a:t>
            </a:r>
          </a:p>
        </p:txBody>
      </p:sp>
      <p:sp>
        <p:nvSpPr>
          <p:cNvPr id="17442" name="TextBox 39"/>
          <p:cNvSpPr txBox="1">
            <a:spLocks noChangeArrowheads="1"/>
          </p:cNvSpPr>
          <p:nvPr/>
        </p:nvSpPr>
        <p:spPr bwMode="auto">
          <a:xfrm>
            <a:off x="312738" y="4881563"/>
            <a:ext cx="1466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/>
              <a:t>Distributed Front-Ends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433388" y="2282825"/>
            <a:ext cx="8077200" cy="2381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cxnSp>
      <p:sp>
        <p:nvSpPr>
          <p:cNvPr id="17464" name="Rectangle 20486"/>
          <p:cNvSpPr>
            <a:spLocks noChangeArrowheads="1"/>
          </p:cNvSpPr>
          <p:nvPr/>
        </p:nvSpPr>
        <p:spPr bwMode="auto">
          <a:xfrm>
            <a:off x="1282700" y="5133975"/>
            <a:ext cx="1222375" cy="577850"/>
          </a:xfrm>
          <a:prstGeom prst="rect">
            <a:avLst/>
          </a:prstGeom>
          <a:solidFill>
            <a:srgbClr val="33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400">
                <a:solidFill>
                  <a:srgbClr val="D9D9D9"/>
                </a:solidFill>
              </a:rPr>
              <a:t>CAS    PVAS</a:t>
            </a:r>
          </a:p>
          <a:p>
            <a:pPr algn="ctr"/>
            <a:endParaRPr lang="en-US" sz="400">
              <a:solidFill>
                <a:srgbClr val="D9D9D9"/>
              </a:solidFill>
            </a:endParaRPr>
          </a:p>
          <a:p>
            <a:pPr algn="ctr"/>
            <a:r>
              <a:rPr lang="en-US" sz="1400">
                <a:solidFill>
                  <a:srgbClr val="D9D9D9"/>
                </a:solidFill>
              </a:rPr>
              <a:t>Diag db</a:t>
            </a:r>
          </a:p>
        </p:txBody>
      </p:sp>
      <p:cxnSp>
        <p:nvCxnSpPr>
          <p:cNvPr id="113" name="Straight Connector 112"/>
          <p:cNvCxnSpPr/>
          <p:nvPr/>
        </p:nvCxnSpPr>
        <p:spPr bwMode="auto">
          <a:xfrm>
            <a:off x="1873250" y="5133975"/>
            <a:ext cx="6350" cy="3063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cxnSp>
      <p:cxnSp>
        <p:nvCxnSpPr>
          <p:cNvPr id="110" name="Straight Connector 109"/>
          <p:cNvCxnSpPr>
            <a:stCxn id="17464" idx="1"/>
            <a:endCxn id="17464" idx="3"/>
          </p:cNvCxnSpPr>
          <p:nvPr/>
        </p:nvCxnSpPr>
        <p:spPr bwMode="auto">
          <a:xfrm>
            <a:off x="1282700" y="5422900"/>
            <a:ext cx="122237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cxnSp>
      <p:sp>
        <p:nvSpPr>
          <p:cNvPr id="17467" name="Rectangle 116"/>
          <p:cNvSpPr>
            <a:spLocks noChangeArrowheads="1"/>
          </p:cNvSpPr>
          <p:nvPr/>
        </p:nvSpPr>
        <p:spPr bwMode="auto">
          <a:xfrm>
            <a:off x="2643188" y="5137150"/>
            <a:ext cx="1222375" cy="577850"/>
          </a:xfrm>
          <a:prstGeom prst="rect">
            <a:avLst/>
          </a:prstGeom>
          <a:solidFill>
            <a:srgbClr val="33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400">
                <a:solidFill>
                  <a:srgbClr val="D9D9D9"/>
                </a:solidFill>
              </a:rPr>
              <a:t>CAS    PVAS</a:t>
            </a:r>
          </a:p>
          <a:p>
            <a:pPr algn="ctr"/>
            <a:endParaRPr lang="en-US" sz="400">
              <a:solidFill>
                <a:srgbClr val="D9D9D9"/>
              </a:solidFill>
            </a:endParaRPr>
          </a:p>
          <a:p>
            <a:pPr algn="ctr"/>
            <a:r>
              <a:rPr lang="en-US" sz="1400">
                <a:solidFill>
                  <a:srgbClr val="D9D9D9"/>
                </a:solidFill>
              </a:rPr>
              <a:t>PS db</a:t>
            </a:r>
          </a:p>
        </p:txBody>
      </p:sp>
      <p:cxnSp>
        <p:nvCxnSpPr>
          <p:cNvPr id="118" name="Straight Connector 117"/>
          <p:cNvCxnSpPr/>
          <p:nvPr/>
        </p:nvCxnSpPr>
        <p:spPr bwMode="auto">
          <a:xfrm>
            <a:off x="3233738" y="5137150"/>
            <a:ext cx="7937" cy="3063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cxnSp>
      <p:cxnSp>
        <p:nvCxnSpPr>
          <p:cNvPr id="119" name="Straight Connector 118"/>
          <p:cNvCxnSpPr>
            <a:stCxn id="17467" idx="1"/>
            <a:endCxn id="17467" idx="3"/>
          </p:cNvCxnSpPr>
          <p:nvPr/>
        </p:nvCxnSpPr>
        <p:spPr bwMode="auto">
          <a:xfrm>
            <a:off x="2643188" y="5426075"/>
            <a:ext cx="122237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cxnSp>
      <p:sp>
        <p:nvSpPr>
          <p:cNvPr id="17470" name="Rectangle 119"/>
          <p:cNvSpPr>
            <a:spLocks noChangeArrowheads="1"/>
          </p:cNvSpPr>
          <p:nvPr/>
        </p:nvSpPr>
        <p:spPr bwMode="auto">
          <a:xfrm>
            <a:off x="3963988" y="5133975"/>
            <a:ext cx="1222375" cy="576263"/>
          </a:xfrm>
          <a:prstGeom prst="rect">
            <a:avLst/>
          </a:prstGeom>
          <a:solidFill>
            <a:srgbClr val="33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400">
                <a:solidFill>
                  <a:srgbClr val="D9D9D9"/>
                </a:solidFill>
              </a:rPr>
              <a:t>CAS    PVAS</a:t>
            </a:r>
          </a:p>
          <a:p>
            <a:pPr algn="ctr"/>
            <a:endParaRPr lang="en-US" sz="400">
              <a:solidFill>
                <a:srgbClr val="D9D9D9"/>
              </a:solidFill>
            </a:endParaRPr>
          </a:p>
          <a:p>
            <a:pPr algn="ctr"/>
            <a:r>
              <a:rPr lang="en-US" sz="1400">
                <a:solidFill>
                  <a:srgbClr val="D9D9D9"/>
                </a:solidFill>
              </a:rPr>
              <a:t>RF db</a:t>
            </a:r>
          </a:p>
        </p:txBody>
      </p:sp>
      <p:cxnSp>
        <p:nvCxnSpPr>
          <p:cNvPr id="121" name="Straight Connector 120"/>
          <p:cNvCxnSpPr/>
          <p:nvPr/>
        </p:nvCxnSpPr>
        <p:spPr bwMode="auto">
          <a:xfrm>
            <a:off x="4554538" y="5133975"/>
            <a:ext cx="6350" cy="304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cxnSp>
      <p:cxnSp>
        <p:nvCxnSpPr>
          <p:cNvPr id="122" name="Straight Connector 121"/>
          <p:cNvCxnSpPr>
            <a:stCxn id="17470" idx="1"/>
            <a:endCxn id="17470" idx="3"/>
          </p:cNvCxnSpPr>
          <p:nvPr/>
        </p:nvCxnSpPr>
        <p:spPr bwMode="auto">
          <a:xfrm>
            <a:off x="3963988" y="5421313"/>
            <a:ext cx="122237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cxnSp>
      <p:sp>
        <p:nvSpPr>
          <p:cNvPr id="17473" name="Rectangle 20492"/>
          <p:cNvSpPr>
            <a:spLocks noChangeArrowheads="1"/>
          </p:cNvSpPr>
          <p:nvPr/>
        </p:nvSpPr>
        <p:spPr bwMode="auto">
          <a:xfrm>
            <a:off x="1279525" y="5711825"/>
            <a:ext cx="1225550" cy="217488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000">
                <a:solidFill>
                  <a:srgbClr val="D9D9D9"/>
                </a:solidFill>
              </a:rPr>
              <a:t>Physical Device</a:t>
            </a:r>
          </a:p>
        </p:txBody>
      </p:sp>
      <p:sp>
        <p:nvSpPr>
          <p:cNvPr id="17474" name="Rectangle 123"/>
          <p:cNvSpPr>
            <a:spLocks noChangeArrowheads="1"/>
          </p:cNvSpPr>
          <p:nvPr/>
        </p:nvSpPr>
        <p:spPr bwMode="auto">
          <a:xfrm>
            <a:off x="2640013" y="5710238"/>
            <a:ext cx="1230312" cy="215900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000">
                <a:solidFill>
                  <a:srgbClr val="D9D9D9"/>
                </a:solidFill>
              </a:rPr>
              <a:t>Physical Device</a:t>
            </a:r>
          </a:p>
        </p:txBody>
      </p:sp>
      <p:sp>
        <p:nvSpPr>
          <p:cNvPr id="17475" name="Rectangle 124"/>
          <p:cNvSpPr>
            <a:spLocks noChangeArrowheads="1"/>
          </p:cNvSpPr>
          <p:nvPr/>
        </p:nvSpPr>
        <p:spPr bwMode="auto">
          <a:xfrm>
            <a:off x="3963988" y="5710238"/>
            <a:ext cx="1225550" cy="2174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000">
                <a:solidFill>
                  <a:srgbClr val="D9D9D9"/>
                </a:solidFill>
              </a:rPr>
              <a:t>Physical Device</a:t>
            </a:r>
          </a:p>
        </p:txBody>
      </p:sp>
      <p:sp>
        <p:nvSpPr>
          <p:cNvPr id="17476" name="Rectangle 125"/>
          <p:cNvSpPr>
            <a:spLocks noChangeArrowheads="1"/>
          </p:cNvSpPr>
          <p:nvPr/>
        </p:nvSpPr>
        <p:spPr bwMode="auto">
          <a:xfrm>
            <a:off x="5360988" y="5135563"/>
            <a:ext cx="1222375" cy="577850"/>
          </a:xfrm>
          <a:prstGeom prst="rect">
            <a:avLst/>
          </a:prstGeom>
          <a:solidFill>
            <a:srgbClr val="33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400">
                <a:solidFill>
                  <a:srgbClr val="D9D9D9"/>
                </a:solidFill>
              </a:rPr>
              <a:t>CAS    PVAS</a:t>
            </a:r>
          </a:p>
          <a:p>
            <a:pPr algn="ctr"/>
            <a:endParaRPr lang="en-US" sz="400">
              <a:solidFill>
                <a:srgbClr val="D9D9D9"/>
              </a:solidFill>
            </a:endParaRPr>
          </a:p>
          <a:p>
            <a:pPr algn="ctr"/>
            <a:r>
              <a:rPr lang="en-US" sz="1400">
                <a:solidFill>
                  <a:srgbClr val="D9D9D9"/>
                </a:solidFill>
              </a:rPr>
              <a:t>VA db</a:t>
            </a:r>
          </a:p>
        </p:txBody>
      </p:sp>
      <p:cxnSp>
        <p:nvCxnSpPr>
          <p:cNvPr id="127" name="Straight Connector 126"/>
          <p:cNvCxnSpPr/>
          <p:nvPr/>
        </p:nvCxnSpPr>
        <p:spPr bwMode="auto">
          <a:xfrm>
            <a:off x="5951538" y="5135563"/>
            <a:ext cx="7937" cy="3063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cxnSp>
      <p:cxnSp>
        <p:nvCxnSpPr>
          <p:cNvPr id="128" name="Straight Connector 127"/>
          <p:cNvCxnSpPr>
            <a:stCxn id="17476" idx="1"/>
            <a:endCxn id="17476" idx="3"/>
          </p:cNvCxnSpPr>
          <p:nvPr/>
        </p:nvCxnSpPr>
        <p:spPr bwMode="auto">
          <a:xfrm>
            <a:off x="5360988" y="5424488"/>
            <a:ext cx="122237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cxnSp>
      <p:sp>
        <p:nvSpPr>
          <p:cNvPr id="17479" name="Rectangle 128"/>
          <p:cNvSpPr>
            <a:spLocks noChangeArrowheads="1"/>
          </p:cNvSpPr>
          <p:nvPr/>
        </p:nvSpPr>
        <p:spPr bwMode="auto">
          <a:xfrm>
            <a:off x="5362575" y="5713413"/>
            <a:ext cx="1222375" cy="2174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000">
                <a:solidFill>
                  <a:srgbClr val="D9D9D9"/>
                </a:solidFill>
              </a:rPr>
              <a:t>Physical Device</a:t>
            </a:r>
          </a:p>
        </p:txBody>
      </p:sp>
      <p:sp>
        <p:nvSpPr>
          <p:cNvPr id="17480" name="Rectangle 129"/>
          <p:cNvSpPr>
            <a:spLocks noChangeArrowheads="1"/>
          </p:cNvSpPr>
          <p:nvPr/>
        </p:nvSpPr>
        <p:spPr bwMode="auto">
          <a:xfrm>
            <a:off x="6808788" y="5138738"/>
            <a:ext cx="1454150" cy="557212"/>
          </a:xfrm>
          <a:prstGeom prst="rect">
            <a:avLst/>
          </a:prstGeom>
          <a:solidFill>
            <a:srgbClr val="33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400" dirty="0">
                <a:solidFill>
                  <a:srgbClr val="D9D9D9"/>
                </a:solidFill>
              </a:rPr>
              <a:t>CAS   </a:t>
            </a:r>
            <a:r>
              <a:rPr lang="en-US" sz="1400" dirty="0" smtClean="0">
                <a:solidFill>
                  <a:srgbClr val="D9D9D9"/>
                </a:solidFill>
              </a:rPr>
              <a:t>   </a:t>
            </a:r>
            <a:r>
              <a:rPr lang="en-US" sz="1400" dirty="0">
                <a:solidFill>
                  <a:srgbClr val="D9D9D9"/>
                </a:solidFill>
              </a:rPr>
              <a:t>PVAS</a:t>
            </a:r>
          </a:p>
          <a:p>
            <a:pPr algn="ctr"/>
            <a:endParaRPr lang="en-US" sz="400" dirty="0">
              <a:solidFill>
                <a:srgbClr val="D9D9D9"/>
              </a:solidFill>
            </a:endParaRPr>
          </a:p>
          <a:p>
            <a:pPr algn="ctr"/>
            <a:r>
              <a:rPr lang="en-US" sz="1400" dirty="0" smtClean="0">
                <a:solidFill>
                  <a:srgbClr val="D9D9D9"/>
                </a:solidFill>
              </a:rPr>
              <a:t>JMS Service</a:t>
            </a:r>
            <a:endParaRPr lang="en-US" sz="1400" dirty="0">
              <a:solidFill>
                <a:srgbClr val="D9D9D9"/>
              </a:solidFill>
            </a:endParaRPr>
          </a:p>
        </p:txBody>
      </p:sp>
      <p:cxnSp>
        <p:nvCxnSpPr>
          <p:cNvPr id="131" name="Straight Connector 130"/>
          <p:cNvCxnSpPr/>
          <p:nvPr/>
        </p:nvCxnSpPr>
        <p:spPr bwMode="auto">
          <a:xfrm>
            <a:off x="7488238" y="5138738"/>
            <a:ext cx="7937" cy="304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cxnSp>
      <p:cxnSp>
        <p:nvCxnSpPr>
          <p:cNvPr id="132" name="Straight Connector 131"/>
          <p:cNvCxnSpPr>
            <a:stCxn id="17480" idx="1"/>
            <a:endCxn id="17480" idx="3"/>
          </p:cNvCxnSpPr>
          <p:nvPr/>
        </p:nvCxnSpPr>
        <p:spPr bwMode="auto">
          <a:xfrm>
            <a:off x="6808788" y="5416550"/>
            <a:ext cx="145415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cxnSp>
      <p:sp>
        <p:nvSpPr>
          <p:cNvPr id="17483" name="Rectangle 132"/>
          <p:cNvSpPr>
            <a:spLocks noChangeArrowheads="1"/>
          </p:cNvSpPr>
          <p:nvPr/>
        </p:nvSpPr>
        <p:spPr bwMode="auto">
          <a:xfrm>
            <a:off x="6808788" y="5692775"/>
            <a:ext cx="1457325" cy="209550"/>
          </a:xfrm>
          <a:prstGeom prst="rect">
            <a:avLst/>
          </a:prstGeom>
          <a:solidFill>
            <a:srgbClr val="66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000" dirty="0" smtClean="0">
                <a:solidFill>
                  <a:srgbClr val="D9D9D9"/>
                </a:solidFill>
              </a:rPr>
              <a:t>Tracy Simulation</a:t>
            </a:r>
            <a:endParaRPr lang="en-US" sz="1000" dirty="0">
              <a:solidFill>
                <a:srgbClr val="D9D9D9"/>
              </a:solidFill>
            </a:endParaRPr>
          </a:p>
        </p:txBody>
      </p:sp>
      <p:sp>
        <p:nvSpPr>
          <p:cNvPr id="96" name="Title 1"/>
          <p:cNvSpPr>
            <a:spLocks noGrp="1"/>
          </p:cNvSpPr>
          <p:nvPr>
            <p:ph type="title"/>
          </p:nvPr>
        </p:nvSpPr>
        <p:spPr>
          <a:xfrm>
            <a:off x="457200" y="7271"/>
            <a:ext cx="8229600" cy="7547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Service Architecture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059363" y="2305050"/>
            <a:ext cx="1423987" cy="2000250"/>
            <a:chOff x="5449888" y="2698750"/>
            <a:chExt cx="1423987" cy="2000250"/>
          </a:xfrm>
        </p:grpSpPr>
        <p:sp>
          <p:nvSpPr>
            <p:cNvPr id="102" name="Can 47"/>
            <p:cNvSpPr>
              <a:spLocks noChangeArrowheads="1"/>
            </p:cNvSpPr>
            <p:nvPr/>
          </p:nvSpPr>
          <p:spPr bwMode="auto">
            <a:xfrm>
              <a:off x="5449888" y="4330700"/>
              <a:ext cx="1423987" cy="368300"/>
            </a:xfrm>
            <a:prstGeom prst="can">
              <a:avLst>
                <a:gd name="adj" fmla="val 25000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 anchorCtr="0"/>
            <a:lstStyle/>
            <a:p>
              <a:pPr algn="ctr"/>
              <a:r>
                <a:rPr lang="en-US" sz="1600" dirty="0" smtClean="0">
                  <a:solidFill>
                    <a:srgbClr val="D9D9D9"/>
                  </a:solidFill>
                </a:rPr>
                <a:t>MySQL/IRMIS</a:t>
              </a:r>
              <a:endParaRPr lang="en-US" sz="1600" dirty="0">
                <a:solidFill>
                  <a:srgbClr val="D9D9D9"/>
                </a:solidFill>
              </a:endParaRPr>
            </a:p>
          </p:txBody>
        </p:sp>
        <p:cxnSp>
          <p:nvCxnSpPr>
            <p:cNvPr id="104" name="Straight Connector 103"/>
            <p:cNvCxnSpPr/>
            <p:nvPr/>
          </p:nvCxnSpPr>
          <p:spPr bwMode="auto">
            <a:xfrm flipH="1">
              <a:off x="6157913" y="4102100"/>
              <a:ext cx="0" cy="2746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6633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cxnSp>
        <p:cxnSp>
          <p:nvCxnSpPr>
            <p:cNvPr id="105" name="Straight Connector 104"/>
            <p:cNvCxnSpPr/>
            <p:nvPr/>
          </p:nvCxnSpPr>
          <p:spPr bwMode="auto">
            <a:xfrm flipH="1">
              <a:off x="6173788" y="2698750"/>
              <a:ext cx="1588" cy="2746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cxnSp>
        <p:sp>
          <p:nvSpPr>
            <p:cNvPr id="106" name="Rounded Rectangle 105"/>
            <p:cNvSpPr/>
            <p:nvPr/>
          </p:nvSpPr>
          <p:spPr bwMode="auto">
            <a:xfrm>
              <a:off x="5453063" y="2952750"/>
              <a:ext cx="1384300" cy="1195388"/>
            </a:xfrm>
            <a:prstGeom prst="roundRect">
              <a:avLst/>
            </a:prstGeom>
            <a:solidFill>
              <a:srgbClr val="3366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1200" dirty="0" smtClean="0">
                  <a:solidFill>
                    <a:schemeClr val="bg1">
                      <a:lumMod val="85000"/>
                    </a:schemeClr>
                  </a:solidFill>
                  <a:latin typeface="Arial" pitchFamily="-112" charset="0"/>
                  <a:ea typeface="ＭＳ Ｐゴシック" pitchFamily="-112" charset="-128"/>
                  <a:cs typeface="ＭＳ Ｐゴシック" pitchFamily="-112" charset="-128"/>
                </a:rPr>
                <a:t>PVAS</a:t>
              </a:r>
              <a:br>
                <a:rPr lang="en-US" sz="1200" dirty="0" smtClean="0">
                  <a:solidFill>
                    <a:schemeClr val="bg1">
                      <a:lumMod val="85000"/>
                    </a:schemeClr>
                  </a:solidFill>
                  <a:latin typeface="Arial" pitchFamily="-112" charset="0"/>
                  <a:ea typeface="ＭＳ Ｐゴシック" pitchFamily="-112" charset="-128"/>
                  <a:cs typeface="ＭＳ Ｐゴシック" pitchFamily="-112" charset="-128"/>
                </a:rPr>
              </a:br>
              <a:endParaRPr lang="en-US" sz="600" dirty="0">
                <a:solidFill>
                  <a:schemeClr val="bg1">
                    <a:lumMod val="85000"/>
                  </a:schemeClr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endParaRPr>
            </a:p>
            <a:p>
              <a:pPr algn="ctr">
                <a:defRPr/>
              </a:pPr>
              <a:r>
                <a:rPr lang="en-US" sz="1200" dirty="0" smtClean="0">
                  <a:solidFill>
                    <a:schemeClr val="bg1">
                      <a:lumMod val="85000"/>
                    </a:schemeClr>
                  </a:solidFill>
                  <a:latin typeface="Arial" pitchFamily="-112" charset="0"/>
                  <a:ea typeface="ＭＳ Ｐゴシック" pitchFamily="-112" charset="-128"/>
                  <a:cs typeface="ＭＳ Ｐゴシック" pitchFamily="-112" charset="-128"/>
                </a:rPr>
                <a:t>HTTP/REST</a:t>
              </a:r>
              <a:endParaRPr lang="en-US" sz="1200" dirty="0">
                <a:solidFill>
                  <a:schemeClr val="bg1">
                    <a:lumMod val="85000"/>
                  </a:schemeClr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endParaRPr>
            </a:p>
            <a:p>
              <a:pPr algn="ctr">
                <a:defRPr/>
              </a:pPr>
              <a:endParaRPr lang="en-US" sz="400" dirty="0">
                <a:solidFill>
                  <a:schemeClr val="bg1">
                    <a:lumMod val="85000"/>
                  </a:schemeClr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endParaRPr>
            </a:p>
            <a:p>
              <a:pPr algn="ctr">
                <a:defRPr/>
              </a:pPr>
              <a:r>
                <a:rPr lang="en-US" sz="1400" dirty="0" smtClean="0">
                  <a:solidFill>
                    <a:schemeClr val="bg1">
                      <a:lumMod val="85000"/>
                    </a:schemeClr>
                  </a:solidFill>
                  <a:latin typeface="Arial" pitchFamily="-112" charset="0"/>
                  <a:ea typeface="ＭＳ Ｐゴシック" pitchFamily="-112" charset="-128"/>
                  <a:cs typeface="ＭＳ Ｐゴシック" pitchFamily="-112" charset="-128"/>
                </a:rPr>
                <a:t>Lattice/Model</a:t>
              </a:r>
              <a:br>
                <a:rPr lang="en-US" sz="1400" dirty="0" smtClean="0">
                  <a:solidFill>
                    <a:schemeClr val="bg1">
                      <a:lumMod val="85000"/>
                    </a:schemeClr>
                  </a:solidFill>
                  <a:latin typeface="Arial" pitchFamily="-112" charset="0"/>
                  <a:ea typeface="ＭＳ Ｐゴシック" pitchFamily="-112" charset="-128"/>
                  <a:cs typeface="ＭＳ Ｐゴシック" pitchFamily="-112" charset="-128"/>
                </a:rPr>
              </a:br>
              <a:endParaRPr lang="en-US" sz="800" dirty="0">
                <a:solidFill>
                  <a:schemeClr val="bg1">
                    <a:lumMod val="85000"/>
                  </a:schemeClr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endParaRPr>
            </a:p>
            <a:p>
              <a:pPr algn="ctr">
                <a:defRPr/>
              </a:pPr>
              <a:r>
                <a:rPr lang="en-US" sz="1200" dirty="0" smtClean="0">
                  <a:solidFill>
                    <a:schemeClr val="bg1">
                      <a:lumMod val="85000"/>
                    </a:schemeClr>
                  </a:solidFill>
                  <a:latin typeface="Arial" pitchFamily="-112" charset="0"/>
                  <a:ea typeface="ＭＳ Ｐゴシック" pitchFamily="-112" charset="-128"/>
                  <a:cs typeface="ＭＳ Ｐゴシック" pitchFamily="-112" charset="-128"/>
                </a:rPr>
                <a:t>Python</a:t>
              </a:r>
              <a:endParaRPr lang="en-US" sz="1200" dirty="0">
                <a:solidFill>
                  <a:schemeClr val="bg1">
                    <a:lumMod val="85000"/>
                  </a:schemeClr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endParaRPr>
            </a:p>
          </p:txBody>
        </p:sp>
        <p:cxnSp>
          <p:nvCxnSpPr>
            <p:cNvPr id="107" name="Straight Connector 106"/>
            <p:cNvCxnSpPr/>
            <p:nvPr/>
          </p:nvCxnSpPr>
          <p:spPr bwMode="auto">
            <a:xfrm>
              <a:off x="5449888" y="3824288"/>
              <a:ext cx="1381125" cy="1111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cxnSp>
        <p:cxnSp>
          <p:nvCxnSpPr>
            <p:cNvPr id="108" name="Straight Connector 107"/>
            <p:cNvCxnSpPr/>
            <p:nvPr/>
          </p:nvCxnSpPr>
          <p:spPr bwMode="auto">
            <a:xfrm flipH="1">
              <a:off x="6178551" y="2960688"/>
              <a:ext cx="1587" cy="3206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cxnSp>
        <p:cxnSp>
          <p:nvCxnSpPr>
            <p:cNvPr id="109" name="Straight Connector 108"/>
            <p:cNvCxnSpPr/>
            <p:nvPr/>
          </p:nvCxnSpPr>
          <p:spPr bwMode="auto">
            <a:xfrm>
              <a:off x="5457826" y="3509963"/>
              <a:ext cx="1370012" cy="158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cxnSp>
        <p:cxnSp>
          <p:nvCxnSpPr>
            <p:cNvPr id="111" name="Straight Connector 110"/>
            <p:cNvCxnSpPr/>
            <p:nvPr/>
          </p:nvCxnSpPr>
          <p:spPr bwMode="auto">
            <a:xfrm>
              <a:off x="5451476" y="3252788"/>
              <a:ext cx="741362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cxnSp>
      </p:grpSp>
      <p:grpSp>
        <p:nvGrpSpPr>
          <p:cNvPr id="112" name="Group 111"/>
          <p:cNvGrpSpPr/>
          <p:nvPr/>
        </p:nvGrpSpPr>
        <p:grpSpPr>
          <a:xfrm>
            <a:off x="6834189" y="2311401"/>
            <a:ext cx="1582736" cy="2000250"/>
            <a:chOff x="5449888" y="2698750"/>
            <a:chExt cx="1423987" cy="2000250"/>
          </a:xfrm>
        </p:grpSpPr>
        <p:sp>
          <p:nvSpPr>
            <p:cNvPr id="114" name="Can 47"/>
            <p:cNvSpPr>
              <a:spLocks noChangeArrowheads="1"/>
            </p:cNvSpPr>
            <p:nvPr/>
          </p:nvSpPr>
          <p:spPr bwMode="auto">
            <a:xfrm>
              <a:off x="5449888" y="4330700"/>
              <a:ext cx="1423987" cy="368300"/>
            </a:xfrm>
            <a:prstGeom prst="can">
              <a:avLst>
                <a:gd name="adj" fmla="val 25000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 anchorCtr="0"/>
            <a:lstStyle/>
            <a:p>
              <a:pPr algn="ctr"/>
              <a:r>
                <a:rPr lang="en-US" sz="1600" dirty="0" smtClean="0">
                  <a:solidFill>
                    <a:srgbClr val="D9D9D9"/>
                  </a:solidFill>
                </a:rPr>
                <a:t>MySQL</a:t>
              </a:r>
              <a:endParaRPr lang="en-US" sz="1600" dirty="0">
                <a:solidFill>
                  <a:srgbClr val="D9D9D9"/>
                </a:solidFill>
              </a:endParaRPr>
            </a:p>
          </p:txBody>
        </p:sp>
        <p:cxnSp>
          <p:nvCxnSpPr>
            <p:cNvPr id="115" name="Straight Connector 114"/>
            <p:cNvCxnSpPr/>
            <p:nvPr/>
          </p:nvCxnSpPr>
          <p:spPr bwMode="auto">
            <a:xfrm flipH="1">
              <a:off x="6157913" y="4102100"/>
              <a:ext cx="0" cy="2746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6633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cxnSp>
        <p:cxnSp>
          <p:nvCxnSpPr>
            <p:cNvPr id="116" name="Straight Connector 115"/>
            <p:cNvCxnSpPr/>
            <p:nvPr/>
          </p:nvCxnSpPr>
          <p:spPr bwMode="auto">
            <a:xfrm flipH="1">
              <a:off x="6173788" y="2698750"/>
              <a:ext cx="1588" cy="2746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cxnSp>
        <p:sp>
          <p:nvSpPr>
            <p:cNvPr id="117" name="Rounded Rectangle 116"/>
            <p:cNvSpPr/>
            <p:nvPr/>
          </p:nvSpPr>
          <p:spPr bwMode="auto">
            <a:xfrm>
              <a:off x="5453063" y="2952750"/>
              <a:ext cx="1384300" cy="1195388"/>
            </a:xfrm>
            <a:prstGeom prst="roundRect">
              <a:avLst/>
            </a:prstGeom>
            <a:solidFill>
              <a:srgbClr val="3366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1200" dirty="0" smtClean="0">
                  <a:solidFill>
                    <a:schemeClr val="bg1">
                      <a:lumMod val="85000"/>
                    </a:schemeClr>
                  </a:solidFill>
                  <a:latin typeface="Arial" pitchFamily="-112" charset="0"/>
                  <a:ea typeface="ＭＳ Ｐゴシック" pitchFamily="-112" charset="-128"/>
                  <a:cs typeface="ＭＳ Ｐゴシック" pitchFamily="-112" charset="-128"/>
                </a:rPr>
                <a:t>PVAS</a:t>
              </a:r>
              <a:br>
                <a:rPr lang="en-US" sz="1200" dirty="0" smtClean="0">
                  <a:solidFill>
                    <a:schemeClr val="bg1">
                      <a:lumMod val="85000"/>
                    </a:schemeClr>
                  </a:solidFill>
                  <a:latin typeface="Arial" pitchFamily="-112" charset="0"/>
                  <a:ea typeface="ＭＳ Ｐゴシック" pitchFamily="-112" charset="-128"/>
                  <a:cs typeface="ＭＳ Ｐゴシック" pitchFamily="-112" charset="-128"/>
                </a:rPr>
              </a:br>
              <a:endParaRPr lang="en-US" sz="600" dirty="0">
                <a:solidFill>
                  <a:schemeClr val="bg1">
                    <a:lumMod val="85000"/>
                  </a:schemeClr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endParaRPr>
            </a:p>
            <a:p>
              <a:pPr algn="ctr">
                <a:defRPr/>
              </a:pPr>
              <a:r>
                <a:rPr lang="en-US" sz="1200" dirty="0" smtClean="0">
                  <a:solidFill>
                    <a:schemeClr val="bg1">
                      <a:lumMod val="85000"/>
                    </a:schemeClr>
                  </a:solidFill>
                  <a:latin typeface="Arial" pitchFamily="-112" charset="0"/>
                  <a:ea typeface="ＭＳ Ｐゴシック" pitchFamily="-112" charset="-128"/>
                  <a:cs typeface="ＭＳ Ｐゴシック" pitchFamily="-112" charset="-128"/>
                </a:rPr>
                <a:t>HTTP/REST</a:t>
              </a:r>
              <a:endParaRPr lang="en-US" sz="1200" dirty="0">
                <a:solidFill>
                  <a:schemeClr val="bg1">
                    <a:lumMod val="85000"/>
                  </a:schemeClr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endParaRPr>
            </a:p>
            <a:p>
              <a:pPr algn="ctr">
                <a:defRPr/>
              </a:pPr>
              <a:endParaRPr lang="en-US" sz="400" dirty="0">
                <a:solidFill>
                  <a:schemeClr val="bg1">
                    <a:lumMod val="85000"/>
                  </a:schemeClr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endParaRPr>
            </a:p>
            <a:p>
              <a:pPr algn="ctr">
                <a:defRPr/>
              </a:pPr>
              <a:r>
                <a:rPr lang="en-US" sz="1400" dirty="0" smtClean="0">
                  <a:solidFill>
                    <a:schemeClr val="bg1">
                      <a:lumMod val="85000"/>
                    </a:schemeClr>
                  </a:solidFill>
                  <a:latin typeface="Arial" pitchFamily="-112" charset="0"/>
                  <a:ea typeface="ＭＳ Ｐゴシック" pitchFamily="-112" charset="-128"/>
                  <a:cs typeface="ＭＳ Ｐゴシック" pitchFamily="-112" charset="-128"/>
                </a:rPr>
                <a:t>Channel Finder</a:t>
              </a:r>
              <a:br>
                <a:rPr lang="en-US" sz="1400" dirty="0" smtClean="0">
                  <a:solidFill>
                    <a:schemeClr val="bg1">
                      <a:lumMod val="85000"/>
                    </a:schemeClr>
                  </a:solidFill>
                  <a:latin typeface="Arial" pitchFamily="-112" charset="0"/>
                  <a:ea typeface="ＭＳ Ｐゴシック" pitchFamily="-112" charset="-128"/>
                  <a:cs typeface="ＭＳ Ｐゴシック" pitchFamily="-112" charset="-128"/>
                </a:rPr>
              </a:br>
              <a:endParaRPr lang="en-US" sz="800" dirty="0">
                <a:solidFill>
                  <a:schemeClr val="bg1">
                    <a:lumMod val="85000"/>
                  </a:schemeClr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endParaRPr>
            </a:p>
            <a:p>
              <a:pPr algn="ctr">
                <a:defRPr/>
              </a:pPr>
              <a:r>
                <a:rPr lang="en-US" sz="1200" dirty="0" smtClean="0">
                  <a:solidFill>
                    <a:schemeClr val="bg1">
                      <a:lumMod val="85000"/>
                    </a:schemeClr>
                  </a:solidFill>
                  <a:latin typeface="Arial" pitchFamily="-112" charset="0"/>
                  <a:ea typeface="ＭＳ Ｐゴシック" pitchFamily="-112" charset="-128"/>
                  <a:cs typeface="ＭＳ Ｐゴシック" pitchFamily="-112" charset="-128"/>
                </a:rPr>
                <a:t>Java</a:t>
              </a:r>
              <a:endParaRPr lang="en-US" sz="1200" dirty="0">
                <a:solidFill>
                  <a:schemeClr val="bg1">
                    <a:lumMod val="85000"/>
                  </a:schemeClr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endParaRPr>
            </a:p>
          </p:txBody>
        </p:sp>
        <p:cxnSp>
          <p:nvCxnSpPr>
            <p:cNvPr id="120" name="Straight Connector 119"/>
            <p:cNvCxnSpPr/>
            <p:nvPr/>
          </p:nvCxnSpPr>
          <p:spPr bwMode="auto">
            <a:xfrm>
              <a:off x="5449888" y="3824288"/>
              <a:ext cx="1381125" cy="1111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cxnSp>
        <p:cxnSp>
          <p:nvCxnSpPr>
            <p:cNvPr id="123" name="Straight Connector 122"/>
            <p:cNvCxnSpPr/>
            <p:nvPr/>
          </p:nvCxnSpPr>
          <p:spPr bwMode="auto">
            <a:xfrm flipH="1">
              <a:off x="6178551" y="2960688"/>
              <a:ext cx="1587" cy="3206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cxnSp>
        <p:cxnSp>
          <p:nvCxnSpPr>
            <p:cNvPr id="124" name="Straight Connector 123"/>
            <p:cNvCxnSpPr/>
            <p:nvPr/>
          </p:nvCxnSpPr>
          <p:spPr bwMode="auto">
            <a:xfrm>
              <a:off x="5457826" y="3509963"/>
              <a:ext cx="1370012" cy="158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cxnSp>
        <p:cxnSp>
          <p:nvCxnSpPr>
            <p:cNvPr id="125" name="Straight Connector 124"/>
            <p:cNvCxnSpPr/>
            <p:nvPr/>
          </p:nvCxnSpPr>
          <p:spPr bwMode="auto">
            <a:xfrm>
              <a:off x="5451476" y="3252788"/>
              <a:ext cx="741362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cxnSp>
      </p:grpSp>
      <p:grpSp>
        <p:nvGrpSpPr>
          <p:cNvPr id="126" name="Group 125"/>
          <p:cNvGrpSpPr/>
          <p:nvPr/>
        </p:nvGrpSpPr>
        <p:grpSpPr>
          <a:xfrm>
            <a:off x="3241675" y="2305050"/>
            <a:ext cx="1423987" cy="2000250"/>
            <a:chOff x="5449888" y="2698750"/>
            <a:chExt cx="1423987" cy="2000250"/>
          </a:xfrm>
        </p:grpSpPr>
        <p:sp>
          <p:nvSpPr>
            <p:cNvPr id="129" name="Can 47"/>
            <p:cNvSpPr>
              <a:spLocks noChangeArrowheads="1"/>
            </p:cNvSpPr>
            <p:nvPr/>
          </p:nvSpPr>
          <p:spPr bwMode="auto">
            <a:xfrm>
              <a:off x="5449888" y="4330700"/>
              <a:ext cx="1423987" cy="368300"/>
            </a:xfrm>
            <a:prstGeom prst="can">
              <a:avLst>
                <a:gd name="adj" fmla="val 25000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 anchorCtr="0"/>
            <a:lstStyle/>
            <a:p>
              <a:pPr algn="ctr"/>
              <a:r>
                <a:rPr lang="en-US" sz="1600" dirty="0" smtClean="0">
                  <a:solidFill>
                    <a:srgbClr val="D9D9D9"/>
                  </a:solidFill>
                </a:rPr>
                <a:t>MySQL/IRMIS</a:t>
              </a:r>
              <a:endParaRPr lang="en-US" sz="1600" dirty="0">
                <a:solidFill>
                  <a:srgbClr val="D9D9D9"/>
                </a:solidFill>
              </a:endParaRPr>
            </a:p>
          </p:txBody>
        </p:sp>
        <p:cxnSp>
          <p:nvCxnSpPr>
            <p:cNvPr id="130" name="Straight Connector 129"/>
            <p:cNvCxnSpPr/>
            <p:nvPr/>
          </p:nvCxnSpPr>
          <p:spPr bwMode="auto">
            <a:xfrm flipH="1">
              <a:off x="6157913" y="4102100"/>
              <a:ext cx="0" cy="2746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6633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cxnSp>
        <p:cxnSp>
          <p:nvCxnSpPr>
            <p:cNvPr id="133" name="Straight Connector 132"/>
            <p:cNvCxnSpPr/>
            <p:nvPr/>
          </p:nvCxnSpPr>
          <p:spPr bwMode="auto">
            <a:xfrm flipH="1">
              <a:off x="6173788" y="2698750"/>
              <a:ext cx="1588" cy="2746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cxnSp>
        <p:sp>
          <p:nvSpPr>
            <p:cNvPr id="138" name="Rounded Rectangle 137"/>
            <p:cNvSpPr/>
            <p:nvPr/>
          </p:nvSpPr>
          <p:spPr bwMode="auto">
            <a:xfrm>
              <a:off x="5453063" y="2952750"/>
              <a:ext cx="1384300" cy="1195388"/>
            </a:xfrm>
            <a:prstGeom prst="roundRect">
              <a:avLst/>
            </a:prstGeom>
            <a:solidFill>
              <a:srgbClr val="3366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1200" dirty="0" smtClean="0">
                  <a:solidFill>
                    <a:schemeClr val="bg1">
                      <a:lumMod val="85000"/>
                    </a:schemeClr>
                  </a:solidFill>
                  <a:latin typeface="Arial" pitchFamily="-112" charset="0"/>
                  <a:ea typeface="ＭＳ Ｐゴシック" pitchFamily="-112" charset="-128"/>
                  <a:cs typeface="ＭＳ Ｐゴシック" pitchFamily="-112" charset="-128"/>
                </a:rPr>
                <a:t>PVAS</a:t>
              </a:r>
              <a:br>
                <a:rPr lang="en-US" sz="1200" dirty="0" smtClean="0">
                  <a:solidFill>
                    <a:schemeClr val="bg1">
                      <a:lumMod val="85000"/>
                    </a:schemeClr>
                  </a:solidFill>
                  <a:latin typeface="Arial" pitchFamily="-112" charset="0"/>
                  <a:ea typeface="ＭＳ Ｐゴシック" pitchFamily="-112" charset="-128"/>
                  <a:cs typeface="ＭＳ Ｐゴシック" pitchFamily="-112" charset="-128"/>
                </a:rPr>
              </a:br>
              <a:endParaRPr lang="en-US" sz="600" dirty="0">
                <a:solidFill>
                  <a:schemeClr val="bg1">
                    <a:lumMod val="85000"/>
                  </a:schemeClr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endParaRPr>
            </a:p>
            <a:p>
              <a:pPr algn="ctr">
                <a:defRPr/>
              </a:pPr>
              <a:r>
                <a:rPr lang="en-US" sz="1200" dirty="0" smtClean="0">
                  <a:solidFill>
                    <a:schemeClr val="bg1">
                      <a:lumMod val="85000"/>
                    </a:schemeClr>
                  </a:solidFill>
                  <a:latin typeface="Arial" pitchFamily="-112" charset="0"/>
                  <a:ea typeface="ＭＳ Ｐゴシック" pitchFamily="-112" charset="-128"/>
                  <a:cs typeface="ＭＳ Ｐゴシック" pitchFamily="-112" charset="-128"/>
                </a:rPr>
                <a:t>HTTP/REST</a:t>
              </a:r>
              <a:endParaRPr lang="en-US" sz="1200" dirty="0">
                <a:solidFill>
                  <a:schemeClr val="bg1">
                    <a:lumMod val="85000"/>
                  </a:schemeClr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endParaRPr>
            </a:p>
            <a:p>
              <a:pPr algn="ctr">
                <a:defRPr/>
              </a:pPr>
              <a:endParaRPr lang="en-US" sz="400" dirty="0">
                <a:solidFill>
                  <a:schemeClr val="bg1">
                    <a:lumMod val="85000"/>
                  </a:schemeClr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endParaRPr>
            </a:p>
            <a:p>
              <a:pPr algn="ctr">
                <a:defRPr/>
              </a:pPr>
              <a:r>
                <a:rPr lang="en-US" sz="1400" dirty="0" smtClean="0">
                  <a:solidFill>
                    <a:schemeClr val="bg1">
                      <a:lumMod val="85000"/>
                    </a:schemeClr>
                  </a:solidFill>
                  <a:latin typeface="Arial" pitchFamily="-112" charset="0"/>
                  <a:ea typeface="ＭＳ Ｐゴシック" pitchFamily="-112" charset="-128"/>
                  <a:cs typeface="ＭＳ Ｐゴシック" pitchFamily="-112" charset="-128"/>
                </a:rPr>
                <a:t>MUNICONV</a:t>
              </a:r>
              <a:br>
                <a:rPr lang="en-US" sz="1400" dirty="0" smtClean="0">
                  <a:solidFill>
                    <a:schemeClr val="bg1">
                      <a:lumMod val="85000"/>
                    </a:schemeClr>
                  </a:solidFill>
                  <a:latin typeface="Arial" pitchFamily="-112" charset="0"/>
                  <a:ea typeface="ＭＳ Ｐゴシック" pitchFamily="-112" charset="-128"/>
                  <a:cs typeface="ＭＳ Ｐゴシック" pitchFamily="-112" charset="-128"/>
                </a:rPr>
              </a:br>
              <a:endParaRPr lang="en-US" sz="800" dirty="0">
                <a:solidFill>
                  <a:schemeClr val="bg1">
                    <a:lumMod val="85000"/>
                  </a:schemeClr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endParaRPr>
            </a:p>
            <a:p>
              <a:pPr algn="ctr">
                <a:defRPr/>
              </a:pPr>
              <a:r>
                <a:rPr lang="en-US" sz="1200" dirty="0" smtClean="0">
                  <a:solidFill>
                    <a:schemeClr val="bg1">
                      <a:lumMod val="85000"/>
                    </a:schemeClr>
                  </a:solidFill>
                  <a:latin typeface="Arial" pitchFamily="-112" charset="0"/>
                  <a:ea typeface="ＭＳ Ｐゴシック" pitchFamily="-112" charset="-128"/>
                  <a:cs typeface="ＭＳ Ｐゴシック" pitchFamily="-112" charset="-128"/>
                </a:rPr>
                <a:t>Python</a:t>
              </a:r>
              <a:endParaRPr lang="en-US" sz="1200" dirty="0">
                <a:solidFill>
                  <a:schemeClr val="bg1">
                    <a:lumMod val="85000"/>
                  </a:schemeClr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endParaRPr>
            </a:p>
          </p:txBody>
        </p:sp>
        <p:cxnSp>
          <p:nvCxnSpPr>
            <p:cNvPr id="140" name="Straight Connector 139"/>
            <p:cNvCxnSpPr/>
            <p:nvPr/>
          </p:nvCxnSpPr>
          <p:spPr bwMode="auto">
            <a:xfrm>
              <a:off x="5449888" y="3824288"/>
              <a:ext cx="1381125" cy="1111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cxnSp>
        <p:cxnSp>
          <p:nvCxnSpPr>
            <p:cNvPr id="142" name="Straight Connector 141"/>
            <p:cNvCxnSpPr/>
            <p:nvPr/>
          </p:nvCxnSpPr>
          <p:spPr bwMode="auto">
            <a:xfrm flipH="1">
              <a:off x="6178551" y="2960688"/>
              <a:ext cx="1587" cy="3206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cxnSp>
        <p:cxnSp>
          <p:nvCxnSpPr>
            <p:cNvPr id="143" name="Straight Connector 142"/>
            <p:cNvCxnSpPr/>
            <p:nvPr/>
          </p:nvCxnSpPr>
          <p:spPr bwMode="auto">
            <a:xfrm>
              <a:off x="5457826" y="3509963"/>
              <a:ext cx="1370012" cy="158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cxnSp>
        <p:cxnSp>
          <p:nvCxnSpPr>
            <p:cNvPr id="144" name="Straight Connector 143"/>
            <p:cNvCxnSpPr/>
            <p:nvPr/>
          </p:nvCxnSpPr>
          <p:spPr bwMode="auto">
            <a:xfrm>
              <a:off x="5451476" y="3252788"/>
              <a:ext cx="741362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cxnSp>
      </p:grpSp>
      <p:grpSp>
        <p:nvGrpSpPr>
          <p:cNvPr id="145" name="Group 144"/>
          <p:cNvGrpSpPr/>
          <p:nvPr/>
        </p:nvGrpSpPr>
        <p:grpSpPr>
          <a:xfrm>
            <a:off x="1165225" y="2298700"/>
            <a:ext cx="1423987" cy="2000250"/>
            <a:chOff x="5449888" y="2698750"/>
            <a:chExt cx="1423987" cy="2000250"/>
          </a:xfrm>
        </p:grpSpPr>
        <p:sp>
          <p:nvSpPr>
            <p:cNvPr id="146" name="Can 47"/>
            <p:cNvSpPr>
              <a:spLocks noChangeArrowheads="1"/>
            </p:cNvSpPr>
            <p:nvPr/>
          </p:nvSpPr>
          <p:spPr bwMode="auto">
            <a:xfrm>
              <a:off x="5449888" y="4330700"/>
              <a:ext cx="1423987" cy="368300"/>
            </a:xfrm>
            <a:prstGeom prst="can">
              <a:avLst>
                <a:gd name="adj" fmla="val 25000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 anchorCtr="0"/>
            <a:lstStyle/>
            <a:p>
              <a:pPr algn="ctr"/>
              <a:r>
                <a:rPr lang="en-US" sz="1600" dirty="0" smtClean="0">
                  <a:solidFill>
                    <a:srgbClr val="D9D9D9"/>
                  </a:solidFill>
                </a:rPr>
                <a:t>SQLite/IRMIS</a:t>
              </a:r>
              <a:endParaRPr lang="en-US" sz="1600" dirty="0">
                <a:solidFill>
                  <a:srgbClr val="D9D9D9"/>
                </a:solidFill>
              </a:endParaRPr>
            </a:p>
          </p:txBody>
        </p:sp>
        <p:cxnSp>
          <p:nvCxnSpPr>
            <p:cNvPr id="147" name="Straight Connector 146"/>
            <p:cNvCxnSpPr/>
            <p:nvPr/>
          </p:nvCxnSpPr>
          <p:spPr bwMode="auto">
            <a:xfrm flipH="1">
              <a:off x="6157913" y="4102100"/>
              <a:ext cx="0" cy="2746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6633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cxnSp>
        <p:cxnSp>
          <p:nvCxnSpPr>
            <p:cNvPr id="148" name="Straight Connector 147"/>
            <p:cNvCxnSpPr/>
            <p:nvPr/>
          </p:nvCxnSpPr>
          <p:spPr bwMode="auto">
            <a:xfrm flipH="1">
              <a:off x="6173788" y="2698750"/>
              <a:ext cx="1588" cy="2746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cxnSp>
        <p:sp>
          <p:nvSpPr>
            <p:cNvPr id="149" name="Rounded Rectangle 148"/>
            <p:cNvSpPr/>
            <p:nvPr/>
          </p:nvSpPr>
          <p:spPr bwMode="auto">
            <a:xfrm>
              <a:off x="5453063" y="2952750"/>
              <a:ext cx="1384300" cy="1195388"/>
            </a:xfrm>
            <a:prstGeom prst="roundRect">
              <a:avLst/>
            </a:prstGeom>
            <a:solidFill>
              <a:srgbClr val="3366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200" dirty="0" err="1" smtClean="0">
                  <a:solidFill>
                    <a:schemeClr val="bg1">
                      <a:lumMod val="85000"/>
                    </a:schemeClr>
                  </a:solidFill>
                  <a:latin typeface="Arial" pitchFamily="-112" charset="0"/>
                  <a:ea typeface="ＭＳ Ｐゴシック" pitchFamily="-112" charset="-128"/>
                  <a:cs typeface="ＭＳ Ｐゴシック" pitchFamily="-112" charset="-128"/>
                </a:rPr>
                <a:t>pvAccess</a:t>
              </a:r>
              <a:r>
                <a:rPr lang="en-US" sz="1200" dirty="0" smtClean="0">
                  <a:solidFill>
                    <a:schemeClr val="bg1">
                      <a:lumMod val="85000"/>
                    </a:schemeClr>
                  </a:solidFill>
                  <a:latin typeface="Arial" pitchFamily="-112" charset="0"/>
                  <a:ea typeface="ＭＳ Ｐゴシック" pitchFamily="-112" charset="-128"/>
                  <a:cs typeface="ＭＳ Ｐゴシック" pitchFamily="-112" charset="-128"/>
                </a:rPr>
                <a:t>/</a:t>
              </a:r>
              <a:r>
                <a:rPr lang="en-US" sz="1200" dirty="0" err="1" smtClean="0">
                  <a:solidFill>
                    <a:schemeClr val="bg1">
                      <a:lumMod val="85000"/>
                    </a:schemeClr>
                  </a:solidFill>
                  <a:latin typeface="Arial" pitchFamily="-112" charset="0"/>
                  <a:ea typeface="ＭＳ Ｐゴシック" pitchFamily="-112" charset="-128"/>
                  <a:cs typeface="ＭＳ Ｐゴシック" pitchFamily="-112" charset="-128"/>
                </a:rPr>
                <a:t>channelRPC</a:t>
              </a:r>
              <a:r>
                <a:rPr lang="en-US" sz="1200" dirty="0" smtClean="0">
                  <a:solidFill>
                    <a:schemeClr val="bg1">
                      <a:lumMod val="85000"/>
                    </a:schemeClr>
                  </a:solidFill>
                  <a:latin typeface="Arial" pitchFamily="-112" charset="0"/>
                  <a:ea typeface="ＭＳ Ｐゴシック" pitchFamily="-112" charset="-128"/>
                  <a:cs typeface="ＭＳ Ｐゴシック" pitchFamily="-112" charset="-128"/>
                </a:rPr>
                <a:t/>
              </a:r>
              <a:br>
                <a:rPr lang="en-US" sz="1200" dirty="0" smtClean="0">
                  <a:solidFill>
                    <a:schemeClr val="bg1">
                      <a:lumMod val="85000"/>
                    </a:schemeClr>
                  </a:solidFill>
                  <a:latin typeface="Arial" pitchFamily="-112" charset="0"/>
                  <a:ea typeface="ＭＳ Ｐゴシック" pitchFamily="-112" charset="-128"/>
                  <a:cs typeface="ＭＳ Ｐゴシック" pitchFamily="-112" charset="-128"/>
                </a:rPr>
              </a:br>
              <a:endParaRPr lang="en-US" sz="400" dirty="0">
                <a:solidFill>
                  <a:schemeClr val="bg1">
                    <a:lumMod val="85000"/>
                  </a:schemeClr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endParaRPr>
            </a:p>
            <a:p>
              <a:pPr algn="ctr">
                <a:defRPr/>
              </a:pPr>
              <a:r>
                <a:rPr lang="en-US" sz="1400" dirty="0" smtClean="0">
                  <a:solidFill>
                    <a:schemeClr val="bg1">
                      <a:lumMod val="85000"/>
                    </a:schemeClr>
                  </a:solidFill>
                  <a:latin typeface="Arial" pitchFamily="-112" charset="0"/>
                  <a:ea typeface="ＭＳ Ｐゴシック" pitchFamily="-112" charset="-128"/>
                  <a:cs typeface="ＭＳ Ｐゴシック" pitchFamily="-112" charset="-128"/>
                </a:rPr>
                <a:t>MASAR</a:t>
              </a:r>
              <a:br>
                <a:rPr lang="en-US" sz="1400" dirty="0" smtClean="0">
                  <a:solidFill>
                    <a:schemeClr val="bg1">
                      <a:lumMod val="85000"/>
                    </a:schemeClr>
                  </a:solidFill>
                  <a:latin typeface="Arial" pitchFamily="-112" charset="0"/>
                  <a:ea typeface="ＭＳ Ｐゴシック" pitchFamily="-112" charset="-128"/>
                  <a:cs typeface="ＭＳ Ｐゴシック" pitchFamily="-112" charset="-128"/>
                </a:rPr>
              </a:br>
              <a:endParaRPr lang="en-US" sz="800" dirty="0">
                <a:solidFill>
                  <a:schemeClr val="bg1">
                    <a:lumMod val="85000"/>
                  </a:schemeClr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endParaRPr>
            </a:p>
            <a:p>
              <a:pPr algn="ctr">
                <a:defRPr/>
              </a:pPr>
              <a:r>
                <a:rPr lang="en-US" sz="1200" dirty="0" smtClean="0">
                  <a:solidFill>
                    <a:schemeClr val="bg1">
                      <a:lumMod val="85000"/>
                    </a:schemeClr>
                  </a:solidFill>
                  <a:latin typeface="Arial" pitchFamily="-112" charset="0"/>
                  <a:ea typeface="ＭＳ Ｐゴシック" pitchFamily="-112" charset="-128"/>
                  <a:cs typeface="ＭＳ Ｐゴシック" pitchFamily="-112" charset="-128"/>
                </a:rPr>
                <a:t>Python</a:t>
              </a:r>
              <a:endParaRPr lang="en-US" sz="1200" dirty="0">
                <a:solidFill>
                  <a:schemeClr val="bg1">
                    <a:lumMod val="85000"/>
                  </a:schemeClr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endParaRPr>
            </a:p>
          </p:txBody>
        </p:sp>
        <p:cxnSp>
          <p:nvCxnSpPr>
            <p:cNvPr id="150" name="Straight Connector 149"/>
            <p:cNvCxnSpPr/>
            <p:nvPr/>
          </p:nvCxnSpPr>
          <p:spPr bwMode="auto">
            <a:xfrm>
              <a:off x="5449888" y="3754438"/>
              <a:ext cx="1381125" cy="1111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cxnSp>
        <p:cxnSp>
          <p:nvCxnSpPr>
            <p:cNvPr id="152" name="Straight Connector 151"/>
            <p:cNvCxnSpPr/>
            <p:nvPr/>
          </p:nvCxnSpPr>
          <p:spPr bwMode="auto">
            <a:xfrm>
              <a:off x="5457826" y="3440113"/>
              <a:ext cx="1370012" cy="1587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cxnSp>
      </p:grpSp>
      <p:grpSp>
        <p:nvGrpSpPr>
          <p:cNvPr id="8" name="Group 7"/>
          <p:cNvGrpSpPr/>
          <p:nvPr/>
        </p:nvGrpSpPr>
        <p:grpSpPr>
          <a:xfrm>
            <a:off x="744538" y="1409701"/>
            <a:ext cx="1404936" cy="623888"/>
            <a:chOff x="995363" y="1803401"/>
            <a:chExt cx="1404936" cy="623888"/>
          </a:xfrm>
        </p:grpSpPr>
        <p:grpSp>
          <p:nvGrpSpPr>
            <p:cNvPr id="17434" name="Group 6"/>
            <p:cNvGrpSpPr>
              <a:grpSpLocks/>
            </p:cNvGrpSpPr>
            <p:nvPr/>
          </p:nvGrpSpPr>
          <p:grpSpPr bwMode="auto">
            <a:xfrm>
              <a:off x="995363" y="1803401"/>
              <a:ext cx="1404936" cy="623888"/>
              <a:chOff x="731366" y="1757075"/>
              <a:chExt cx="1320067" cy="681325"/>
            </a:xfrm>
          </p:grpSpPr>
          <p:sp>
            <p:nvSpPr>
              <p:cNvPr id="6" name="Snip Single Corner Rectangle 5"/>
              <p:cNvSpPr/>
              <p:nvPr/>
            </p:nvSpPr>
            <p:spPr bwMode="auto">
              <a:xfrm>
                <a:off x="731366" y="1757075"/>
                <a:ext cx="1319727" cy="681325"/>
              </a:xfrm>
              <a:prstGeom prst="snip1Rect">
                <a:avLst/>
              </a:prstGeom>
              <a:solidFill>
                <a:srgbClr val="3366CC">
                  <a:alpha val="95000"/>
                </a:srgbClr>
              </a:solidFill>
              <a:ln w="9525" cap="flat" cmpd="sng" algn="ctr">
                <a:solidFill>
                  <a:srgbClr val="3366FF">
                    <a:alpha val="32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0" tIns="0" rIns="0" bIns="0" anchor="t" anchorCtr="0">
                <a:normAutofit fontScale="85000" lnSpcReduction="20000"/>
              </a:bodyPr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600" dirty="0" smtClean="0">
                    <a:solidFill>
                      <a:schemeClr val="bg1">
                        <a:lumMod val="85000"/>
                      </a:schemeClr>
                    </a:solidFill>
                  </a:rPr>
                  <a:t>Python Apps</a:t>
                </a:r>
                <a:endParaRPr lang="en-US" sz="1600" dirty="0">
                  <a:solidFill>
                    <a:schemeClr val="bg1">
                      <a:lumMod val="85000"/>
                    </a:schemeClr>
                  </a:solidFill>
                </a:endParaRPr>
              </a:p>
              <a:p>
                <a:pPr algn="dist">
                  <a:lnSpc>
                    <a:spcPct val="150000"/>
                  </a:lnSpc>
                  <a:defRPr/>
                </a:pPr>
                <a:r>
                  <a:rPr lang="en-US" sz="1600" dirty="0" smtClean="0">
                    <a:solidFill>
                      <a:schemeClr val="bg1">
                        <a:lumMod val="85000"/>
                      </a:schemeClr>
                    </a:solidFill>
                  </a:rPr>
                  <a:t>CAC PVAC REST</a:t>
                </a:r>
                <a:endParaRPr lang="en-US" sz="1600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  <p:cxnSp>
            <p:nvCxnSpPr>
              <p:cNvPr id="3" name="Straight Connector 2"/>
              <p:cNvCxnSpPr/>
              <p:nvPr/>
            </p:nvCxnSpPr>
            <p:spPr bwMode="auto">
              <a:xfrm>
                <a:off x="731706" y="2140068"/>
                <a:ext cx="1319727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</p:cxnSp>
          <p:cxnSp>
            <p:nvCxnSpPr>
              <p:cNvPr id="5" name="Straight Connector 4"/>
              <p:cNvCxnSpPr/>
              <p:nvPr/>
            </p:nvCxnSpPr>
            <p:spPr bwMode="auto">
              <a:xfrm flipH="1">
                <a:off x="1086943" y="2163244"/>
                <a:ext cx="789" cy="269617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</p:cxnSp>
        </p:grpSp>
        <p:cxnSp>
          <p:nvCxnSpPr>
            <p:cNvPr id="154" name="Straight Connector 153"/>
            <p:cNvCxnSpPr/>
            <p:nvPr/>
          </p:nvCxnSpPr>
          <p:spPr bwMode="auto">
            <a:xfrm flipH="1">
              <a:off x="1900851" y="2175329"/>
              <a:ext cx="840" cy="2468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cxnSp>
      </p:grpSp>
      <p:grpSp>
        <p:nvGrpSpPr>
          <p:cNvPr id="155" name="Group 154"/>
          <p:cNvGrpSpPr/>
          <p:nvPr/>
        </p:nvGrpSpPr>
        <p:grpSpPr>
          <a:xfrm>
            <a:off x="2244724" y="1409701"/>
            <a:ext cx="1404936" cy="623888"/>
            <a:chOff x="995363" y="1803401"/>
            <a:chExt cx="1404936" cy="623888"/>
          </a:xfrm>
        </p:grpSpPr>
        <p:grpSp>
          <p:nvGrpSpPr>
            <p:cNvPr id="156" name="Group 6"/>
            <p:cNvGrpSpPr>
              <a:grpSpLocks/>
            </p:cNvGrpSpPr>
            <p:nvPr/>
          </p:nvGrpSpPr>
          <p:grpSpPr bwMode="auto">
            <a:xfrm>
              <a:off x="995363" y="1803401"/>
              <a:ext cx="1404936" cy="623888"/>
              <a:chOff x="731366" y="1757075"/>
              <a:chExt cx="1320067" cy="681325"/>
            </a:xfrm>
          </p:grpSpPr>
          <p:sp>
            <p:nvSpPr>
              <p:cNvPr id="158" name="Snip Single Corner Rectangle 157"/>
              <p:cNvSpPr/>
              <p:nvPr/>
            </p:nvSpPr>
            <p:spPr bwMode="auto">
              <a:xfrm>
                <a:off x="731366" y="1757075"/>
                <a:ext cx="1319727" cy="681325"/>
              </a:xfrm>
              <a:prstGeom prst="snip1Rect">
                <a:avLst/>
              </a:prstGeom>
              <a:solidFill>
                <a:srgbClr val="3366CC">
                  <a:alpha val="95000"/>
                </a:srgbClr>
              </a:solidFill>
              <a:ln w="9525" cap="flat" cmpd="sng" algn="ctr">
                <a:solidFill>
                  <a:srgbClr val="3366FF">
                    <a:alpha val="32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0" tIns="0" rIns="0" bIns="0" anchor="t" anchorCtr="0">
                <a:normAutofit fontScale="85000" lnSpcReduction="20000"/>
              </a:bodyPr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600" dirty="0" smtClean="0">
                    <a:solidFill>
                      <a:schemeClr val="bg1">
                        <a:lumMod val="85000"/>
                      </a:schemeClr>
                    </a:solidFill>
                  </a:rPr>
                  <a:t>MMLT</a:t>
                </a:r>
                <a:endParaRPr lang="en-US" sz="1600" dirty="0">
                  <a:solidFill>
                    <a:schemeClr val="bg1">
                      <a:lumMod val="85000"/>
                    </a:schemeClr>
                  </a:solidFill>
                </a:endParaRPr>
              </a:p>
              <a:p>
                <a:pPr algn="dist">
                  <a:lnSpc>
                    <a:spcPct val="150000"/>
                  </a:lnSpc>
                  <a:defRPr/>
                </a:pPr>
                <a:r>
                  <a:rPr lang="en-US" sz="1600" dirty="0" smtClean="0">
                    <a:solidFill>
                      <a:schemeClr val="bg1">
                        <a:lumMod val="85000"/>
                      </a:schemeClr>
                    </a:solidFill>
                  </a:rPr>
                  <a:t>CAC PVAC REST</a:t>
                </a:r>
                <a:endParaRPr lang="en-US" sz="1600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  <p:cxnSp>
            <p:nvCxnSpPr>
              <p:cNvPr id="159" name="Straight Connector 158"/>
              <p:cNvCxnSpPr/>
              <p:nvPr/>
            </p:nvCxnSpPr>
            <p:spPr bwMode="auto">
              <a:xfrm>
                <a:off x="731706" y="2140068"/>
                <a:ext cx="1319727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</p:cxnSp>
          <p:cxnSp>
            <p:nvCxnSpPr>
              <p:cNvPr id="160" name="Straight Connector 159"/>
              <p:cNvCxnSpPr/>
              <p:nvPr/>
            </p:nvCxnSpPr>
            <p:spPr bwMode="auto">
              <a:xfrm flipH="1">
                <a:off x="1086943" y="2163244"/>
                <a:ext cx="789" cy="269617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</p:cxnSp>
        </p:grpSp>
        <p:cxnSp>
          <p:nvCxnSpPr>
            <p:cNvPr id="157" name="Straight Connector 156"/>
            <p:cNvCxnSpPr/>
            <p:nvPr/>
          </p:nvCxnSpPr>
          <p:spPr bwMode="auto">
            <a:xfrm flipH="1">
              <a:off x="1900851" y="2175329"/>
              <a:ext cx="840" cy="2468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cxnSp>
      </p:grpSp>
      <p:grpSp>
        <p:nvGrpSpPr>
          <p:cNvPr id="161" name="Group 160"/>
          <p:cNvGrpSpPr/>
          <p:nvPr/>
        </p:nvGrpSpPr>
        <p:grpSpPr>
          <a:xfrm>
            <a:off x="3718720" y="1406526"/>
            <a:ext cx="1404936" cy="623888"/>
            <a:chOff x="995363" y="1803401"/>
            <a:chExt cx="1404936" cy="623888"/>
          </a:xfrm>
        </p:grpSpPr>
        <p:grpSp>
          <p:nvGrpSpPr>
            <p:cNvPr id="162" name="Group 6"/>
            <p:cNvGrpSpPr>
              <a:grpSpLocks/>
            </p:cNvGrpSpPr>
            <p:nvPr/>
          </p:nvGrpSpPr>
          <p:grpSpPr bwMode="auto">
            <a:xfrm>
              <a:off x="995363" y="1803401"/>
              <a:ext cx="1404936" cy="623888"/>
              <a:chOff x="731366" y="1757075"/>
              <a:chExt cx="1320067" cy="681325"/>
            </a:xfrm>
          </p:grpSpPr>
          <p:sp>
            <p:nvSpPr>
              <p:cNvPr id="164" name="Snip Single Corner Rectangle 163"/>
              <p:cNvSpPr/>
              <p:nvPr/>
            </p:nvSpPr>
            <p:spPr bwMode="auto">
              <a:xfrm>
                <a:off x="731366" y="1757075"/>
                <a:ext cx="1319727" cy="681325"/>
              </a:xfrm>
              <a:prstGeom prst="snip1Rect">
                <a:avLst/>
              </a:prstGeom>
              <a:solidFill>
                <a:srgbClr val="3366CC">
                  <a:alpha val="95000"/>
                </a:srgbClr>
              </a:solidFill>
              <a:ln w="9525" cap="flat" cmpd="sng" algn="ctr">
                <a:solidFill>
                  <a:srgbClr val="3366FF">
                    <a:alpha val="32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0" tIns="0" rIns="0" bIns="0" anchor="t" anchorCtr="0">
                <a:normAutofit fontScale="85000" lnSpcReduction="20000"/>
              </a:bodyPr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600" dirty="0" err="1" smtClean="0">
                    <a:solidFill>
                      <a:schemeClr val="bg1">
                        <a:lumMod val="85000"/>
                      </a:schemeClr>
                    </a:solidFill>
                  </a:rPr>
                  <a:t>Matlab</a:t>
                </a:r>
                <a:r>
                  <a:rPr lang="en-US" sz="1600" dirty="0" smtClean="0">
                    <a:solidFill>
                      <a:schemeClr val="bg1">
                        <a:lumMod val="85000"/>
                      </a:schemeClr>
                    </a:solidFill>
                  </a:rPr>
                  <a:t> Apps</a:t>
                </a:r>
                <a:endParaRPr lang="en-US" sz="1600" dirty="0">
                  <a:solidFill>
                    <a:schemeClr val="bg1">
                      <a:lumMod val="85000"/>
                    </a:schemeClr>
                  </a:solidFill>
                </a:endParaRPr>
              </a:p>
              <a:p>
                <a:pPr algn="dist">
                  <a:lnSpc>
                    <a:spcPct val="150000"/>
                  </a:lnSpc>
                  <a:defRPr/>
                </a:pPr>
                <a:r>
                  <a:rPr lang="en-US" sz="1600" dirty="0" smtClean="0">
                    <a:solidFill>
                      <a:schemeClr val="bg1">
                        <a:lumMod val="85000"/>
                      </a:schemeClr>
                    </a:solidFill>
                  </a:rPr>
                  <a:t>CAC PVAC REST</a:t>
                </a:r>
                <a:endParaRPr lang="en-US" sz="1600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  <p:cxnSp>
            <p:nvCxnSpPr>
              <p:cNvPr id="165" name="Straight Connector 164"/>
              <p:cNvCxnSpPr/>
              <p:nvPr/>
            </p:nvCxnSpPr>
            <p:spPr bwMode="auto">
              <a:xfrm>
                <a:off x="731706" y="2140068"/>
                <a:ext cx="1319727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</p:cxnSp>
          <p:cxnSp>
            <p:nvCxnSpPr>
              <p:cNvPr id="166" name="Straight Connector 165"/>
              <p:cNvCxnSpPr/>
              <p:nvPr/>
            </p:nvCxnSpPr>
            <p:spPr bwMode="auto">
              <a:xfrm flipH="1">
                <a:off x="1086943" y="2163244"/>
                <a:ext cx="789" cy="269617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</p:cxnSp>
        </p:grpSp>
        <p:cxnSp>
          <p:nvCxnSpPr>
            <p:cNvPr id="163" name="Straight Connector 162"/>
            <p:cNvCxnSpPr/>
            <p:nvPr/>
          </p:nvCxnSpPr>
          <p:spPr bwMode="auto">
            <a:xfrm flipH="1">
              <a:off x="1900851" y="2175329"/>
              <a:ext cx="840" cy="2468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cxnSp>
      </p:grpSp>
      <p:grpSp>
        <p:nvGrpSpPr>
          <p:cNvPr id="167" name="Group 166"/>
          <p:cNvGrpSpPr/>
          <p:nvPr/>
        </p:nvGrpSpPr>
        <p:grpSpPr>
          <a:xfrm>
            <a:off x="5187951" y="1400838"/>
            <a:ext cx="1404937" cy="623888"/>
            <a:chOff x="995362" y="1803401"/>
            <a:chExt cx="1404937" cy="623888"/>
          </a:xfrm>
        </p:grpSpPr>
        <p:grpSp>
          <p:nvGrpSpPr>
            <p:cNvPr id="168" name="Group 6"/>
            <p:cNvGrpSpPr>
              <a:grpSpLocks/>
            </p:cNvGrpSpPr>
            <p:nvPr/>
          </p:nvGrpSpPr>
          <p:grpSpPr bwMode="auto">
            <a:xfrm>
              <a:off x="995362" y="1803401"/>
              <a:ext cx="1404937" cy="623888"/>
              <a:chOff x="731365" y="1757075"/>
              <a:chExt cx="1320068" cy="681325"/>
            </a:xfrm>
          </p:grpSpPr>
          <p:sp>
            <p:nvSpPr>
              <p:cNvPr id="170" name="Snip Single Corner Rectangle 169"/>
              <p:cNvSpPr/>
              <p:nvPr/>
            </p:nvSpPr>
            <p:spPr bwMode="auto">
              <a:xfrm>
                <a:off x="731365" y="1757075"/>
                <a:ext cx="1319727" cy="681325"/>
              </a:xfrm>
              <a:prstGeom prst="snip1Rect">
                <a:avLst/>
              </a:prstGeom>
              <a:solidFill>
                <a:srgbClr val="3366CC">
                  <a:alpha val="95000"/>
                </a:srgbClr>
              </a:solidFill>
              <a:ln w="9525" cap="flat" cmpd="sng" algn="ctr">
                <a:solidFill>
                  <a:srgbClr val="3366FF">
                    <a:alpha val="32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0" tIns="0" rIns="0" bIns="0" anchor="t" anchorCtr="0">
                <a:normAutofit fontScale="85000" lnSpcReduction="20000"/>
              </a:bodyPr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600" dirty="0" smtClean="0">
                    <a:solidFill>
                      <a:schemeClr val="bg1">
                        <a:lumMod val="85000"/>
                      </a:schemeClr>
                    </a:solidFill>
                  </a:rPr>
                  <a:t>Channel Arch</a:t>
                </a:r>
                <a:endParaRPr lang="en-US" sz="1600" dirty="0">
                  <a:solidFill>
                    <a:schemeClr val="bg1">
                      <a:lumMod val="85000"/>
                    </a:schemeClr>
                  </a:solidFill>
                </a:endParaRPr>
              </a:p>
              <a:p>
                <a:pPr algn="dist">
                  <a:lnSpc>
                    <a:spcPct val="150000"/>
                  </a:lnSpc>
                  <a:defRPr/>
                </a:pPr>
                <a:r>
                  <a:rPr lang="en-US" sz="1600" dirty="0" smtClean="0">
                    <a:solidFill>
                      <a:schemeClr val="bg1">
                        <a:lumMod val="85000"/>
                      </a:schemeClr>
                    </a:solidFill>
                  </a:rPr>
                  <a:t>CAC PVAC REST</a:t>
                </a:r>
                <a:endParaRPr lang="en-US" sz="1600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  <p:cxnSp>
            <p:nvCxnSpPr>
              <p:cNvPr id="171" name="Straight Connector 170"/>
              <p:cNvCxnSpPr/>
              <p:nvPr/>
            </p:nvCxnSpPr>
            <p:spPr bwMode="auto">
              <a:xfrm>
                <a:off x="731706" y="2140068"/>
                <a:ext cx="1319727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</p:cxnSp>
          <p:cxnSp>
            <p:nvCxnSpPr>
              <p:cNvPr id="172" name="Straight Connector 171"/>
              <p:cNvCxnSpPr/>
              <p:nvPr/>
            </p:nvCxnSpPr>
            <p:spPr bwMode="auto">
              <a:xfrm flipH="1">
                <a:off x="1086943" y="2163244"/>
                <a:ext cx="789" cy="269617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</p:cxnSp>
        </p:grpSp>
        <p:cxnSp>
          <p:nvCxnSpPr>
            <p:cNvPr id="169" name="Straight Connector 168"/>
            <p:cNvCxnSpPr/>
            <p:nvPr/>
          </p:nvCxnSpPr>
          <p:spPr bwMode="auto">
            <a:xfrm flipH="1">
              <a:off x="1900851" y="2175329"/>
              <a:ext cx="840" cy="2468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cxnSp>
      </p:grpSp>
      <p:grpSp>
        <p:nvGrpSpPr>
          <p:cNvPr id="173" name="Group 172"/>
          <p:cNvGrpSpPr/>
          <p:nvPr/>
        </p:nvGrpSpPr>
        <p:grpSpPr>
          <a:xfrm>
            <a:off x="6849702" y="1206501"/>
            <a:ext cx="1660886" cy="827090"/>
            <a:chOff x="995363" y="1600201"/>
            <a:chExt cx="1404936" cy="827090"/>
          </a:xfrm>
        </p:grpSpPr>
        <p:grpSp>
          <p:nvGrpSpPr>
            <p:cNvPr id="174" name="Group 6"/>
            <p:cNvGrpSpPr>
              <a:grpSpLocks/>
            </p:cNvGrpSpPr>
            <p:nvPr/>
          </p:nvGrpSpPr>
          <p:grpSpPr bwMode="auto">
            <a:xfrm>
              <a:off x="995363" y="1600201"/>
              <a:ext cx="1404936" cy="827090"/>
              <a:chOff x="731366" y="1535167"/>
              <a:chExt cx="1320067" cy="903234"/>
            </a:xfrm>
          </p:grpSpPr>
          <p:sp>
            <p:nvSpPr>
              <p:cNvPr id="176" name="Snip Single Corner Rectangle 175"/>
              <p:cNvSpPr/>
              <p:nvPr/>
            </p:nvSpPr>
            <p:spPr bwMode="auto">
              <a:xfrm>
                <a:off x="731366" y="1535167"/>
                <a:ext cx="1319727" cy="903234"/>
              </a:xfrm>
              <a:prstGeom prst="snip1Rect">
                <a:avLst/>
              </a:prstGeom>
              <a:solidFill>
                <a:srgbClr val="3366CC">
                  <a:alpha val="95000"/>
                </a:srgbClr>
              </a:solidFill>
              <a:ln w="9525" cap="flat" cmpd="sng" algn="ctr">
                <a:solidFill>
                  <a:srgbClr val="3366FF">
                    <a:alpha val="32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0" tIns="0" rIns="0" bIns="0" anchor="t" anchorCtr="0">
                <a:normAutofit fontScale="77500" lnSpcReduction="20000"/>
              </a:bodyPr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600" dirty="0" smtClean="0">
                    <a:solidFill>
                      <a:schemeClr val="bg1">
                        <a:lumMod val="85000"/>
                      </a:schemeClr>
                    </a:solidFill>
                  </a:rPr>
                  <a:t>CSS</a:t>
                </a:r>
              </a:p>
              <a:p>
                <a:pPr algn="ctr">
                  <a:lnSpc>
                    <a:spcPct val="150000"/>
                  </a:lnSpc>
                  <a:defRPr/>
                </a:pPr>
                <a:r>
                  <a:rPr lang="en-US" sz="1600" dirty="0" err="1" smtClean="0">
                    <a:solidFill>
                      <a:schemeClr val="bg1">
                        <a:lumMod val="85000"/>
                      </a:schemeClr>
                    </a:solidFill>
                  </a:rPr>
                  <a:t>pvManager</a:t>
                </a:r>
                <a:endParaRPr lang="en-US" sz="1600" dirty="0">
                  <a:solidFill>
                    <a:schemeClr val="bg1">
                      <a:lumMod val="85000"/>
                    </a:schemeClr>
                  </a:solidFill>
                </a:endParaRPr>
              </a:p>
              <a:p>
                <a:pPr algn="dist">
                  <a:lnSpc>
                    <a:spcPct val="150000"/>
                  </a:lnSpc>
                  <a:defRPr/>
                </a:pPr>
                <a:r>
                  <a:rPr lang="en-US" sz="1600" dirty="0" smtClean="0">
                    <a:solidFill>
                      <a:schemeClr val="bg1">
                        <a:lumMod val="85000"/>
                      </a:schemeClr>
                    </a:solidFill>
                  </a:rPr>
                  <a:t>CAC PVAC REST</a:t>
                </a:r>
                <a:endParaRPr lang="en-US" sz="1600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  <p:cxnSp>
            <p:nvCxnSpPr>
              <p:cNvPr id="177" name="Straight Connector 176"/>
              <p:cNvCxnSpPr/>
              <p:nvPr/>
            </p:nvCxnSpPr>
            <p:spPr bwMode="auto">
              <a:xfrm>
                <a:off x="731706" y="2140068"/>
                <a:ext cx="1319727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</p:cxnSp>
          <p:cxnSp>
            <p:nvCxnSpPr>
              <p:cNvPr id="178" name="Straight Connector 177"/>
              <p:cNvCxnSpPr/>
              <p:nvPr/>
            </p:nvCxnSpPr>
            <p:spPr bwMode="auto">
              <a:xfrm flipH="1">
                <a:off x="1086943" y="2163244"/>
                <a:ext cx="789" cy="269617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</p:cxnSp>
        </p:grpSp>
        <p:cxnSp>
          <p:nvCxnSpPr>
            <p:cNvPr id="175" name="Straight Connector 174"/>
            <p:cNvCxnSpPr/>
            <p:nvPr/>
          </p:nvCxnSpPr>
          <p:spPr bwMode="auto">
            <a:xfrm flipH="1">
              <a:off x="1900851" y="2175329"/>
              <a:ext cx="840" cy="2468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cxnSp>
      </p:grpSp>
      <p:cxnSp>
        <p:nvCxnSpPr>
          <p:cNvPr id="179" name="Straight Connector 178"/>
          <p:cNvCxnSpPr/>
          <p:nvPr/>
        </p:nvCxnSpPr>
        <p:spPr bwMode="auto">
          <a:xfrm>
            <a:off x="6850130" y="1538158"/>
            <a:ext cx="166045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381603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 bwMode="auto">
          <a:xfrm>
            <a:off x="1675931" y="3965237"/>
            <a:ext cx="5707062" cy="476000"/>
          </a:xfrm>
          <a:prstGeom prst="roundRect">
            <a:avLst/>
          </a:prstGeom>
          <a:gradFill flip="none" rotWithShape="1">
            <a:gsLst>
              <a:gs pos="0">
                <a:srgbClr val="042B7F"/>
              </a:gs>
              <a:gs pos="100000">
                <a:srgbClr val="6699FF"/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smtClean="0">
                <a:solidFill>
                  <a:schemeClr val="bg1">
                    <a:lumMod val="85000"/>
                  </a:schemeClr>
                </a:solidFill>
              </a:rPr>
              <a:t>Service Engine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1675931" y="3403758"/>
            <a:ext cx="5707062" cy="549275"/>
          </a:xfrm>
          <a:prstGeom prst="roundRect">
            <a:avLst/>
          </a:prstGeom>
          <a:gradFill flip="none" rotWithShape="1">
            <a:gsLst>
              <a:gs pos="0">
                <a:srgbClr val="042B7F"/>
              </a:gs>
              <a:gs pos="100000">
                <a:srgbClr val="6699FF"/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err="1" smtClean="0">
                <a:solidFill>
                  <a:schemeClr val="bg1">
                    <a:lumMod val="85000"/>
                  </a:schemeClr>
                </a:solidFill>
              </a:rPr>
              <a:t>pvAccess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channelRPC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1675933" y="1836149"/>
            <a:ext cx="570914" cy="404813"/>
          </a:xfrm>
          <a:prstGeom prst="roundRect">
            <a:avLst/>
          </a:prstGeom>
          <a:gradFill flip="none" rotWithShape="1">
            <a:gsLst>
              <a:gs pos="0">
                <a:srgbClr val="042B7F"/>
              </a:gs>
              <a:gs pos="100000">
                <a:srgbClr val="6699FF"/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800" dirty="0" err="1" smtClean="0">
                <a:solidFill>
                  <a:schemeClr val="bg1">
                    <a:lumMod val="85000"/>
                  </a:schemeClr>
                </a:solidFill>
              </a:rPr>
              <a:t>PyQt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1513" name="TextBox 26"/>
          <p:cNvSpPr txBox="1">
            <a:spLocks noChangeArrowheads="1"/>
          </p:cNvSpPr>
          <p:nvPr/>
        </p:nvSpPr>
        <p:spPr bwMode="auto">
          <a:xfrm>
            <a:off x="6055593" y="5022863"/>
            <a:ext cx="1160145" cy="248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solidFill>
                  <a:srgbClr val="322F31"/>
                </a:solidFill>
              </a:rPr>
              <a:t>Channel Access</a:t>
            </a:r>
          </a:p>
        </p:txBody>
      </p:sp>
      <p:sp>
        <p:nvSpPr>
          <p:cNvPr id="28" name="Rounded Rectangle 27"/>
          <p:cNvSpPr/>
          <p:nvPr/>
        </p:nvSpPr>
        <p:spPr bwMode="auto">
          <a:xfrm>
            <a:off x="4896968" y="4455524"/>
            <a:ext cx="2486025" cy="328613"/>
          </a:xfrm>
          <a:prstGeom prst="roundRect">
            <a:avLst/>
          </a:prstGeom>
          <a:gradFill flip="none" rotWithShape="1">
            <a:gsLst>
              <a:gs pos="0">
                <a:srgbClr val="042B7F"/>
              </a:gs>
              <a:gs pos="100000">
                <a:srgbClr val="6699FF"/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Channel Access Client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6039718" y="4784137"/>
            <a:ext cx="15875" cy="790575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 bwMode="auto">
          <a:xfrm>
            <a:off x="1675930" y="2247312"/>
            <a:ext cx="3732547" cy="595312"/>
          </a:xfrm>
          <a:prstGeom prst="roundRect">
            <a:avLst/>
          </a:prstGeom>
          <a:gradFill flip="none" rotWithShape="1">
            <a:gsLst>
              <a:gs pos="0">
                <a:srgbClr val="042B7F"/>
              </a:gs>
              <a:gs pos="100000">
                <a:srgbClr val="6699FF"/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Low Level Python Client 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Library </a:t>
            </a:r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600" dirty="0" err="1" smtClean="0">
                <a:solidFill>
                  <a:schemeClr val="bg1">
                    <a:lumMod val="85000"/>
                  </a:schemeClr>
                </a:solidFill>
              </a:rPr>
              <a:t>pvAccess</a:t>
            </a:r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/</a:t>
            </a:r>
            <a:r>
              <a:rPr lang="en-US" sz="1600" dirty="0" err="1" smtClean="0">
                <a:solidFill>
                  <a:schemeClr val="bg1">
                    <a:lumMod val="85000"/>
                  </a:schemeClr>
                </a:solidFill>
              </a:rPr>
              <a:t>channelRPC</a:t>
            </a:r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 Client (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C++)</a:t>
            </a:r>
          </a:p>
        </p:txBody>
      </p:sp>
      <p:sp>
        <p:nvSpPr>
          <p:cNvPr id="21520" name="TextBox 33"/>
          <p:cNvSpPr txBox="1">
            <a:spLocks noChangeArrowheads="1"/>
          </p:cNvSpPr>
          <p:nvPr/>
        </p:nvSpPr>
        <p:spPr bwMode="auto">
          <a:xfrm>
            <a:off x="4896968" y="3028390"/>
            <a:ext cx="758667" cy="249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err="1"/>
              <a:t>pvAccess</a:t>
            </a:r>
            <a:endParaRPr lang="en-US" sz="1200" dirty="0"/>
          </a:p>
        </p:txBody>
      </p:sp>
      <p:sp>
        <p:nvSpPr>
          <p:cNvPr id="35" name="Rounded Rectangle 34"/>
          <p:cNvSpPr/>
          <p:nvPr/>
        </p:nvSpPr>
        <p:spPr bwMode="auto">
          <a:xfrm>
            <a:off x="1679106" y="4455524"/>
            <a:ext cx="3155950" cy="328613"/>
          </a:xfrm>
          <a:prstGeom prst="roundRect">
            <a:avLst/>
          </a:prstGeom>
          <a:gradFill flip="none" rotWithShape="1">
            <a:gsLst>
              <a:gs pos="0">
                <a:srgbClr val="042B7F"/>
              </a:gs>
              <a:gs pos="100000">
                <a:srgbClr val="6699FF"/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chemeClr val="bg1">
                    <a:lumMod val="85000"/>
                  </a:schemeClr>
                </a:solidFill>
              </a:rPr>
              <a:t>DSL-PY Module</a:t>
            </a:r>
          </a:p>
        </p:txBody>
      </p:sp>
      <p:sp>
        <p:nvSpPr>
          <p:cNvPr id="36" name="Rounded Rectangle 35"/>
          <p:cNvSpPr/>
          <p:nvPr/>
        </p:nvSpPr>
        <p:spPr bwMode="auto">
          <a:xfrm>
            <a:off x="1690218" y="4787312"/>
            <a:ext cx="3144838" cy="546100"/>
          </a:xfrm>
          <a:prstGeom prst="roundRect">
            <a:avLst/>
          </a:prstGeom>
          <a:gradFill flip="none" rotWithShape="1">
            <a:gsLst>
              <a:gs pos="0">
                <a:srgbClr val="042B7F"/>
              </a:gs>
              <a:gs pos="100000">
                <a:srgbClr val="6699FF"/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chemeClr val="bg1">
                    <a:lumMod val="85000"/>
                  </a:schemeClr>
                </a:solidFill>
              </a:rPr>
              <a:t>PYMASAR </a:t>
            </a:r>
          </a:p>
          <a:p>
            <a:pPr algn="ctr">
              <a:defRPr/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(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SQLite)</a:t>
            </a:r>
            <a:endParaRPr lang="en-US" sz="1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>
            <a:off x="2270920" y="1829131"/>
            <a:ext cx="864930" cy="404813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800" dirty="0" smtClean="0">
                <a:solidFill>
                  <a:schemeClr val="bg1">
                    <a:lumMod val="85000"/>
                  </a:schemeClr>
                </a:solidFill>
              </a:rPr>
              <a:t>Scripting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1690218" y="2562053"/>
            <a:ext cx="3718259" cy="230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Snip Same Side Corner Rectangle 33"/>
          <p:cNvSpPr/>
          <p:nvPr/>
        </p:nvSpPr>
        <p:spPr bwMode="auto">
          <a:xfrm>
            <a:off x="5711272" y="5574712"/>
            <a:ext cx="630153" cy="415841"/>
          </a:xfrm>
          <a:prstGeom prst="snip2Same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bIns="0"/>
          <a:lstStyle/>
          <a:p>
            <a:pPr algn="ctr">
              <a:defRPr/>
            </a:pPr>
            <a:r>
              <a:rPr lang="en-US" sz="1600" dirty="0" smtClean="0">
                <a:solidFill>
                  <a:srgbClr val="000000"/>
                </a:solidFill>
              </a:rPr>
              <a:t>IOC</a:t>
            </a:r>
            <a:endParaRPr lang="en-US" sz="1600" dirty="0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238026" y="5333412"/>
            <a:ext cx="15819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254567" y="5333412"/>
            <a:ext cx="0" cy="2895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Snip Same Side Corner Rectangle 28"/>
          <p:cNvSpPr/>
          <p:nvPr/>
        </p:nvSpPr>
        <p:spPr bwMode="auto">
          <a:xfrm>
            <a:off x="4928719" y="5574712"/>
            <a:ext cx="630153" cy="415841"/>
          </a:xfrm>
          <a:prstGeom prst="snip2Same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bIns="0"/>
          <a:lstStyle/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IOC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6810652" y="5333412"/>
            <a:ext cx="0" cy="2895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Snip Same Side Corner Rectangle 39"/>
          <p:cNvSpPr/>
          <p:nvPr/>
        </p:nvSpPr>
        <p:spPr bwMode="auto">
          <a:xfrm>
            <a:off x="6501029" y="5574712"/>
            <a:ext cx="630153" cy="415841"/>
          </a:xfrm>
          <a:prstGeom prst="snip2Same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bIns="0"/>
          <a:lstStyle/>
          <a:p>
            <a:pPr algn="ctr">
              <a:defRPr/>
            </a:pPr>
            <a:r>
              <a:rPr lang="en-US" sz="1600" dirty="0" smtClean="0">
                <a:solidFill>
                  <a:srgbClr val="000000"/>
                </a:solidFill>
              </a:rPr>
              <a:t>IOC</a:t>
            </a:r>
            <a:endParaRPr lang="en-US" sz="1600" dirty="0">
              <a:solidFill>
                <a:srgbClr val="0000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275866" y="3072477"/>
            <a:ext cx="325526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693267" y="3072477"/>
            <a:ext cx="0" cy="3312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282898" y="2842624"/>
            <a:ext cx="0" cy="2298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 bwMode="auto">
          <a:xfrm>
            <a:off x="3169275" y="1431002"/>
            <a:ext cx="2225833" cy="404813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800" dirty="0" smtClean="0">
                <a:solidFill>
                  <a:schemeClr val="bg1">
                    <a:lumMod val="85000"/>
                  </a:schemeClr>
                </a:solidFill>
              </a:rPr>
              <a:t>Scripting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6514397" y="2842624"/>
            <a:ext cx="0" cy="2298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 bwMode="auto">
          <a:xfrm>
            <a:off x="3169276" y="1835815"/>
            <a:ext cx="2225833" cy="404813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800" dirty="0" smtClean="0">
                <a:solidFill>
                  <a:schemeClr val="bg1">
                    <a:lumMod val="85000"/>
                  </a:schemeClr>
                </a:solidFill>
              </a:rPr>
              <a:t>High Level Scripting API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4" name="Rounded Rectangle 53"/>
          <p:cNvSpPr/>
          <p:nvPr/>
        </p:nvSpPr>
        <p:spPr bwMode="auto">
          <a:xfrm>
            <a:off x="5490701" y="1629358"/>
            <a:ext cx="850724" cy="59531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CSS/BOY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>
            <a:off x="5490700" y="2247312"/>
            <a:ext cx="1902995" cy="59531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 smtClean="0">
                <a:solidFill>
                  <a:schemeClr val="bg1">
                    <a:lumMod val="85000"/>
                  </a:schemeClr>
                </a:solidFill>
              </a:rPr>
              <a:t>pvAccess</a:t>
            </a:r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 Client 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API Library </a:t>
            </a:r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(Java)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  <p:grpSp>
        <p:nvGrpSpPr>
          <p:cNvPr id="21512" name="Group 21511"/>
          <p:cNvGrpSpPr/>
          <p:nvPr/>
        </p:nvGrpSpPr>
        <p:grpSpPr>
          <a:xfrm>
            <a:off x="1498876" y="6237435"/>
            <a:ext cx="1202505" cy="307777"/>
            <a:chOff x="7106092" y="1962360"/>
            <a:chExt cx="1202505" cy="307777"/>
          </a:xfrm>
        </p:grpSpPr>
        <p:sp>
          <p:nvSpPr>
            <p:cNvPr id="55" name="Rounded Rectangle 54"/>
            <p:cNvSpPr/>
            <p:nvPr/>
          </p:nvSpPr>
          <p:spPr bwMode="auto">
            <a:xfrm>
              <a:off x="7106092" y="2032000"/>
              <a:ext cx="457200" cy="219456"/>
            </a:xfrm>
            <a:prstGeom prst="roundRect">
              <a:avLst/>
            </a:prstGeom>
            <a:gradFill flip="none" rotWithShape="1">
              <a:gsLst>
                <a:gs pos="0">
                  <a:srgbClr val="042B7F"/>
                </a:gs>
                <a:gs pos="100000">
                  <a:srgbClr val="6699FF"/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endParaRPr lang="en-US" sz="18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21504" name="TextBox 21503"/>
            <p:cNvSpPr txBox="1"/>
            <p:nvPr/>
          </p:nvSpPr>
          <p:spPr>
            <a:xfrm>
              <a:off x="7516506" y="1962360"/>
              <a:ext cx="7920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Finished</a:t>
              </a:r>
              <a:endParaRPr lang="en-US" sz="1400" dirty="0"/>
            </a:p>
          </p:txBody>
        </p:sp>
      </p:grpSp>
      <p:grpSp>
        <p:nvGrpSpPr>
          <p:cNvPr id="21511" name="Group 21510"/>
          <p:cNvGrpSpPr/>
          <p:nvPr/>
        </p:nvGrpSpPr>
        <p:grpSpPr>
          <a:xfrm>
            <a:off x="2907347" y="6237435"/>
            <a:ext cx="1335754" cy="307777"/>
            <a:chOff x="7106093" y="2572367"/>
            <a:chExt cx="1335754" cy="307777"/>
          </a:xfrm>
        </p:grpSpPr>
        <p:sp>
          <p:nvSpPr>
            <p:cNvPr id="56" name="Rounded Rectangle 55"/>
            <p:cNvSpPr/>
            <p:nvPr/>
          </p:nvSpPr>
          <p:spPr bwMode="auto">
            <a:xfrm>
              <a:off x="7106093" y="2627268"/>
              <a:ext cx="457200" cy="219456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endParaRPr lang="en-US" sz="18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516506" y="2572367"/>
              <a:ext cx="9253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User Apps</a:t>
              </a:r>
              <a:endParaRPr lang="en-US" sz="1400" dirty="0"/>
            </a:p>
          </p:txBody>
        </p:sp>
      </p:grpSp>
      <p:grpSp>
        <p:nvGrpSpPr>
          <p:cNvPr id="21510" name="Group 21509"/>
          <p:cNvGrpSpPr/>
          <p:nvPr/>
        </p:nvGrpSpPr>
        <p:grpSpPr>
          <a:xfrm>
            <a:off x="4482757" y="6237435"/>
            <a:ext cx="1270507" cy="307777"/>
            <a:chOff x="7106093" y="3146129"/>
            <a:chExt cx="1270507" cy="307777"/>
          </a:xfrm>
        </p:grpSpPr>
        <p:sp>
          <p:nvSpPr>
            <p:cNvPr id="57" name="Rounded Rectangle 56"/>
            <p:cNvSpPr/>
            <p:nvPr/>
          </p:nvSpPr>
          <p:spPr bwMode="auto">
            <a:xfrm>
              <a:off x="7106093" y="3216485"/>
              <a:ext cx="457200" cy="219456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endParaRPr lang="en-US" sz="18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563294" y="3146129"/>
              <a:ext cx="8133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Planning</a:t>
              </a:r>
              <a:endParaRPr lang="en-US" sz="1400" dirty="0"/>
            </a:p>
          </p:txBody>
        </p:sp>
      </p:grpSp>
      <p:grpSp>
        <p:nvGrpSpPr>
          <p:cNvPr id="21509" name="Group 21508"/>
          <p:cNvGrpSpPr/>
          <p:nvPr/>
        </p:nvGrpSpPr>
        <p:grpSpPr>
          <a:xfrm>
            <a:off x="6135045" y="6237435"/>
            <a:ext cx="1462313" cy="307777"/>
            <a:chOff x="7106094" y="3684580"/>
            <a:chExt cx="1462313" cy="307777"/>
          </a:xfrm>
        </p:grpSpPr>
        <p:sp>
          <p:nvSpPr>
            <p:cNvPr id="58" name="Rounded Rectangle 57"/>
            <p:cNvSpPr/>
            <p:nvPr/>
          </p:nvSpPr>
          <p:spPr bwMode="auto">
            <a:xfrm>
              <a:off x="7106094" y="3732797"/>
              <a:ext cx="457200" cy="21945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563292" y="3684580"/>
              <a:ext cx="10051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Developing</a:t>
              </a:r>
              <a:endParaRPr lang="en-US" sz="1400" dirty="0"/>
            </a:p>
          </p:txBody>
        </p:sp>
      </p:grpSp>
      <p:sp>
        <p:nvSpPr>
          <p:cNvPr id="68" name="Rounded Rectangle 67"/>
          <p:cNvSpPr/>
          <p:nvPr/>
        </p:nvSpPr>
        <p:spPr bwMode="auto">
          <a:xfrm>
            <a:off x="6383421" y="1634873"/>
            <a:ext cx="986204" cy="59531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Others</a:t>
            </a:r>
          </a:p>
          <a:p>
            <a:pPr algn="ctr">
              <a:defRPr/>
            </a:pPr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(</a:t>
            </a:r>
            <a:r>
              <a:rPr lang="en-US" sz="1600" dirty="0" err="1" smtClean="0">
                <a:solidFill>
                  <a:schemeClr val="bg1">
                    <a:lumMod val="85000"/>
                  </a:schemeClr>
                </a:solidFill>
              </a:rPr>
              <a:t>Matlab</a:t>
            </a:r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)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1514" name="Content Placeholder 21513"/>
          <p:cNvSpPr>
            <a:spLocks noGrp="1"/>
          </p:cNvSpPr>
          <p:nvPr>
            <p:ph idx="1"/>
          </p:nvPr>
        </p:nvSpPr>
        <p:spPr>
          <a:xfrm>
            <a:off x="578467" y="708107"/>
            <a:ext cx="8229600" cy="5752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Machine Snapshot Archiving &amp; Retrieving </a:t>
            </a:r>
            <a:endParaRPr lang="en-US" dirty="0"/>
          </a:p>
        </p:txBody>
      </p:sp>
      <p:sp>
        <p:nvSpPr>
          <p:cNvPr id="70" name="Title 1"/>
          <p:cNvSpPr>
            <a:spLocks noGrp="1"/>
          </p:cNvSpPr>
          <p:nvPr>
            <p:ph type="title"/>
          </p:nvPr>
        </p:nvSpPr>
        <p:spPr>
          <a:xfrm>
            <a:off x="457200" y="7271"/>
            <a:ext cx="8229600" cy="7547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MASAR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543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250" y="846667"/>
            <a:ext cx="8229600" cy="4316407"/>
          </a:xfrm>
        </p:spPr>
        <p:txBody>
          <a:bodyPr/>
          <a:lstStyle/>
          <a:p>
            <a:r>
              <a:rPr lang="en-US" dirty="0" err="1" smtClean="0"/>
              <a:t>PyQt</a:t>
            </a:r>
            <a:r>
              <a:rPr lang="en-US" dirty="0" smtClean="0"/>
              <a:t>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7271"/>
            <a:ext cx="8229600" cy="754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MASAR</a:t>
            </a:r>
            <a:endParaRPr lang="en-US" dirty="0"/>
          </a:p>
        </p:txBody>
      </p:sp>
      <p:pic>
        <p:nvPicPr>
          <p:cNvPr id="2" name="Picture 1" descr="Screen Shot 2013-04-30 at 8.29.2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60" y="1510453"/>
            <a:ext cx="8295640" cy="5339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35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 bwMode="auto">
          <a:xfrm>
            <a:off x="1072681" y="4736015"/>
            <a:ext cx="4092543" cy="335242"/>
          </a:xfrm>
          <a:prstGeom prst="roundRect">
            <a:avLst/>
          </a:prstGeom>
          <a:gradFill flip="none" rotWithShape="1">
            <a:gsLst>
              <a:gs pos="0">
                <a:srgbClr val="042B7F"/>
              </a:gs>
              <a:gs pos="100000">
                <a:srgbClr val="6699FF"/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smtClean="0">
                <a:solidFill>
                  <a:schemeClr val="bg1">
                    <a:lumMod val="85000"/>
                  </a:schemeClr>
                </a:solidFill>
              </a:rPr>
              <a:t>Conversion function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grpSp>
        <p:nvGrpSpPr>
          <p:cNvPr id="21512" name="Group 21511"/>
          <p:cNvGrpSpPr/>
          <p:nvPr/>
        </p:nvGrpSpPr>
        <p:grpSpPr>
          <a:xfrm>
            <a:off x="895626" y="6361236"/>
            <a:ext cx="1202505" cy="307777"/>
            <a:chOff x="7106092" y="1962360"/>
            <a:chExt cx="1202505" cy="307777"/>
          </a:xfrm>
        </p:grpSpPr>
        <p:sp>
          <p:nvSpPr>
            <p:cNvPr id="55" name="Rounded Rectangle 54"/>
            <p:cNvSpPr/>
            <p:nvPr/>
          </p:nvSpPr>
          <p:spPr bwMode="auto">
            <a:xfrm>
              <a:off x="7106092" y="2032000"/>
              <a:ext cx="457200" cy="219456"/>
            </a:xfrm>
            <a:prstGeom prst="roundRect">
              <a:avLst/>
            </a:prstGeom>
            <a:gradFill flip="none" rotWithShape="1">
              <a:gsLst>
                <a:gs pos="0">
                  <a:srgbClr val="042B7F"/>
                </a:gs>
                <a:gs pos="100000">
                  <a:srgbClr val="6699FF"/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endParaRPr lang="en-US" sz="18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21504" name="TextBox 21503"/>
            <p:cNvSpPr txBox="1"/>
            <p:nvPr/>
          </p:nvSpPr>
          <p:spPr>
            <a:xfrm>
              <a:off x="7516506" y="1962360"/>
              <a:ext cx="7920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Finished</a:t>
              </a:r>
              <a:endParaRPr lang="en-US" sz="1400" dirty="0"/>
            </a:p>
          </p:txBody>
        </p:sp>
      </p:grpSp>
      <p:grpSp>
        <p:nvGrpSpPr>
          <p:cNvPr id="21511" name="Group 21510"/>
          <p:cNvGrpSpPr/>
          <p:nvPr/>
        </p:nvGrpSpPr>
        <p:grpSpPr>
          <a:xfrm>
            <a:off x="2304097" y="6361236"/>
            <a:ext cx="1335754" cy="307777"/>
            <a:chOff x="7106093" y="2572367"/>
            <a:chExt cx="1335754" cy="307777"/>
          </a:xfrm>
        </p:grpSpPr>
        <p:sp>
          <p:nvSpPr>
            <p:cNvPr id="56" name="Rounded Rectangle 55"/>
            <p:cNvSpPr/>
            <p:nvPr/>
          </p:nvSpPr>
          <p:spPr bwMode="auto">
            <a:xfrm>
              <a:off x="7106093" y="2627268"/>
              <a:ext cx="457200" cy="219456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endParaRPr lang="en-US" sz="18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516506" y="2572367"/>
              <a:ext cx="9253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User Apps</a:t>
              </a:r>
              <a:endParaRPr lang="en-US" sz="1400" dirty="0"/>
            </a:p>
          </p:txBody>
        </p:sp>
      </p:grpSp>
      <p:grpSp>
        <p:nvGrpSpPr>
          <p:cNvPr id="21510" name="Group 21509"/>
          <p:cNvGrpSpPr/>
          <p:nvPr/>
        </p:nvGrpSpPr>
        <p:grpSpPr>
          <a:xfrm>
            <a:off x="3847757" y="6361236"/>
            <a:ext cx="1270507" cy="307777"/>
            <a:chOff x="7106093" y="3146129"/>
            <a:chExt cx="1270507" cy="307777"/>
          </a:xfrm>
        </p:grpSpPr>
        <p:sp>
          <p:nvSpPr>
            <p:cNvPr id="57" name="Rounded Rectangle 56"/>
            <p:cNvSpPr/>
            <p:nvPr/>
          </p:nvSpPr>
          <p:spPr bwMode="auto">
            <a:xfrm>
              <a:off x="7106093" y="3216485"/>
              <a:ext cx="457200" cy="219456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endParaRPr lang="en-US" sz="18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563294" y="3146129"/>
              <a:ext cx="8133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Planning</a:t>
              </a:r>
              <a:endParaRPr lang="en-US" sz="1400" dirty="0"/>
            </a:p>
          </p:txBody>
        </p:sp>
      </p:grpSp>
      <p:grpSp>
        <p:nvGrpSpPr>
          <p:cNvPr id="21509" name="Group 21508"/>
          <p:cNvGrpSpPr/>
          <p:nvPr/>
        </p:nvGrpSpPr>
        <p:grpSpPr>
          <a:xfrm>
            <a:off x="5531795" y="6361236"/>
            <a:ext cx="1462313" cy="307777"/>
            <a:chOff x="7106094" y="3684580"/>
            <a:chExt cx="1462313" cy="307777"/>
          </a:xfrm>
        </p:grpSpPr>
        <p:sp>
          <p:nvSpPr>
            <p:cNvPr id="58" name="Rounded Rectangle 57"/>
            <p:cNvSpPr/>
            <p:nvPr/>
          </p:nvSpPr>
          <p:spPr bwMode="auto">
            <a:xfrm>
              <a:off x="7106094" y="3732797"/>
              <a:ext cx="457200" cy="21945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563292" y="3684580"/>
              <a:ext cx="10051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Developing</a:t>
              </a:r>
              <a:endParaRPr lang="en-US" sz="1400" dirty="0"/>
            </a:p>
          </p:txBody>
        </p:sp>
      </p:grpSp>
      <p:sp>
        <p:nvSpPr>
          <p:cNvPr id="45" name="Content Placeholder 21513"/>
          <p:cNvSpPr>
            <a:spLocks noGrp="1"/>
          </p:cNvSpPr>
          <p:nvPr>
            <p:ph idx="1"/>
          </p:nvPr>
        </p:nvSpPr>
        <p:spPr>
          <a:xfrm>
            <a:off x="578467" y="708107"/>
            <a:ext cx="8229600" cy="79584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Multiple unit conversion</a:t>
            </a:r>
          </a:p>
          <a:p>
            <a:pPr lvl="1"/>
            <a:r>
              <a:rPr lang="en-US" dirty="0" smtClean="0"/>
              <a:t>First implementation targeting on magnets</a:t>
            </a:r>
            <a:endParaRPr lang="en-US" dirty="0"/>
          </a:p>
        </p:txBody>
      </p:sp>
      <p:sp>
        <p:nvSpPr>
          <p:cNvPr id="46" name="Title 1"/>
          <p:cNvSpPr>
            <a:spLocks noGrp="1"/>
          </p:cNvSpPr>
          <p:nvPr>
            <p:ph type="title"/>
          </p:nvPr>
        </p:nvSpPr>
        <p:spPr>
          <a:xfrm>
            <a:off x="457200" y="7271"/>
            <a:ext cx="8229600" cy="7547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MUNICONV</a:t>
            </a:r>
            <a:endParaRPr lang="en-US" dirty="0"/>
          </a:p>
        </p:txBody>
      </p:sp>
      <p:sp>
        <p:nvSpPr>
          <p:cNvPr id="47" name="Can 5"/>
          <p:cNvSpPr>
            <a:spLocks noChangeArrowheads="1"/>
          </p:cNvSpPr>
          <p:nvPr/>
        </p:nvSpPr>
        <p:spPr bwMode="auto">
          <a:xfrm>
            <a:off x="1090870" y="5699336"/>
            <a:ext cx="4094406" cy="684716"/>
          </a:xfrm>
          <a:prstGeom prst="can">
            <a:avLst>
              <a:gd name="adj" fmla="val 25000"/>
            </a:avLst>
          </a:prstGeom>
          <a:solidFill>
            <a:srgbClr val="1E56BD"/>
          </a:solidFill>
          <a:ln w="9525">
            <a:solidFill>
              <a:srgbClr val="1E56BD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MySQL (IRMIS schema)</a:t>
            </a:r>
          </a:p>
          <a:p>
            <a:pPr algn="ctr"/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(installation, inventory, magnet measurement) </a:t>
            </a:r>
            <a:endParaRPr lang="en-US" sz="1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8" name="Rounded Rectangle 47"/>
          <p:cNvSpPr/>
          <p:nvPr/>
        </p:nvSpPr>
        <p:spPr bwMode="auto">
          <a:xfrm>
            <a:off x="1086968" y="5086350"/>
            <a:ext cx="4092543" cy="302255"/>
          </a:xfrm>
          <a:prstGeom prst="roundRect">
            <a:avLst/>
          </a:prstGeom>
          <a:gradFill flip="none" rotWithShape="1">
            <a:gsLst>
              <a:gs pos="0">
                <a:srgbClr val="042B7F"/>
              </a:gs>
              <a:gs pos="100000">
                <a:srgbClr val="6699FF"/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smtClean="0">
                <a:solidFill>
                  <a:schemeClr val="bg1">
                    <a:lumMod val="85000"/>
                  </a:schemeClr>
                </a:solidFill>
              </a:rPr>
              <a:t>Python Data API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7" name="Straight Arrow Connector 6"/>
          <p:cNvCxnSpPr>
            <a:stCxn id="48" idx="2"/>
            <a:endCxn id="47" idx="0"/>
          </p:cNvCxnSpPr>
          <p:nvPr/>
        </p:nvCxnSpPr>
        <p:spPr>
          <a:xfrm>
            <a:off x="3133240" y="5388605"/>
            <a:ext cx="4833" cy="481910"/>
          </a:xfrm>
          <a:prstGeom prst="straightConnector1">
            <a:avLst/>
          </a:prstGeom>
          <a:ln>
            <a:solidFill>
              <a:srgbClr val="1E56BD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71550" y="4018717"/>
            <a:ext cx="4351868" cy="1556057"/>
          </a:xfrm>
          <a:prstGeom prst="rect">
            <a:avLst/>
          </a:prstGeom>
          <a:noFill/>
          <a:ln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219450" y="5498576"/>
            <a:ext cx="1473200" cy="127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228145" y="5402319"/>
            <a:ext cx="14593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Python-</a:t>
            </a:r>
            <a:r>
              <a:rPr lang="en-US" sz="1400" dirty="0" err="1" smtClean="0"/>
              <a:t>MySQLdb</a:t>
            </a:r>
            <a:endParaRPr lang="en-US" sz="1400" dirty="0"/>
          </a:p>
        </p:txBody>
      </p:sp>
      <p:grpSp>
        <p:nvGrpSpPr>
          <p:cNvPr id="6" name="Group 5"/>
          <p:cNvGrpSpPr/>
          <p:nvPr/>
        </p:nvGrpSpPr>
        <p:grpSpPr>
          <a:xfrm>
            <a:off x="5323418" y="4018717"/>
            <a:ext cx="3363382" cy="1130300"/>
            <a:chOff x="5323418" y="4018717"/>
            <a:chExt cx="3363382" cy="1130300"/>
          </a:xfrm>
        </p:grpSpPr>
        <p:grpSp>
          <p:nvGrpSpPr>
            <p:cNvPr id="86" name="Group 23"/>
            <p:cNvGrpSpPr>
              <a:grpSpLocks/>
            </p:cNvGrpSpPr>
            <p:nvPr/>
          </p:nvGrpSpPr>
          <p:grpSpPr bwMode="auto">
            <a:xfrm>
              <a:off x="6389541" y="4018717"/>
              <a:ext cx="2297259" cy="1130300"/>
              <a:chOff x="5755057" y="3915808"/>
              <a:chExt cx="2287754" cy="1130023"/>
            </a:xfrm>
          </p:grpSpPr>
          <p:grpSp>
            <p:nvGrpSpPr>
              <p:cNvPr id="87" name="Group 16"/>
              <p:cNvGrpSpPr>
                <a:grpSpLocks/>
              </p:cNvGrpSpPr>
              <p:nvPr/>
            </p:nvGrpSpPr>
            <p:grpSpPr bwMode="auto">
              <a:xfrm>
                <a:off x="5755057" y="3915808"/>
                <a:ext cx="2287754" cy="1120638"/>
                <a:chOff x="5652339" y="4186639"/>
                <a:chExt cx="2287754" cy="1120638"/>
              </a:xfrm>
            </p:grpSpPr>
            <p:sp>
              <p:nvSpPr>
                <p:cNvPr id="89" name="Round Diagonal Corner Rectangle 88"/>
                <p:cNvSpPr/>
                <p:nvPr/>
              </p:nvSpPr>
              <p:spPr bwMode="auto">
                <a:xfrm>
                  <a:off x="6008122" y="4186639"/>
                  <a:ext cx="1931971" cy="831646"/>
                </a:xfrm>
                <a:prstGeom prst="round2DiagRect">
                  <a:avLst/>
                </a:prstGeom>
                <a:solidFill>
                  <a:schemeClr val="accent2">
                    <a:lumMod val="75000"/>
                  </a:schemeClr>
                </a:solidFill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pitchFamily="-112" charset="0"/>
                    <a:ea typeface="ＭＳ Ｐゴシック" pitchFamily="-112" charset="-128"/>
                    <a:cs typeface="ＭＳ Ｐゴシック" pitchFamily="-112" charset="-128"/>
                  </a:endParaRPr>
                </a:p>
              </p:txBody>
            </p:sp>
            <p:sp>
              <p:nvSpPr>
                <p:cNvPr id="90" name="Round Diagonal Corner Rectangle 89"/>
                <p:cNvSpPr/>
                <p:nvPr/>
              </p:nvSpPr>
              <p:spPr bwMode="auto">
                <a:xfrm>
                  <a:off x="5889060" y="4283453"/>
                  <a:ext cx="1931972" cy="830058"/>
                </a:xfrm>
                <a:prstGeom prst="round2DiagRect">
                  <a:avLst/>
                </a:prstGeom>
                <a:solidFill>
                  <a:schemeClr val="accent2">
                    <a:lumMod val="75000"/>
                  </a:schemeClr>
                </a:solidFill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pitchFamily="-112" charset="0"/>
                    <a:ea typeface="ＭＳ Ｐゴシック" pitchFamily="-112" charset="-128"/>
                    <a:cs typeface="ＭＳ Ｐゴシック" pitchFamily="-112" charset="-128"/>
                  </a:endParaRPr>
                </a:p>
              </p:txBody>
            </p:sp>
            <p:sp>
              <p:nvSpPr>
                <p:cNvPr id="91" name="Round Diagonal Corner Rectangle 90"/>
                <p:cNvSpPr/>
                <p:nvPr/>
              </p:nvSpPr>
              <p:spPr bwMode="auto">
                <a:xfrm>
                  <a:off x="5762061" y="4380266"/>
                  <a:ext cx="1931972" cy="830059"/>
                </a:xfrm>
                <a:prstGeom prst="round2DiagRect">
                  <a:avLst/>
                </a:prstGeom>
                <a:solidFill>
                  <a:schemeClr val="accent2">
                    <a:lumMod val="75000"/>
                  </a:schemeClr>
                </a:solidFill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pitchFamily="-112" charset="0"/>
                    <a:ea typeface="ＭＳ Ｐゴシック" pitchFamily="-112" charset="-128"/>
                    <a:cs typeface="ＭＳ Ｐゴシック" pitchFamily="-112" charset="-128"/>
                  </a:endParaRPr>
                </a:p>
              </p:txBody>
            </p:sp>
            <p:sp>
              <p:nvSpPr>
                <p:cNvPr id="92" name="Round Diagonal Corner Rectangle 91"/>
                <p:cNvSpPr/>
                <p:nvPr/>
              </p:nvSpPr>
              <p:spPr bwMode="auto">
                <a:xfrm>
                  <a:off x="5652525" y="4475493"/>
                  <a:ext cx="1931971" cy="831646"/>
                </a:xfrm>
                <a:prstGeom prst="round2DiagRect">
                  <a:avLst/>
                </a:prstGeom>
                <a:solidFill>
                  <a:schemeClr val="accent2">
                    <a:lumMod val="75000"/>
                  </a:schemeClr>
                </a:solidFill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algn="ctr">
                    <a:defRPr/>
                  </a:pPr>
                  <a:r>
                    <a:rPr lang="en-US" dirty="0">
                      <a:solidFill>
                        <a:srgbClr val="D9D9D9"/>
                      </a:solidFill>
                      <a:latin typeface="Arial" pitchFamily="-112" charset="0"/>
                      <a:ea typeface="ＭＳ Ｐゴシック" pitchFamily="-112" charset="-128"/>
                      <a:cs typeface="ＭＳ Ｐゴシック" pitchFamily="-112" charset="-128"/>
                    </a:rPr>
                    <a:t>V3 IOC</a:t>
                  </a:r>
                </a:p>
              </p:txBody>
            </p:sp>
          </p:grpSp>
          <p:sp>
            <p:nvSpPr>
              <p:cNvPr id="88" name="Rounded Rectangle 22"/>
              <p:cNvSpPr>
                <a:spLocks noChangeArrowheads="1"/>
              </p:cNvSpPr>
              <p:nvPr/>
            </p:nvSpPr>
            <p:spPr bwMode="auto">
              <a:xfrm>
                <a:off x="5755243" y="4715968"/>
                <a:ext cx="1929730" cy="329863"/>
              </a:xfrm>
              <a:prstGeom prst="roundRect">
                <a:avLst>
                  <a:gd name="adj" fmla="val 16667"/>
                </a:avLst>
              </a:prstGeom>
              <a:solidFill>
                <a:srgbClr val="1E56BD"/>
              </a:solidFill>
              <a:ln w="9525">
                <a:solidFill>
                  <a:srgbClr val="1E56BD"/>
                </a:solidFill>
                <a:round/>
                <a:headEnd/>
                <a:tailEnd/>
              </a:ln>
            </p:spPr>
            <p:txBody>
              <a:bodyPr lIns="0" rIns="0" anchor="ctr"/>
              <a:lstStyle/>
              <a:p>
                <a:pPr algn="ctr"/>
                <a:r>
                  <a:rPr lang="en-US" sz="1600" dirty="0" smtClean="0"/>
                  <a:t>Conversion function</a:t>
                </a:r>
                <a:endParaRPr lang="en-US" sz="1600" dirty="0"/>
              </a:p>
            </p:txBody>
          </p:sp>
        </p:grpSp>
        <p:cxnSp>
          <p:nvCxnSpPr>
            <p:cNvPr id="21505" name="Straight Arrow Connector 21504"/>
            <p:cNvCxnSpPr/>
            <p:nvPr/>
          </p:nvCxnSpPr>
          <p:spPr>
            <a:xfrm>
              <a:off x="5323418" y="5039790"/>
              <a:ext cx="1066310" cy="2865"/>
            </a:xfrm>
            <a:prstGeom prst="straightConnector1">
              <a:avLst/>
            </a:prstGeom>
            <a:ln>
              <a:prstDash val="lg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508" name="TextBox 21507"/>
            <p:cNvSpPr txBox="1"/>
            <p:nvPr/>
          </p:nvSpPr>
          <p:spPr>
            <a:xfrm>
              <a:off x="5458429" y="4759075"/>
              <a:ext cx="7900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initialize</a:t>
              </a:r>
              <a:endParaRPr lang="en-US" sz="1400" dirty="0"/>
            </a:p>
          </p:txBody>
        </p:sp>
      </p:grpSp>
      <p:sp>
        <p:nvSpPr>
          <p:cNvPr id="126" name="Rounded Rectangle 125"/>
          <p:cNvSpPr/>
          <p:nvPr/>
        </p:nvSpPr>
        <p:spPr bwMode="auto">
          <a:xfrm>
            <a:off x="1072681" y="4385501"/>
            <a:ext cx="4092543" cy="335242"/>
          </a:xfrm>
          <a:prstGeom prst="roundRect">
            <a:avLst/>
          </a:prstGeom>
          <a:gradFill flip="none" rotWithShape="1">
            <a:gsLst>
              <a:gs pos="0">
                <a:srgbClr val="042B7F"/>
              </a:gs>
              <a:gs pos="100000">
                <a:srgbClr val="6699FF"/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err="1" smtClean="0">
                <a:solidFill>
                  <a:schemeClr val="bg1">
                    <a:lumMod val="85000"/>
                  </a:schemeClr>
                </a:solidFill>
              </a:rPr>
              <a:t>Django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3138073" y="4202621"/>
            <a:ext cx="0" cy="1828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167734" y="1650476"/>
            <a:ext cx="5931570" cy="2558494"/>
            <a:chOff x="167734" y="1650476"/>
            <a:chExt cx="5931570" cy="2558494"/>
          </a:xfrm>
        </p:grpSpPr>
        <p:cxnSp>
          <p:nvCxnSpPr>
            <p:cNvPr id="84" name="Straight Arrow Connector 83"/>
            <p:cNvCxnSpPr/>
            <p:nvPr/>
          </p:nvCxnSpPr>
          <p:spPr>
            <a:xfrm flipV="1">
              <a:off x="5174109" y="2687510"/>
              <a:ext cx="0" cy="4114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flipV="1">
              <a:off x="4564977" y="3111690"/>
              <a:ext cx="0" cy="94893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33"/>
            <p:cNvSpPr txBox="1">
              <a:spLocks noChangeArrowheads="1"/>
            </p:cNvSpPr>
            <p:nvPr/>
          </p:nvSpPr>
          <p:spPr bwMode="auto">
            <a:xfrm>
              <a:off x="5255761" y="2821991"/>
              <a:ext cx="75761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 dirty="0" err="1" smtClean="0"/>
                <a:t>RESTful</a:t>
              </a:r>
              <a:endParaRPr lang="en-US" sz="1200" dirty="0"/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 flipV="1">
              <a:off x="552243" y="2693860"/>
              <a:ext cx="0" cy="4114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flipV="1">
              <a:off x="2672869" y="2680341"/>
              <a:ext cx="0" cy="4114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532070" y="3107702"/>
              <a:ext cx="523373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ounded Rectangle 73"/>
            <p:cNvSpPr/>
            <p:nvPr/>
          </p:nvSpPr>
          <p:spPr bwMode="auto">
            <a:xfrm>
              <a:off x="167735" y="2158475"/>
              <a:ext cx="1930396" cy="521865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bg1">
                      <a:lumMod val="85000"/>
                    </a:schemeClr>
                  </a:solidFill>
                </a:rPr>
                <a:t>Python</a:t>
              </a:r>
              <a:r>
                <a:rPr lang="en-US" sz="1600" dirty="0" smtClean="0">
                  <a:solidFill>
                    <a:schemeClr val="bg1">
                      <a:lumMod val="85000"/>
                    </a:schemeClr>
                  </a:solidFill>
                </a:rPr>
                <a:t> Client</a:t>
              </a:r>
            </a:p>
            <a:p>
              <a:pPr algn="ctr">
                <a:defRPr/>
              </a:pPr>
              <a:endParaRPr lang="en-US" sz="16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75" name="Rounded Rectangle 74"/>
            <p:cNvSpPr/>
            <p:nvPr/>
          </p:nvSpPr>
          <p:spPr bwMode="auto">
            <a:xfrm>
              <a:off x="167734" y="1714566"/>
              <a:ext cx="1930397" cy="395195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</a:rPr>
                <a:t>Scripting</a:t>
              </a:r>
              <a:endParaRPr lang="en-US" sz="18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79" name="Rounded Rectangle 78"/>
            <p:cNvSpPr/>
            <p:nvPr/>
          </p:nvSpPr>
          <p:spPr bwMode="auto">
            <a:xfrm>
              <a:off x="2196757" y="1738372"/>
              <a:ext cx="985473" cy="420104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 smtClean="0">
                  <a:solidFill>
                    <a:schemeClr val="bg1">
                      <a:lumMod val="85000"/>
                    </a:schemeClr>
                  </a:solidFill>
                </a:rPr>
                <a:t>CSS/BOY</a:t>
              </a:r>
              <a:endParaRPr lang="en-US" sz="16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80" name="Rounded Rectangle 79"/>
            <p:cNvSpPr/>
            <p:nvPr/>
          </p:nvSpPr>
          <p:spPr bwMode="auto">
            <a:xfrm>
              <a:off x="2196757" y="2158476"/>
              <a:ext cx="2037743" cy="527379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bg1">
                      <a:lumMod val="85000"/>
                    </a:schemeClr>
                  </a:solidFill>
                </a:rPr>
                <a:t>Java</a:t>
              </a:r>
              <a:r>
                <a:rPr lang="en-US" sz="1600" dirty="0" smtClean="0">
                  <a:solidFill>
                    <a:schemeClr val="bg1">
                      <a:lumMod val="85000"/>
                    </a:schemeClr>
                  </a:solidFill>
                </a:rPr>
                <a:t> Client</a:t>
              </a:r>
            </a:p>
            <a:p>
              <a:pPr algn="ctr">
                <a:defRPr/>
              </a:pPr>
              <a:endParaRPr lang="en-US" sz="16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81" name="Rounded Rectangle 80"/>
            <p:cNvSpPr/>
            <p:nvPr/>
          </p:nvSpPr>
          <p:spPr bwMode="auto">
            <a:xfrm>
              <a:off x="3213871" y="1650476"/>
              <a:ext cx="986204" cy="495299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en-US" sz="1600" dirty="0" smtClean="0">
                  <a:solidFill>
                    <a:schemeClr val="bg1">
                      <a:lumMod val="85000"/>
                    </a:schemeClr>
                  </a:solidFill>
                </a:rPr>
                <a:t>Others</a:t>
              </a:r>
            </a:p>
            <a:p>
              <a:pPr algn="ctr">
                <a:defRPr/>
              </a:pPr>
              <a:r>
                <a:rPr lang="en-US" sz="1600" dirty="0" smtClean="0">
                  <a:solidFill>
                    <a:schemeClr val="bg1">
                      <a:lumMod val="85000"/>
                    </a:schemeClr>
                  </a:solidFill>
                </a:rPr>
                <a:t>(</a:t>
              </a:r>
              <a:r>
                <a:rPr lang="en-US" sz="1600" dirty="0" err="1" smtClean="0">
                  <a:solidFill>
                    <a:schemeClr val="bg1">
                      <a:lumMod val="85000"/>
                    </a:schemeClr>
                  </a:solidFill>
                </a:rPr>
                <a:t>Matlab</a:t>
              </a:r>
              <a:r>
                <a:rPr lang="en-US" sz="1600" dirty="0" smtClean="0">
                  <a:solidFill>
                    <a:schemeClr val="bg1">
                      <a:lumMod val="85000"/>
                    </a:schemeClr>
                  </a:solidFill>
                </a:rPr>
                <a:t>)</a:t>
              </a:r>
              <a:endParaRPr lang="en-US" sz="16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85" name="Rounded Rectangle 84"/>
            <p:cNvSpPr/>
            <p:nvPr/>
          </p:nvSpPr>
          <p:spPr bwMode="auto">
            <a:xfrm>
              <a:off x="4393789" y="2291827"/>
              <a:ext cx="1705515" cy="37270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 smtClean="0">
                  <a:solidFill>
                    <a:schemeClr val="bg1">
                      <a:lumMod val="85000"/>
                    </a:schemeClr>
                  </a:solidFill>
                </a:rPr>
                <a:t>Browsers</a:t>
              </a:r>
              <a:endParaRPr lang="en-US" sz="16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 flipV="1">
              <a:off x="2826630" y="3111690"/>
              <a:ext cx="0" cy="10972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ounded Rectangle 67"/>
            <p:cNvSpPr/>
            <p:nvPr/>
          </p:nvSpPr>
          <p:spPr bwMode="auto">
            <a:xfrm>
              <a:off x="2196758" y="2451100"/>
              <a:ext cx="920140" cy="236410"/>
            </a:xfrm>
            <a:prstGeom prst="roundRect">
              <a:avLst/>
            </a:prstGeom>
            <a:gradFill flip="none" rotWithShape="1">
              <a:gsLst>
                <a:gs pos="0">
                  <a:srgbClr val="042B7F"/>
                </a:gs>
                <a:gs pos="100000">
                  <a:srgbClr val="6699FF"/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 dirty="0" err="1" smtClean="0">
                  <a:solidFill>
                    <a:schemeClr val="bg1">
                      <a:lumMod val="85000"/>
                    </a:schemeClr>
                  </a:solidFill>
                </a:rPr>
                <a:t>RESTful</a:t>
              </a:r>
              <a:endParaRPr lang="en-US" sz="18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77" name="Rounded Rectangle 76"/>
            <p:cNvSpPr/>
            <p:nvPr/>
          </p:nvSpPr>
          <p:spPr bwMode="auto">
            <a:xfrm>
              <a:off x="170729" y="2444750"/>
              <a:ext cx="800821" cy="23641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r>
                <a:rPr lang="en-US" sz="1800" dirty="0" err="1" smtClean="0">
                  <a:solidFill>
                    <a:schemeClr val="bg1">
                      <a:lumMod val="85000"/>
                    </a:schemeClr>
                  </a:solidFill>
                </a:rPr>
                <a:t>RESTful</a:t>
              </a:r>
              <a:endParaRPr lang="en-US" sz="18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18040" y="2444750"/>
            <a:ext cx="3905053" cy="1753970"/>
            <a:chOff x="318040" y="2444750"/>
            <a:chExt cx="3905053" cy="1753970"/>
          </a:xfrm>
        </p:grpSpPr>
        <p:sp>
          <p:nvSpPr>
            <p:cNvPr id="17" name="TextBox 16"/>
            <p:cNvSpPr txBox="1"/>
            <p:nvPr/>
          </p:nvSpPr>
          <p:spPr>
            <a:xfrm>
              <a:off x="318040" y="3241037"/>
              <a:ext cx="8455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/>
                <a:t>pvAccess</a:t>
              </a:r>
              <a:endParaRPr lang="en-US" sz="1400" dirty="0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369601" y="2444750"/>
              <a:ext cx="3853492" cy="1753970"/>
              <a:chOff x="369601" y="2444750"/>
              <a:chExt cx="3853492" cy="1753970"/>
            </a:xfrm>
          </p:grpSpPr>
          <p:sp>
            <p:nvSpPr>
              <p:cNvPr id="21515" name="Rounded Rectangle 21514"/>
              <p:cNvSpPr/>
              <p:nvPr/>
            </p:nvSpPr>
            <p:spPr>
              <a:xfrm>
                <a:off x="415925" y="3530600"/>
                <a:ext cx="1724025" cy="375512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V4 </a:t>
                </a:r>
                <a:r>
                  <a:rPr lang="en-US" sz="1400" dirty="0" err="1" smtClean="0"/>
                  <a:t>channelRPC</a:t>
                </a:r>
                <a:r>
                  <a:rPr lang="en-US" sz="1400" dirty="0" smtClean="0"/>
                  <a:t> service</a:t>
                </a:r>
                <a:endParaRPr lang="en-US" sz="1400" dirty="0"/>
              </a:p>
            </p:txBody>
          </p:sp>
          <p:cxnSp>
            <p:nvCxnSpPr>
              <p:cNvPr id="100" name="Straight Arrow Connector 99"/>
              <p:cNvCxnSpPr>
                <a:endCxn id="21515" idx="2"/>
              </p:cNvCxnSpPr>
              <p:nvPr/>
            </p:nvCxnSpPr>
            <p:spPr>
              <a:xfrm flipV="1">
                <a:off x="1277938" y="3906112"/>
                <a:ext cx="0" cy="2926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Arrow Connector 114"/>
              <p:cNvCxnSpPr/>
              <p:nvPr/>
            </p:nvCxnSpPr>
            <p:spPr>
              <a:xfrm flipH="1" flipV="1">
                <a:off x="3488840" y="2685605"/>
                <a:ext cx="4833" cy="625084"/>
              </a:xfrm>
              <a:prstGeom prst="straightConnector1">
                <a:avLst/>
              </a:prstGeom>
              <a:ln>
                <a:solidFill>
                  <a:schemeClr val="accent4">
                    <a:lumMod val="75000"/>
                  </a:schemeClr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Arrow Connector 116"/>
              <p:cNvCxnSpPr/>
              <p:nvPr/>
            </p:nvCxnSpPr>
            <p:spPr>
              <a:xfrm flipV="1">
                <a:off x="1578447" y="2698495"/>
                <a:ext cx="0" cy="625084"/>
              </a:xfrm>
              <a:prstGeom prst="straightConnector1">
                <a:avLst/>
              </a:prstGeom>
              <a:ln>
                <a:solidFill>
                  <a:schemeClr val="accent4">
                    <a:lumMod val="75000"/>
                  </a:schemeClr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29" name="Straight Connector 21528"/>
              <p:cNvCxnSpPr/>
              <p:nvPr/>
            </p:nvCxnSpPr>
            <p:spPr>
              <a:xfrm>
                <a:off x="369601" y="3310689"/>
                <a:ext cx="3270250" cy="0"/>
              </a:xfrm>
              <a:prstGeom prst="line">
                <a:avLst/>
              </a:prstGeom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Arrow Connector 118"/>
              <p:cNvCxnSpPr/>
              <p:nvPr/>
            </p:nvCxnSpPr>
            <p:spPr>
              <a:xfrm>
                <a:off x="1306040" y="3307514"/>
                <a:ext cx="0" cy="228600"/>
              </a:xfrm>
              <a:prstGeom prst="straightConnector1">
                <a:avLst/>
              </a:prstGeom>
              <a:ln>
                <a:solidFill>
                  <a:schemeClr val="accent4">
                    <a:lumMod val="75000"/>
                  </a:schemeClr>
                </a:solidFill>
                <a:headEnd type="non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Rounded Rectangle 75"/>
              <p:cNvSpPr/>
              <p:nvPr/>
            </p:nvSpPr>
            <p:spPr bwMode="auto">
              <a:xfrm>
                <a:off x="3136900" y="2444750"/>
                <a:ext cx="1086193" cy="23641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800" dirty="0" err="1" smtClean="0">
                    <a:solidFill>
                      <a:schemeClr val="bg1">
                        <a:lumMod val="85000"/>
                      </a:schemeClr>
                    </a:solidFill>
                  </a:rPr>
                  <a:t>pvAccess</a:t>
                </a:r>
                <a:endParaRPr lang="en-US" sz="1800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  <p:sp>
            <p:nvSpPr>
              <p:cNvPr id="78" name="Rounded Rectangle 77"/>
              <p:cNvSpPr/>
              <p:nvPr/>
            </p:nvSpPr>
            <p:spPr bwMode="auto">
              <a:xfrm>
                <a:off x="1005597" y="2444750"/>
                <a:ext cx="1058153" cy="23641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800" dirty="0" err="1" smtClean="0">
                    <a:solidFill>
                      <a:schemeClr val="bg1">
                        <a:lumMod val="85000"/>
                      </a:schemeClr>
                    </a:solidFill>
                  </a:rPr>
                  <a:t>pvAccess</a:t>
                </a:r>
                <a:endParaRPr lang="en-US" sz="1800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p:grpSp>
      </p:grpSp>
      <p:sp>
        <p:nvSpPr>
          <p:cNvPr id="59" name="Rounded Rectangle 58"/>
          <p:cNvSpPr/>
          <p:nvPr/>
        </p:nvSpPr>
        <p:spPr bwMode="auto">
          <a:xfrm>
            <a:off x="4208233" y="4046698"/>
            <a:ext cx="970693" cy="28250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smtClean="0">
                <a:solidFill>
                  <a:schemeClr val="bg1">
                    <a:lumMod val="85000"/>
                  </a:schemeClr>
                </a:solidFill>
              </a:rPr>
              <a:t>html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1265948" y="4202621"/>
            <a:ext cx="292608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52970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Straight Arrow Connector 66"/>
          <p:cNvCxnSpPr/>
          <p:nvPr/>
        </p:nvCxnSpPr>
        <p:spPr>
          <a:xfrm flipV="1">
            <a:off x="4975709" y="3093009"/>
            <a:ext cx="0" cy="9489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512" name="Group 21511"/>
          <p:cNvGrpSpPr/>
          <p:nvPr/>
        </p:nvGrpSpPr>
        <p:grpSpPr>
          <a:xfrm>
            <a:off x="1306358" y="6342555"/>
            <a:ext cx="1202505" cy="307777"/>
            <a:chOff x="7106092" y="1962360"/>
            <a:chExt cx="1202505" cy="307777"/>
          </a:xfrm>
        </p:grpSpPr>
        <p:sp>
          <p:nvSpPr>
            <p:cNvPr id="55" name="Rounded Rectangle 54"/>
            <p:cNvSpPr/>
            <p:nvPr/>
          </p:nvSpPr>
          <p:spPr bwMode="auto">
            <a:xfrm>
              <a:off x="7106092" y="2032000"/>
              <a:ext cx="457200" cy="219456"/>
            </a:xfrm>
            <a:prstGeom prst="roundRect">
              <a:avLst/>
            </a:prstGeom>
            <a:gradFill flip="none" rotWithShape="1">
              <a:gsLst>
                <a:gs pos="0">
                  <a:srgbClr val="042B7F"/>
                </a:gs>
                <a:gs pos="100000">
                  <a:srgbClr val="6699FF"/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endParaRPr lang="en-US" sz="18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21504" name="TextBox 21503"/>
            <p:cNvSpPr txBox="1"/>
            <p:nvPr/>
          </p:nvSpPr>
          <p:spPr>
            <a:xfrm>
              <a:off x="7516506" y="1962360"/>
              <a:ext cx="7920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Finished</a:t>
              </a:r>
              <a:endParaRPr lang="en-US" sz="1400" dirty="0"/>
            </a:p>
          </p:txBody>
        </p:sp>
      </p:grpSp>
      <p:grpSp>
        <p:nvGrpSpPr>
          <p:cNvPr id="21511" name="Group 21510"/>
          <p:cNvGrpSpPr/>
          <p:nvPr/>
        </p:nvGrpSpPr>
        <p:grpSpPr>
          <a:xfrm>
            <a:off x="2714829" y="6342555"/>
            <a:ext cx="1335754" cy="307777"/>
            <a:chOff x="7106093" y="2572367"/>
            <a:chExt cx="1335754" cy="307777"/>
          </a:xfrm>
        </p:grpSpPr>
        <p:sp>
          <p:nvSpPr>
            <p:cNvPr id="56" name="Rounded Rectangle 55"/>
            <p:cNvSpPr/>
            <p:nvPr/>
          </p:nvSpPr>
          <p:spPr bwMode="auto">
            <a:xfrm>
              <a:off x="7106093" y="2627268"/>
              <a:ext cx="457200" cy="219456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endParaRPr lang="en-US" sz="18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516506" y="2572367"/>
              <a:ext cx="9253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User Apps</a:t>
              </a:r>
              <a:endParaRPr lang="en-US" sz="1400" dirty="0"/>
            </a:p>
          </p:txBody>
        </p:sp>
      </p:grpSp>
      <p:grpSp>
        <p:nvGrpSpPr>
          <p:cNvPr id="21510" name="Group 21509"/>
          <p:cNvGrpSpPr/>
          <p:nvPr/>
        </p:nvGrpSpPr>
        <p:grpSpPr>
          <a:xfrm>
            <a:off x="4258489" y="6342555"/>
            <a:ext cx="1270507" cy="307777"/>
            <a:chOff x="7106093" y="3146129"/>
            <a:chExt cx="1270507" cy="307777"/>
          </a:xfrm>
        </p:grpSpPr>
        <p:sp>
          <p:nvSpPr>
            <p:cNvPr id="57" name="Rounded Rectangle 56"/>
            <p:cNvSpPr/>
            <p:nvPr/>
          </p:nvSpPr>
          <p:spPr bwMode="auto">
            <a:xfrm>
              <a:off x="7106093" y="3216485"/>
              <a:ext cx="457200" cy="219456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>
                <a:defRPr/>
              </a:pPr>
              <a:endParaRPr lang="en-US" sz="18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563294" y="3146129"/>
              <a:ext cx="8133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Planning</a:t>
              </a:r>
              <a:endParaRPr lang="en-US" sz="1400" dirty="0"/>
            </a:p>
          </p:txBody>
        </p:sp>
      </p:grpSp>
      <p:grpSp>
        <p:nvGrpSpPr>
          <p:cNvPr id="21509" name="Group 21508"/>
          <p:cNvGrpSpPr/>
          <p:nvPr/>
        </p:nvGrpSpPr>
        <p:grpSpPr>
          <a:xfrm>
            <a:off x="5942527" y="6342555"/>
            <a:ext cx="1462313" cy="307777"/>
            <a:chOff x="7106094" y="3684580"/>
            <a:chExt cx="1462313" cy="307777"/>
          </a:xfrm>
        </p:grpSpPr>
        <p:sp>
          <p:nvSpPr>
            <p:cNvPr id="58" name="Rounded Rectangle 57"/>
            <p:cNvSpPr/>
            <p:nvPr/>
          </p:nvSpPr>
          <p:spPr bwMode="auto">
            <a:xfrm>
              <a:off x="7106094" y="3732797"/>
              <a:ext cx="457200" cy="21945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563292" y="3684580"/>
              <a:ext cx="10051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Developing</a:t>
              </a:r>
              <a:endParaRPr lang="en-US" sz="1400" dirty="0"/>
            </a:p>
          </p:txBody>
        </p:sp>
      </p:grpSp>
      <p:sp>
        <p:nvSpPr>
          <p:cNvPr id="45" name="Content Placeholder 21513"/>
          <p:cNvSpPr>
            <a:spLocks noGrp="1"/>
          </p:cNvSpPr>
          <p:nvPr>
            <p:ph idx="1"/>
          </p:nvPr>
        </p:nvSpPr>
        <p:spPr>
          <a:xfrm>
            <a:off x="578467" y="708107"/>
            <a:ext cx="8229600" cy="79584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Save lattice geometric info + strength</a:t>
            </a:r>
          </a:p>
          <a:p>
            <a:r>
              <a:rPr lang="en-US" sz="2400" dirty="0" smtClean="0"/>
              <a:t>Save simulation results (</a:t>
            </a:r>
            <a:r>
              <a:rPr lang="en-US" sz="2400" dirty="0" err="1" smtClean="0"/>
              <a:t>Twiss</a:t>
            </a:r>
            <a:r>
              <a:rPr lang="en-US" sz="2400" dirty="0" smtClean="0"/>
              <a:t>, T-Matrix, …)</a:t>
            </a:r>
            <a:endParaRPr lang="en-US" sz="2400" dirty="0"/>
          </a:p>
        </p:txBody>
      </p:sp>
      <p:sp>
        <p:nvSpPr>
          <p:cNvPr id="46" name="Title 1"/>
          <p:cNvSpPr>
            <a:spLocks noGrp="1"/>
          </p:cNvSpPr>
          <p:nvPr>
            <p:ph type="title"/>
          </p:nvPr>
        </p:nvSpPr>
        <p:spPr>
          <a:xfrm>
            <a:off x="457200" y="7271"/>
            <a:ext cx="8229600" cy="7547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Lattice/Model Service</a:t>
            </a:r>
            <a:endParaRPr lang="en-US" dirty="0"/>
          </a:p>
        </p:txBody>
      </p:sp>
      <p:sp>
        <p:nvSpPr>
          <p:cNvPr id="47" name="Can 5"/>
          <p:cNvSpPr>
            <a:spLocks noChangeArrowheads="1"/>
          </p:cNvSpPr>
          <p:nvPr/>
        </p:nvSpPr>
        <p:spPr bwMode="auto">
          <a:xfrm>
            <a:off x="1501602" y="5714523"/>
            <a:ext cx="4094406" cy="628032"/>
          </a:xfrm>
          <a:prstGeom prst="can">
            <a:avLst>
              <a:gd name="adj" fmla="val 25000"/>
            </a:avLst>
          </a:prstGeom>
          <a:solidFill>
            <a:srgbClr val="1E56BD"/>
          </a:solidFill>
          <a:ln w="9525">
            <a:solidFill>
              <a:srgbClr val="1E56BD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MySQL (IRMIS schema)</a:t>
            </a:r>
          </a:p>
          <a:p>
            <a:pPr algn="ctr"/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(Lattice: </a:t>
            </a:r>
            <a:r>
              <a:rPr lang="en-US" sz="1200" dirty="0" err="1" smtClean="0">
                <a:solidFill>
                  <a:schemeClr val="bg1">
                    <a:lumMod val="85000"/>
                  </a:schemeClr>
                </a:solidFill>
              </a:rPr>
              <a:t>geo+strength</a:t>
            </a:r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, Model: TWISS, T-Matrix, Close Orbit, …)</a:t>
            </a:r>
            <a:endParaRPr lang="en-US" sz="1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8" name="Rounded Rectangle 47"/>
          <p:cNvSpPr/>
          <p:nvPr/>
        </p:nvSpPr>
        <p:spPr bwMode="auto">
          <a:xfrm>
            <a:off x="1497700" y="5067669"/>
            <a:ext cx="4092543" cy="302255"/>
          </a:xfrm>
          <a:prstGeom prst="roundRect">
            <a:avLst/>
          </a:prstGeom>
          <a:gradFill flip="none" rotWithShape="1">
            <a:gsLst>
              <a:gs pos="0">
                <a:srgbClr val="042B7F"/>
              </a:gs>
              <a:gs pos="100000">
                <a:srgbClr val="6699FF"/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smtClean="0">
                <a:solidFill>
                  <a:schemeClr val="bg1">
                    <a:lumMod val="85000"/>
                  </a:schemeClr>
                </a:solidFill>
              </a:rPr>
              <a:t>Python Data API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7" name="Straight Arrow Connector 6"/>
          <p:cNvCxnSpPr>
            <a:stCxn id="48" idx="2"/>
            <a:endCxn id="47" idx="0"/>
          </p:cNvCxnSpPr>
          <p:nvPr/>
        </p:nvCxnSpPr>
        <p:spPr>
          <a:xfrm>
            <a:off x="3543972" y="5369924"/>
            <a:ext cx="4833" cy="501607"/>
          </a:xfrm>
          <a:prstGeom prst="straightConnector1">
            <a:avLst/>
          </a:prstGeom>
          <a:ln>
            <a:solidFill>
              <a:srgbClr val="1E56BD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 bwMode="auto">
          <a:xfrm>
            <a:off x="4618965" y="4028017"/>
            <a:ext cx="970693" cy="28250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smtClean="0">
                <a:solidFill>
                  <a:schemeClr val="bg1">
                    <a:lumMod val="85000"/>
                  </a:schemeClr>
                </a:solidFill>
              </a:rPr>
              <a:t>html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3548805" y="4183940"/>
            <a:ext cx="0" cy="1828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382282" y="4019918"/>
            <a:ext cx="4351868" cy="1606025"/>
          </a:xfrm>
          <a:prstGeom prst="rect">
            <a:avLst/>
          </a:prstGeom>
          <a:noFill/>
          <a:ln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630182" y="5543395"/>
            <a:ext cx="1473200" cy="127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638877" y="5447138"/>
            <a:ext cx="14593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Python-</a:t>
            </a:r>
            <a:r>
              <a:rPr lang="en-US" sz="1400" dirty="0" err="1" smtClean="0"/>
              <a:t>MySQLdb</a:t>
            </a:r>
            <a:endParaRPr lang="en-US" sz="1400" dirty="0"/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3237362" y="3093009"/>
            <a:ext cx="0" cy="10972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515" name="Rounded Rectangle 21514"/>
          <p:cNvSpPr/>
          <p:nvPr/>
        </p:nvSpPr>
        <p:spPr>
          <a:xfrm>
            <a:off x="826657" y="3511919"/>
            <a:ext cx="1724025" cy="375512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V4 </a:t>
            </a:r>
            <a:r>
              <a:rPr lang="en-US" sz="1400" dirty="0" err="1" smtClean="0"/>
              <a:t>channelRPC</a:t>
            </a:r>
            <a:r>
              <a:rPr lang="en-US" sz="1400" dirty="0" smtClean="0"/>
              <a:t> service</a:t>
            </a:r>
            <a:endParaRPr lang="en-US" sz="1400" dirty="0"/>
          </a:p>
        </p:txBody>
      </p:sp>
      <p:cxnSp>
        <p:nvCxnSpPr>
          <p:cNvPr id="100" name="Straight Arrow Connector 99"/>
          <p:cNvCxnSpPr>
            <a:endCxn id="21515" idx="2"/>
          </p:cNvCxnSpPr>
          <p:nvPr/>
        </p:nvCxnSpPr>
        <p:spPr>
          <a:xfrm flipV="1">
            <a:off x="1688670" y="3887431"/>
            <a:ext cx="0" cy="2926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1676680" y="4183940"/>
            <a:ext cx="292608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flipH="1" flipV="1">
            <a:off x="3543972" y="2666924"/>
            <a:ext cx="4833" cy="625084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flipV="1">
            <a:off x="1436729" y="2666924"/>
            <a:ext cx="0" cy="625084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529" name="Straight Connector 21528"/>
          <p:cNvCxnSpPr/>
          <p:nvPr/>
        </p:nvCxnSpPr>
        <p:spPr>
          <a:xfrm>
            <a:off x="780333" y="3292008"/>
            <a:ext cx="327025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1716772" y="3288833"/>
            <a:ext cx="0" cy="228600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Rounded Rectangle 125"/>
          <p:cNvSpPr/>
          <p:nvPr/>
        </p:nvSpPr>
        <p:spPr bwMode="auto">
          <a:xfrm>
            <a:off x="1483413" y="4366820"/>
            <a:ext cx="4092543" cy="33524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err="1" smtClean="0">
                <a:solidFill>
                  <a:schemeClr val="bg1">
                    <a:lumMod val="85000"/>
                  </a:schemeClr>
                </a:solidFill>
              </a:rPr>
              <a:t>Django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3" name="Round Diagonal Corner Rectangle 92"/>
          <p:cNvSpPr/>
          <p:nvPr/>
        </p:nvSpPr>
        <p:spPr bwMode="auto">
          <a:xfrm>
            <a:off x="6618991" y="4316020"/>
            <a:ext cx="1991610" cy="1035868"/>
          </a:xfrm>
          <a:prstGeom prst="round2Diag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rgbClr val="D9D9D9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Online simulation</a:t>
            </a:r>
          </a:p>
          <a:p>
            <a:pPr algn="ctr">
              <a:defRPr/>
            </a:pPr>
            <a:r>
              <a:rPr lang="en-US" sz="1400" dirty="0" smtClean="0">
                <a:solidFill>
                  <a:srgbClr val="D9D9D9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(Tracy for Phase 1)</a:t>
            </a:r>
          </a:p>
        </p:txBody>
      </p:sp>
      <p:cxnSp>
        <p:nvCxnSpPr>
          <p:cNvPr id="3" name="Straight Arrow Connector 2"/>
          <p:cNvCxnSpPr>
            <a:stCxn id="19" idx="3"/>
            <a:endCxn id="93" idx="2"/>
          </p:cNvCxnSpPr>
          <p:nvPr/>
        </p:nvCxnSpPr>
        <p:spPr>
          <a:xfrm>
            <a:off x="5734150" y="4822931"/>
            <a:ext cx="884841" cy="1102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 bwMode="auto">
          <a:xfrm>
            <a:off x="1483413" y="4717334"/>
            <a:ext cx="4092543" cy="33524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smtClean="0">
                <a:solidFill>
                  <a:schemeClr val="bg1">
                    <a:lumMod val="85000"/>
                  </a:schemeClr>
                </a:solidFill>
              </a:rPr>
              <a:t>Data processing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5174109" y="2687510"/>
            <a:ext cx="0" cy="4114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33"/>
          <p:cNvSpPr txBox="1">
            <a:spLocks noChangeArrowheads="1"/>
          </p:cNvSpPr>
          <p:nvPr/>
        </p:nvSpPr>
        <p:spPr bwMode="auto">
          <a:xfrm>
            <a:off x="5255761" y="2821991"/>
            <a:ext cx="7576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err="1" smtClean="0"/>
              <a:t>RESTful</a:t>
            </a:r>
            <a:endParaRPr lang="en-US" sz="1200" dirty="0"/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933243" y="2693860"/>
            <a:ext cx="0" cy="4114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2672869" y="2680341"/>
            <a:ext cx="0" cy="4114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913070" y="3107702"/>
            <a:ext cx="52337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 bwMode="auto">
          <a:xfrm>
            <a:off x="167735" y="2158475"/>
            <a:ext cx="1930396" cy="52186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Python</a:t>
            </a:r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 Client</a:t>
            </a:r>
          </a:p>
          <a:p>
            <a:pPr algn="ctr">
              <a:defRPr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167734" y="1714566"/>
            <a:ext cx="1930397" cy="395195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800" dirty="0" smtClean="0">
                <a:solidFill>
                  <a:schemeClr val="bg1">
                    <a:lumMod val="85000"/>
                  </a:schemeClr>
                </a:solidFill>
              </a:rPr>
              <a:t>Scripting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2196757" y="1738372"/>
            <a:ext cx="985473" cy="42010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CSS/BOY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3" name="Rounded Rectangle 72"/>
          <p:cNvSpPr/>
          <p:nvPr/>
        </p:nvSpPr>
        <p:spPr bwMode="auto">
          <a:xfrm>
            <a:off x="2196757" y="2158476"/>
            <a:ext cx="2037743" cy="527379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Java</a:t>
            </a:r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 Client</a:t>
            </a:r>
          </a:p>
          <a:p>
            <a:pPr algn="ctr">
              <a:defRPr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6" name="Rounded Rectangle 75"/>
          <p:cNvSpPr/>
          <p:nvPr/>
        </p:nvSpPr>
        <p:spPr bwMode="auto">
          <a:xfrm>
            <a:off x="3213871" y="1650476"/>
            <a:ext cx="986204" cy="495299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Others</a:t>
            </a:r>
          </a:p>
          <a:p>
            <a:pPr algn="ctr">
              <a:defRPr/>
            </a:pPr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(</a:t>
            </a:r>
            <a:r>
              <a:rPr lang="en-US" sz="1600" dirty="0" err="1" smtClean="0">
                <a:solidFill>
                  <a:schemeClr val="bg1">
                    <a:lumMod val="85000"/>
                  </a:schemeClr>
                </a:solidFill>
              </a:rPr>
              <a:t>Matlab</a:t>
            </a:r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)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7" name="Rounded Rectangle 76"/>
          <p:cNvSpPr/>
          <p:nvPr/>
        </p:nvSpPr>
        <p:spPr bwMode="auto">
          <a:xfrm>
            <a:off x="4393789" y="2291827"/>
            <a:ext cx="1705515" cy="37270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Browsers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8" name="Rounded Rectangle 77"/>
          <p:cNvSpPr/>
          <p:nvPr/>
        </p:nvSpPr>
        <p:spPr bwMode="auto">
          <a:xfrm>
            <a:off x="2196758" y="2451100"/>
            <a:ext cx="920140" cy="23641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err="1" smtClean="0">
                <a:solidFill>
                  <a:schemeClr val="bg1">
                    <a:lumMod val="85000"/>
                  </a:schemeClr>
                </a:solidFill>
              </a:rPr>
              <a:t>RESTful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3136900" y="2444750"/>
            <a:ext cx="1086193" cy="23641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err="1" smtClean="0">
                <a:solidFill>
                  <a:schemeClr val="bg1">
                    <a:lumMod val="85000"/>
                  </a:schemeClr>
                </a:solidFill>
              </a:rPr>
              <a:t>pvAccess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3" name="Rounded Rectangle 82"/>
          <p:cNvSpPr/>
          <p:nvPr/>
        </p:nvSpPr>
        <p:spPr bwMode="auto">
          <a:xfrm>
            <a:off x="170729" y="2444750"/>
            <a:ext cx="800821" cy="2364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800" dirty="0" err="1" smtClean="0">
                <a:solidFill>
                  <a:schemeClr val="bg1">
                    <a:lumMod val="85000"/>
                  </a:schemeClr>
                </a:solidFill>
              </a:rPr>
              <a:t>RESTful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6" name="Rounded Rectangle 85"/>
          <p:cNvSpPr/>
          <p:nvPr/>
        </p:nvSpPr>
        <p:spPr bwMode="auto">
          <a:xfrm>
            <a:off x="1005597" y="2444750"/>
            <a:ext cx="1058153" cy="23641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err="1" smtClean="0">
                <a:solidFill>
                  <a:schemeClr val="bg1">
                    <a:lumMod val="85000"/>
                  </a:schemeClr>
                </a:solidFill>
              </a:rPr>
              <a:t>pvAccess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830403" y="3234220"/>
            <a:ext cx="8455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pvAccess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605541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268</Words>
  <Application>Microsoft Office PowerPoint</Application>
  <PresentationFormat>On-screen Show (4:3)</PresentationFormat>
  <Paragraphs>149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BNL Services</vt:lpstr>
      <vt:lpstr>Service Architecture</vt:lpstr>
      <vt:lpstr>MASAR</vt:lpstr>
      <vt:lpstr>PowerPoint Presentation</vt:lpstr>
      <vt:lpstr>MUNICONV</vt:lpstr>
      <vt:lpstr>Lattice/Model Service</vt:lpstr>
    </vt:vector>
  </TitlesOfParts>
  <Company>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Guobao Shen</dc:creator>
  <cp:lastModifiedBy>dalesio</cp:lastModifiedBy>
  <cp:revision>97</cp:revision>
  <dcterms:created xsi:type="dcterms:W3CDTF">2013-04-22T13:42:47Z</dcterms:created>
  <dcterms:modified xsi:type="dcterms:W3CDTF">2013-04-30T13:02:47Z</dcterms:modified>
</cp:coreProperties>
</file>