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41"/>
  </p:notesMasterIdLst>
  <p:handoutMasterIdLst>
    <p:handoutMasterId r:id="rId42"/>
  </p:handoutMasterIdLst>
  <p:sldIdLst>
    <p:sldId id="657" r:id="rId5"/>
    <p:sldId id="619" r:id="rId6"/>
    <p:sldId id="592" r:id="rId7"/>
    <p:sldId id="593" r:id="rId8"/>
    <p:sldId id="607" r:id="rId9"/>
    <p:sldId id="644" r:id="rId10"/>
    <p:sldId id="645" r:id="rId11"/>
    <p:sldId id="647" r:id="rId12"/>
    <p:sldId id="646" r:id="rId13"/>
    <p:sldId id="648" r:id="rId14"/>
    <p:sldId id="622" r:id="rId15"/>
    <p:sldId id="656" r:id="rId16"/>
    <p:sldId id="604" r:id="rId17"/>
    <p:sldId id="639" r:id="rId18"/>
    <p:sldId id="640" r:id="rId19"/>
    <p:sldId id="643" r:id="rId20"/>
    <p:sldId id="642" r:id="rId21"/>
    <p:sldId id="624" r:id="rId22"/>
    <p:sldId id="625" r:id="rId23"/>
    <p:sldId id="649" r:id="rId24"/>
    <p:sldId id="650" r:id="rId25"/>
    <p:sldId id="651" r:id="rId26"/>
    <p:sldId id="611" r:id="rId27"/>
    <p:sldId id="626" r:id="rId28"/>
    <p:sldId id="653" r:id="rId29"/>
    <p:sldId id="654" r:id="rId30"/>
    <p:sldId id="627" r:id="rId31"/>
    <p:sldId id="629" r:id="rId32"/>
    <p:sldId id="628" r:id="rId33"/>
    <p:sldId id="630" r:id="rId34"/>
    <p:sldId id="631" r:id="rId35"/>
    <p:sldId id="632" r:id="rId36"/>
    <p:sldId id="635" r:id="rId37"/>
    <p:sldId id="636" r:id="rId38"/>
    <p:sldId id="638" r:id="rId39"/>
    <p:sldId id="641" r:id="rId40"/>
  </p:sldIdLst>
  <p:sldSz cx="9144000" cy="6858000" type="screen4x3"/>
  <p:notesSz cx="6858000" cy="92408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81" d="100"/>
          <a:sy n="81" d="100"/>
        </p:scale>
        <p:origin x="-106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11873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r>
              <a:rPr lang="en-US" smtClean="0"/>
              <a:t>CHL Review Planning Summary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438"/>
            <a:ext cx="5486400" cy="41576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2971800" cy="4619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288"/>
            <a:ext cx="2971800" cy="4619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2969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CHL Review Planning Summary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CHL Review Planning Summary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CHL Review Planning Summary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7148"/>
            <a:ext cx="9144000" cy="364329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DE-SC0000661.</a:t>
            </a:r>
          </a:p>
          <a:p>
            <a:pPr algn="ctr"/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B_ppt_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IB_ppt_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4D74FD-B8A3-4206-AC05-C981BC98AE9A}" type="datetime1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7055"/>
            <a:ext cx="2133600" cy="3369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E335-1676-CD4D-ADC2-4D8741C09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5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E543906-16D3-4B1F-A4DE-E132643E3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B_ppt_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IB_ppt_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83" r:id="rId10"/>
    <p:sldLayoutId id="2147484011" r:id="rId11"/>
  </p:sldLayoutIdLst>
  <p:hf hdr="0" dt="0"/>
  <p:txStyles>
    <p:titleStyle>
      <a:lvl1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0" fontAlgn="base" hangingPunct="0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alesio@gnl.gov" TargetMode="External"/><Relationship Id="rId2" Type="http://schemas.openxmlformats.org/officeDocument/2006/relationships/hyperlink" Target="http://openepics.sourceforge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uppala@frib.msu.ed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EPICS Meeting April, 2013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Database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4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Entire system broken into sub-systems  or ‘domains’</a:t>
            </a:r>
          </a:p>
          <a:p>
            <a:r>
              <a:rPr lang="en-US" dirty="0" smtClean="0"/>
              <a:t>There can be multiple implementations for a domain</a:t>
            </a:r>
          </a:p>
          <a:p>
            <a:r>
              <a:rPr lang="en-US" dirty="0" smtClean="0"/>
              <a:t>Current multi-implementations:</a:t>
            </a:r>
          </a:p>
          <a:p>
            <a:pPr lvl="1"/>
            <a:r>
              <a:rPr lang="en-US" dirty="0" smtClean="0"/>
              <a:t>Configuration Domain: IRMIS and DISCS</a:t>
            </a:r>
          </a:p>
          <a:p>
            <a:pPr lvl="1"/>
            <a:r>
              <a:rPr lang="en-US" dirty="0" smtClean="0"/>
              <a:t>Physics Domain: XAL, LSH, PSI</a:t>
            </a:r>
          </a:p>
          <a:p>
            <a:pPr lvl="1"/>
            <a:r>
              <a:rPr lang="en-US" dirty="0" smtClean="0"/>
              <a:t>Cables Domain: IRMIS, DISCS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[IRMIS: Integrated Relational Model for Installed Systems]</a:t>
            </a:r>
          </a:p>
          <a:p>
            <a:pPr marL="0" indent="0">
              <a:buNone/>
            </a:pPr>
            <a:r>
              <a:rPr lang="en-US" dirty="0" smtClean="0"/>
              <a:t>[DISCS: Distributed Information Services for Control Systems]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Implementations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7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Decentralized Development Approach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1D2CDB64-C772-4C10-8066-C769534B205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Modules: Database, Services, Interfaces, Applications 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990725"/>
            <a:ext cx="4876800" cy="32766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19312"/>
            <a:ext cx="2890837" cy="29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285720"/>
              </p:ext>
            </p:extLst>
          </p:nvPr>
        </p:nvGraphicFramePr>
        <p:xfrm>
          <a:off x="685800" y="1447800"/>
          <a:ext cx="7543800" cy="35500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5000"/>
                <a:gridCol w="2068966"/>
                <a:gridCol w="3569834"/>
              </a:tblGrid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Layer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ESS, FRIB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BNL</a:t>
                      </a:r>
                      <a:endParaRPr lang="en-US" sz="1600" dirty="0"/>
                    </a:p>
                  </a:txBody>
                  <a:tcPr/>
                </a:tc>
              </a:tr>
              <a:tr h="4144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Layer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MySQL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MySQL</a:t>
                      </a:r>
                      <a:endParaRPr lang="en-US" sz="1600" dirty="0" smtClean="0"/>
                    </a:p>
                  </a:txBody>
                  <a:tcPr/>
                </a:tc>
              </a:tr>
              <a:tr h="3395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Django</a:t>
                      </a:r>
                      <a:r>
                        <a:rPr lang="en-US" sz="1600" dirty="0" smtClean="0"/>
                        <a:t> ORM</a:t>
                      </a:r>
                      <a:endParaRPr lang="en-US" sz="1600" dirty="0" smtClean="0"/>
                    </a:p>
                  </a:txBody>
                  <a:tcPr/>
                </a:tc>
              </a:tr>
              <a:tr h="4791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Service Layer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Java EE, Java 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Django</a:t>
                      </a:r>
                      <a:r>
                        <a:rPr lang="en-US" sz="1600" dirty="0" smtClean="0"/>
                        <a:t> REST,</a:t>
                      </a:r>
                      <a:r>
                        <a:rPr lang="en-US" sz="1600" baseline="0" dirty="0" smtClean="0"/>
                        <a:t> C++ (V4)</a:t>
                      </a:r>
                      <a:endParaRPr lang="en-US" sz="1600" dirty="0" smtClean="0"/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Service</a:t>
                      </a:r>
                      <a:r>
                        <a:rPr lang="en-US" sz="1600" baseline="0" dirty="0" smtClean="0"/>
                        <a:t> Architecture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EPICS V4, REST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EPICS</a:t>
                      </a:r>
                      <a:r>
                        <a:rPr lang="en-US" sz="1600" baseline="0" dirty="0" smtClean="0"/>
                        <a:t> V4, REST</a:t>
                      </a:r>
                      <a:endParaRPr lang="en-US" sz="1600" dirty="0"/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Java, Python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Python</a:t>
                      </a:r>
                      <a:endParaRPr lang="en-US" sz="1600" dirty="0"/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 Interface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JSF</a:t>
                      </a:r>
                      <a:r>
                        <a:rPr lang="en-US" sz="1600" baseline="0" dirty="0" smtClean="0"/>
                        <a:t>, PHP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Django</a:t>
                      </a:r>
                      <a:endParaRPr lang="en-US" sz="1600" dirty="0" smtClean="0"/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GUI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CSS</a:t>
                      </a:r>
                      <a:endParaRPr lang="en-US" sz="1600" dirty="0" smtClean="0"/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Language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Python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7100"/>
            <a:ext cx="8609922" cy="5027414"/>
          </a:xfrm>
        </p:spPr>
        <p:txBody>
          <a:bodyPr/>
          <a:lstStyle/>
          <a:p>
            <a:r>
              <a:rPr lang="en-US" dirty="0" smtClean="0"/>
              <a:t>Dates: March 6-7, 2013</a:t>
            </a:r>
          </a:p>
          <a:p>
            <a:r>
              <a:rPr lang="en-US" dirty="0" smtClean="0"/>
              <a:t>Venue: FRIB/NSCL, MSU</a:t>
            </a:r>
          </a:p>
          <a:p>
            <a:r>
              <a:rPr lang="en-US" dirty="0" smtClean="0"/>
              <a:t>Participants: BNL, </a:t>
            </a:r>
            <a:r>
              <a:rPr lang="en-US" dirty="0" err="1" smtClean="0"/>
              <a:t>Cosylab</a:t>
            </a:r>
            <a:r>
              <a:rPr lang="en-US" dirty="0" smtClean="0"/>
              <a:t>, ESS, FRIB</a:t>
            </a:r>
            <a:endParaRPr lang="en-US" dirty="0"/>
          </a:p>
          <a:p>
            <a:r>
              <a:rPr lang="en-US" dirty="0" smtClean="0"/>
              <a:t>15+ Presentations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/>
              <a:t>Define goals for the next quarter for each domain </a:t>
            </a:r>
          </a:p>
          <a:p>
            <a:pPr lvl="1"/>
            <a:r>
              <a:rPr lang="en-US" dirty="0"/>
              <a:t>Ascertain performance of each domain for the last quarter</a:t>
            </a:r>
          </a:p>
          <a:p>
            <a:pPr lvl="1"/>
            <a:r>
              <a:rPr lang="en-US" dirty="0"/>
              <a:t>Recommend </a:t>
            </a:r>
            <a:r>
              <a:rPr lang="en-US" dirty="0" smtClean="0"/>
              <a:t>improvements</a:t>
            </a:r>
          </a:p>
          <a:p>
            <a:pPr marL="211709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Collaboration Meeting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4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043122"/>
              </p:ext>
            </p:extLst>
          </p:nvPr>
        </p:nvGraphicFramePr>
        <p:xfrm>
          <a:off x="76200" y="1164902"/>
          <a:ext cx="8534400" cy="39102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6418"/>
                <a:gridCol w="1615782"/>
                <a:gridCol w="6172200"/>
              </a:tblGrid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Last Quarter</a:t>
                      </a:r>
                      <a:endParaRPr lang="en-US" sz="1600" dirty="0"/>
                    </a:p>
                  </a:txBody>
                  <a:tcPr/>
                </a:tc>
              </a:tr>
              <a:tr h="608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Logbook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Released CSS Viewer,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CSS general logbook interface,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Python API</a:t>
                      </a:r>
                    </a:p>
                  </a:txBody>
                  <a:tcPr/>
                </a:tc>
              </a:tr>
              <a:tr h="608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Traveler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Hired</a:t>
                      </a:r>
                      <a:r>
                        <a:rPr lang="en-US" sz="1600" baseline="0" dirty="0" smtClean="0"/>
                        <a:t> new resource. Dong leading the domain.</a:t>
                      </a:r>
                      <a:endParaRPr lang="en-US" sz="1600" dirty="0" smtClean="0"/>
                    </a:p>
                  </a:txBody>
                  <a:tcPr/>
                </a:tc>
              </a:tr>
              <a:tr h="608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Configuration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Productize; REST,</a:t>
                      </a:r>
                      <a:r>
                        <a:rPr lang="en-US" sz="1600" baseline="0" dirty="0" smtClean="0"/>
                        <a:t> Java, Python APIs; </a:t>
                      </a:r>
                      <a:r>
                        <a:rPr lang="en-US" sz="1600" dirty="0" smtClean="0"/>
                        <a:t>Measurement data;</a:t>
                      </a:r>
                      <a:r>
                        <a:rPr lang="en-US" sz="1600" baseline="0" dirty="0" smtClean="0"/>
                        <a:t> V4 Service (proto)</a:t>
                      </a:r>
                      <a:endParaRPr lang="en-US" sz="1600" dirty="0" smtClean="0"/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Infrastructure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Cables</a:t>
                      </a:r>
                      <a:r>
                        <a:rPr lang="en-US" sz="1600" baseline="0" dirty="0" smtClean="0"/>
                        <a:t> under development</a:t>
                      </a:r>
                      <a:endParaRPr lang="en-US" sz="1600" dirty="0"/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Lattice/Model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Simple Service, Data</a:t>
                      </a:r>
                      <a:r>
                        <a:rPr lang="en-US" sz="1600" baseline="0" dirty="0" smtClean="0"/>
                        <a:t> loading, Preliminary GUI</a:t>
                      </a:r>
                      <a:endParaRPr lang="en-US" sz="1600" dirty="0"/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Inventory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yet initiated</a:t>
                      </a:r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CSS</a:t>
                      </a:r>
                      <a:r>
                        <a:rPr lang="en-US" sz="1600" baseline="0" dirty="0" smtClean="0"/>
                        <a:t> GUI Under Development</a:t>
                      </a:r>
                      <a:endParaRPr lang="en-US" sz="1600" dirty="0" smtClean="0"/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Alarm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900W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Cryo</a:t>
                      </a:r>
                      <a:r>
                        <a:rPr lang="en-US" sz="1600" baseline="0" dirty="0" smtClean="0"/>
                        <a:t>, D-Line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For Last Quarter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731534"/>
              </p:ext>
            </p:extLst>
          </p:nvPr>
        </p:nvGraphicFramePr>
        <p:xfrm>
          <a:off x="228600" y="1143000"/>
          <a:ext cx="8610599" cy="4617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4649"/>
                <a:gridCol w="1774612"/>
                <a:gridCol w="3680539"/>
                <a:gridCol w="2590799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statistics, run hours, beam on target, shift summary, downtime, bypass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</a:t>
                      </a:r>
                      <a:r>
                        <a:rPr lang="en-US" sz="1600" baseline="0" dirty="0" smtClean="0"/>
                        <a:t> yet initiated</a:t>
                      </a:r>
                      <a:endParaRPr lang="en-US" sz="1600" dirty="0" smtClean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FRIB Requirements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r>
                        <a:rPr lang="en-US" sz="1600" baseline="0" dirty="0" smtClean="0"/>
                        <a:t> list, system and component requirements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Evaluate </a:t>
                      </a:r>
                      <a:r>
                        <a:rPr lang="en-US" sz="1600" dirty="0" err="1" smtClean="0"/>
                        <a:t>Cosylab</a:t>
                      </a:r>
                      <a:r>
                        <a:rPr lang="en-US" sz="1600" baseline="0" dirty="0" smtClean="0"/>
                        <a:t>/ESS Tool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Machine state</a:t>
                      </a:r>
                      <a:r>
                        <a:rPr lang="en-US" sz="1600" baseline="0" dirty="0" smtClean="0"/>
                        <a:t> dumps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yet initiated.</a:t>
                      </a:r>
                      <a:r>
                        <a:rPr lang="en-US" sz="1600" baseline="0" dirty="0" smtClean="0"/>
                        <a:t> Work with Group at BNL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Results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Results from physics experiments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Not yet</a:t>
                      </a:r>
                      <a:r>
                        <a:rPr lang="en-US" sz="1600" baseline="0" dirty="0" smtClean="0"/>
                        <a:t> initiated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Maintenance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Preventive maintenance data, failure analysis, lifetime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yet</a:t>
                      </a:r>
                      <a:r>
                        <a:rPr lang="en-US" sz="1600" baseline="0" dirty="0" smtClean="0"/>
                        <a:t> initiated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Interlocks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Interlock hierarchy information [optional]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yet initiated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Physics</a:t>
                      </a:r>
                      <a:r>
                        <a:rPr lang="en-US" sz="1600" baseline="0" dirty="0" smtClean="0"/>
                        <a:t> Apps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Physics</a:t>
                      </a:r>
                      <a:r>
                        <a:rPr lang="en-US" sz="1600" baseline="0" dirty="0" smtClean="0"/>
                        <a:t> applications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Migratin</a:t>
                      </a:r>
                      <a:r>
                        <a:rPr lang="en-US" sz="1600" baseline="0" dirty="0" smtClean="0"/>
                        <a:t>g to </a:t>
                      </a:r>
                      <a:r>
                        <a:rPr lang="en-US" sz="1600" baseline="0" dirty="0" err="1" smtClean="0"/>
                        <a:t>OpenXAL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 Conversion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Current-Field 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Weekly Meetings</a:t>
            </a:r>
          </a:p>
          <a:p>
            <a:pPr lvl="1"/>
            <a:r>
              <a:rPr lang="en-US" dirty="0" smtClean="0"/>
              <a:t>Every Wednesday, 9:00-9:45am Eastern USA</a:t>
            </a:r>
          </a:p>
          <a:p>
            <a:pPr lvl="1"/>
            <a:r>
              <a:rPr lang="en-US" dirty="0" smtClean="0"/>
              <a:t>Google Hangout</a:t>
            </a:r>
          </a:p>
          <a:p>
            <a:r>
              <a:rPr lang="en-US" dirty="0" smtClean="0"/>
              <a:t>Mailing List</a:t>
            </a:r>
            <a:r>
              <a:rPr lang="en-US" dirty="0"/>
              <a:t>: discs-group@googlegroups.com</a:t>
            </a:r>
            <a:endParaRPr lang="en-US" dirty="0" smtClean="0"/>
          </a:p>
          <a:p>
            <a:r>
              <a:rPr lang="en-US" dirty="0"/>
              <a:t>Website</a:t>
            </a:r>
          </a:p>
          <a:p>
            <a:pPr lvl="1"/>
            <a:r>
              <a:rPr lang="en-US" dirty="0"/>
              <a:t>Under development (</a:t>
            </a:r>
            <a:r>
              <a:rPr lang="en-US" dirty="0">
                <a:hlinkClick r:id="rId2"/>
              </a:rPr>
              <a:t>http://openepics.sourceforge.net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Contact Information</a:t>
            </a:r>
          </a:p>
          <a:p>
            <a:pPr lvl="1"/>
            <a:r>
              <a:rPr lang="en-US" dirty="0" smtClean="0"/>
              <a:t>Bob </a:t>
            </a:r>
            <a:r>
              <a:rPr lang="en-US" dirty="0" err="1" smtClean="0"/>
              <a:t>Dalesio</a:t>
            </a:r>
            <a:r>
              <a:rPr lang="en-US" dirty="0" smtClean="0"/>
              <a:t>, Co-Chair: </a:t>
            </a:r>
            <a:r>
              <a:rPr lang="en-US" dirty="0" smtClean="0">
                <a:hlinkClick r:id="rId3"/>
              </a:rPr>
              <a:t>dalesio@gnl.gov</a:t>
            </a:r>
            <a:endParaRPr lang="en-US" dirty="0" smtClean="0"/>
          </a:p>
          <a:p>
            <a:pPr lvl="1"/>
            <a:r>
              <a:rPr lang="en-US" dirty="0" smtClean="0"/>
              <a:t>Vasu Vuppala, Co-Chair: </a:t>
            </a:r>
            <a:r>
              <a:rPr lang="en-US" dirty="0" smtClean="0">
                <a:hlinkClick r:id="rId4"/>
              </a:rPr>
              <a:t>vuppala@frib.msu.edu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5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895600"/>
            <a:ext cx="8991600" cy="485775"/>
          </a:xfrm>
        </p:spPr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35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Logbook Interface (</a:t>
            </a:r>
            <a:r>
              <a:rPr lang="en-US" dirty="0" err="1"/>
              <a:t>D</a:t>
            </a:r>
            <a:r>
              <a:rPr lang="en-US" dirty="0" err="1" smtClean="0"/>
              <a:t>atabrowser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E. Berryman, 6 March 2013,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1D2CDB64-C772-4C10-8066-C769534B205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171" name="Picture 3" descr="C:\Users\berryman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1371600"/>
            <a:ext cx="749141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Entity classes generated from MySQL</a:t>
            </a:r>
          </a:p>
          <a:p>
            <a:r>
              <a:rPr lang="en-US" dirty="0" smtClean="0"/>
              <a:t>Database API via JPA</a:t>
            </a:r>
          </a:p>
          <a:p>
            <a:r>
              <a:rPr lang="en-US" dirty="0" smtClean="0"/>
              <a:t>EJB project in </a:t>
            </a:r>
            <a:r>
              <a:rPr lang="en-US" dirty="0" err="1" smtClean="0"/>
              <a:t>NetBeans</a:t>
            </a:r>
            <a:r>
              <a:rPr lang="en-US" dirty="0" smtClean="0"/>
              <a:t> to call the database API</a:t>
            </a:r>
          </a:p>
          <a:p>
            <a:pPr lvl="1"/>
            <a:r>
              <a:rPr lang="en-US" dirty="0" smtClean="0"/>
              <a:t>This EJB can drop to </a:t>
            </a:r>
            <a:r>
              <a:rPr lang="en-US" dirty="0" err="1" smtClean="0"/>
              <a:t>GlassFish</a:t>
            </a:r>
            <a:r>
              <a:rPr lang="en-US" dirty="0" smtClean="0"/>
              <a:t> container, for example</a:t>
            </a:r>
          </a:p>
          <a:p>
            <a:r>
              <a:rPr lang="en-US" dirty="0" err="1" smtClean="0"/>
              <a:t>JavaFX</a:t>
            </a:r>
            <a:r>
              <a:rPr lang="en-US" dirty="0" smtClean="0"/>
              <a:t> client project to call the EJB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en-US" smtClean="0"/>
              <a:t>Lattice/Model: </a:t>
            </a:r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P. Chu, 6 Mar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54" y="3271264"/>
            <a:ext cx="7222321" cy="244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572222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 from Huihui </a:t>
            </a:r>
            <a:r>
              <a:rPr lang="en-US" dirty="0" err="1" smtClean="0"/>
              <a:t>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4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7100"/>
            <a:ext cx="8609922" cy="5027414"/>
          </a:xfrm>
        </p:spPr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Provide access to an Experimental Physics Facility’s data and knowledge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By developing databases, services, interfaces, and applications</a:t>
            </a:r>
          </a:p>
          <a:p>
            <a:pPr lvl="1"/>
            <a:r>
              <a:rPr lang="en-US" dirty="0" smtClean="0"/>
              <a:t>[Users can access the data through GUI, EPICS V4, REST, Java, and Python APIs] </a:t>
            </a:r>
          </a:p>
          <a:p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Brookhaven National Lab, New York, USA</a:t>
            </a:r>
          </a:p>
          <a:p>
            <a:pPr lvl="1"/>
            <a:r>
              <a:rPr lang="en-US" dirty="0" err="1" smtClean="0"/>
              <a:t>Cosylab</a:t>
            </a:r>
            <a:r>
              <a:rPr lang="en-US" dirty="0" smtClean="0"/>
              <a:t>, Slovenia</a:t>
            </a:r>
          </a:p>
          <a:p>
            <a:pPr lvl="1"/>
            <a:r>
              <a:rPr lang="en-US" dirty="0"/>
              <a:t>European Spallation </a:t>
            </a:r>
            <a:r>
              <a:rPr lang="en-US" dirty="0" smtClean="0"/>
              <a:t>Source, Sweden</a:t>
            </a:r>
          </a:p>
          <a:p>
            <a:pPr lvl="1"/>
            <a:r>
              <a:rPr lang="en-US" dirty="0" smtClean="0"/>
              <a:t>Facility for Rare Isotope Beam, Michigan, USA</a:t>
            </a:r>
          </a:p>
          <a:p>
            <a:pPr lvl="1"/>
            <a:r>
              <a:rPr lang="en-US" dirty="0" smtClean="0"/>
              <a:t>Institute for High Energy Physics, Beijing, China</a:t>
            </a:r>
            <a:endParaRPr lang="en-US" dirty="0"/>
          </a:p>
          <a:p>
            <a:r>
              <a:rPr lang="en-US" dirty="0" smtClean="0"/>
              <a:t>Started in November 2011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16390"/>
            <a:ext cx="8991600" cy="424506"/>
          </a:xfrm>
        </p:spPr>
        <p:txBody>
          <a:bodyPr/>
          <a:lstStyle/>
          <a:p>
            <a:r>
              <a:rPr lang="en-US" sz="2800" dirty="0"/>
              <a:t>What is Controls Database </a:t>
            </a:r>
            <a:r>
              <a:rPr lang="en-US" sz="2800" dirty="0" smtClean="0"/>
              <a:t>Collaboration (CDB)?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Configuration: Component Tree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7100"/>
            <a:ext cx="6852306" cy="508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462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Configuration: Component Relationships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63839"/>
            <a:ext cx="7029450" cy="544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369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Configuration: Lattice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7232170" cy="56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19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7100"/>
            <a:ext cx="8609922" cy="502741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Configuration: Measurement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7100"/>
            <a:ext cx="7439025" cy="464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0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Configuration: EPICS V4 Service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8254"/>
            <a:ext cx="5448208" cy="57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4495800"/>
            <a:ext cx="63912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982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 with </a:t>
            </a:r>
            <a:r>
              <a:rPr lang="en-US" dirty="0" err="1" smtClean="0"/>
              <a:t>ChannelFinder</a:t>
            </a:r>
            <a:r>
              <a:rPr lang="en-US" dirty="0" smtClean="0"/>
              <a:t> and </a:t>
            </a:r>
            <a:r>
              <a:rPr lang="en-US" dirty="0" err="1" smtClean="0"/>
              <a:t>PVManager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Configuration: Signals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6857999" cy="508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561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53" y="823397"/>
            <a:ext cx="6363562" cy="553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8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Cables: Architectural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 and D. Liu @March 6,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333500"/>
            <a:ext cx="58864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58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977157"/>
              </p:ext>
            </p:extLst>
          </p:nvPr>
        </p:nvGraphicFramePr>
        <p:xfrm>
          <a:off x="76200" y="1066800"/>
          <a:ext cx="8991601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740"/>
                <a:gridCol w="1541417"/>
                <a:gridCol w="1412966"/>
                <a:gridCol w="1412966"/>
                <a:gridCol w="1759785"/>
                <a:gridCol w="1515727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Configuration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Olog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/>
                          </a:solidFill>
                        </a:rPr>
                        <a:t>Lattice</a:t>
                      </a:r>
                      <a:endParaRPr lang="en-US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eTraveler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Cable</a:t>
                      </a:r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Web User interface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JavaServer</a:t>
                      </a:r>
                      <a:r>
                        <a:rPr lang="en-US" sz="1400" dirty="0" smtClean="0"/>
                        <a:t> Faces (HTML/CSS), JavaScript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CakePHP</a:t>
                      </a:r>
                      <a:r>
                        <a:rPr lang="en-US" sz="1400" dirty="0" smtClean="0"/>
                        <a:t>, JS </a:t>
                      </a:r>
                    </a:p>
                    <a:p>
                      <a:r>
                        <a:rPr lang="en-US" sz="1400" dirty="0" smtClean="0">
                          <a:sym typeface="Wingdings" pitchFamily="2" charset="2"/>
                        </a:rPr>
                        <a:t>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BootStrap</a:t>
                      </a:r>
                      <a:r>
                        <a:rPr lang="en-US" sz="1400" dirty="0" smtClean="0"/>
                        <a:t> (HTML/CSS/JS), </a:t>
                      </a:r>
                      <a:r>
                        <a:rPr lang="en-US" sz="1400" baseline="0" dirty="0" err="1" smtClean="0"/>
                        <a:t>jQuery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/>
                          </a:solidFill>
                        </a:rPr>
                        <a:t>HTML, JSP</a:t>
                      </a:r>
                      <a:endParaRPr lang="en-US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PHP, </a:t>
                      </a:r>
                      <a:r>
                        <a:rPr lang="en-US" sz="1400" dirty="0" err="1" smtClean="0"/>
                        <a:t>jQuery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US" sz="14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BootStrap</a:t>
                      </a:r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(HTML/CSS/JS), </a:t>
                      </a:r>
                      <a:r>
                        <a:rPr lang="en-US" sz="140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jQuery</a:t>
                      </a:r>
                      <a:endParaRPr lang="en-US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BootStrap</a:t>
                      </a:r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(HTML/CSS/JS), </a:t>
                      </a:r>
                      <a:r>
                        <a:rPr lang="en-US" sz="140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jQuery</a:t>
                      </a:r>
                      <a:endParaRPr lang="en-US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Application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interface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JSON/XML over HTTP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JSON/XML over HTTP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</a:rPr>
                        <a:t>JSON/XML over HTTP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JSON</a:t>
                      </a:r>
                      <a:r>
                        <a:rPr lang="en-US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over HTTP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JSON</a:t>
                      </a:r>
                      <a:r>
                        <a:rPr lang="en-US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over HTTP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Web Controller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Servlet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Servlet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/>
                          </a:solidFill>
                        </a:rPr>
                        <a:t>Servlet</a:t>
                      </a:r>
                      <a:endParaRPr lang="en-US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PHP </a:t>
                      </a:r>
                      <a:r>
                        <a:rPr lang="en-US" sz="140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node.js</a:t>
                      </a:r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node.js</a:t>
                      </a:r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ORM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JPA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JPA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/>
                          </a:solidFill>
                        </a:rPr>
                        <a:t>JPA</a:t>
                      </a:r>
                      <a:endParaRPr lang="en-US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SQL </a:t>
                      </a:r>
                      <a:r>
                        <a:rPr lang="en-US" sz="140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node.js</a:t>
                      </a:r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node.js</a:t>
                      </a:r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Database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MySQL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MySQL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/>
                          </a:solidFill>
                        </a:rPr>
                        <a:t>MySQL</a:t>
                      </a:r>
                      <a:endParaRPr lang="en-US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MySQL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MySQL</a:t>
                      </a:r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User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auth</a:t>
                      </a:r>
                      <a:endParaRPr lang="en-US" sz="14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GF JAAS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GF JAAS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/>
                          </a:solidFill>
                        </a:rPr>
                        <a:t>GF JAAS</a:t>
                      </a:r>
                      <a:endParaRPr lang="en-US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GF JAAS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CAS</a:t>
                      </a:r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CAS</a:t>
                      </a:r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Application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auth</a:t>
                      </a:r>
                      <a:endParaRPr lang="en-US" sz="14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V. </a:t>
                      </a:r>
                      <a:r>
                        <a:rPr lang="en-US" sz="1400" dirty="0" err="1" smtClean="0"/>
                        <a:t>auth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V. </a:t>
                      </a:r>
                      <a:r>
                        <a:rPr lang="en-US" sz="1400" dirty="0" err="1" smtClean="0"/>
                        <a:t>auth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/>
                          </a:solidFill>
                        </a:rPr>
                        <a:t>V. </a:t>
                      </a:r>
                      <a:r>
                        <a:rPr lang="en-US" sz="1400" dirty="0" err="1" smtClean="0">
                          <a:solidFill>
                            <a:schemeClr val="accent4"/>
                          </a:solidFill>
                        </a:rPr>
                        <a:t>auth</a:t>
                      </a:r>
                      <a:endParaRPr lang="en-US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V. </a:t>
                      </a:r>
                      <a:r>
                        <a:rPr lang="en-US" sz="1400" dirty="0" err="1" smtClean="0"/>
                        <a:t>auth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V. </a:t>
                      </a:r>
                      <a:r>
                        <a:rPr lang="en-US" sz="14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auth</a:t>
                      </a:r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Management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WAR/GF</a:t>
                      </a:r>
                      <a:r>
                        <a:rPr lang="en-US" sz="1400" baseline="0" dirty="0" smtClean="0"/>
                        <a:t> admin tool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WAR/GF</a:t>
                      </a:r>
                      <a:r>
                        <a:rPr lang="en-US" sz="1400" baseline="0" dirty="0" smtClean="0"/>
                        <a:t> admin tool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</a:rPr>
                        <a:t>WAR/GF</a:t>
                      </a:r>
                      <a:r>
                        <a:rPr lang="en-US" sz="1400" baseline="0" dirty="0" smtClean="0">
                          <a:solidFill>
                            <a:schemeClr val="accent4"/>
                          </a:solidFill>
                        </a:rPr>
                        <a:t> admin tool</a:t>
                      </a:r>
                      <a:endParaRPr lang="en-US" sz="1400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WAR/GF</a:t>
                      </a:r>
                      <a:r>
                        <a:rPr lang="en-US" sz="1400" baseline="0" dirty="0" smtClean="0"/>
                        <a:t> admin tool </a:t>
                      </a:r>
                      <a:r>
                        <a:rPr lang="en-US" sz="1400" baseline="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US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node.js</a:t>
                      </a:r>
                      <a:endParaRPr lang="en-US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node package</a:t>
                      </a:r>
                      <a:r>
                        <a:rPr lang="en-US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manager</a:t>
                      </a:r>
                      <a:endParaRPr lang="en-US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Technologies used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planned</a:t>
            </a:r>
            <a:r>
              <a:rPr lang="en-US" dirty="0" smtClean="0">
                <a:solidFill>
                  <a:schemeClr val="tx1"/>
                </a:solidFill>
              </a:rPr>
              <a:t> in FRIB web Applications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 and D. Liu @March 6,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37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7"/>
            <a:ext cx="8229600" cy="657474"/>
          </a:xfrm>
        </p:spPr>
        <p:txBody>
          <a:bodyPr>
            <a:normAutofit/>
          </a:bodyPr>
          <a:lstStyle/>
          <a:p>
            <a:r>
              <a:rPr lang="en-US" dirty="0" smtClean="0"/>
              <a:t>BLED databases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39784"/>
            <a:ext cx="9144000" cy="631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55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888594"/>
              </p:ext>
            </p:extLst>
          </p:nvPr>
        </p:nvGraphicFramePr>
        <p:xfrm>
          <a:off x="381000" y="1151020"/>
          <a:ext cx="8534397" cy="43733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"/>
                <a:gridCol w="1447800"/>
                <a:gridCol w="3886200"/>
                <a:gridCol w="1524000"/>
                <a:gridCol w="1371597"/>
              </a:tblGrid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Owner</a:t>
                      </a:r>
                      <a:endParaRPr lang="en-US" sz="1600" dirty="0"/>
                    </a:p>
                  </a:txBody>
                  <a:tcPr/>
                </a:tc>
              </a:tr>
              <a:tr h="608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Logbook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Logbook entries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Done:</a:t>
                      </a:r>
                      <a:r>
                        <a:rPr lang="en-US" sz="1600" baseline="0" dirty="0" smtClean="0"/>
                        <a:t> 8</a:t>
                      </a:r>
                      <a:r>
                        <a:rPr lang="en-US" sz="1600" dirty="0" smtClean="0"/>
                        <a:t>0%</a:t>
                      </a:r>
                    </a:p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Berryman</a:t>
                      </a:r>
                    </a:p>
                  </a:txBody>
                  <a:tcPr/>
                </a:tc>
              </a:tr>
              <a:tr h="608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Traveler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Production, test, design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Done: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Liu,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Vuppala</a:t>
                      </a:r>
                    </a:p>
                  </a:txBody>
                  <a:tcPr/>
                </a:tc>
              </a:tr>
              <a:tr h="608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Configuration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Physical and logical information about the facility and its 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Done: 50%.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Vuppala</a:t>
                      </a:r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Infrastructure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Cables,</a:t>
                      </a:r>
                      <a:r>
                        <a:rPr lang="en-US" sz="1600" baseline="0" dirty="0" smtClean="0"/>
                        <a:t> IOCs, Racks, Rooms etc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Done: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Vuppala</a:t>
                      </a:r>
                      <a:endParaRPr lang="en-US" sz="1600" dirty="0"/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Lattice/Model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Elements and online 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 30%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Chu</a:t>
                      </a:r>
                      <a:endParaRPr lang="en-US" sz="1600" dirty="0"/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Inventory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Spare parts, stock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Done: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Liu,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Berryman</a:t>
                      </a:r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Save/restore state of FRIB segments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Done: 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Berryman</a:t>
                      </a:r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Alarm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Set changes, set/read mismatches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Done: 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Berryman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CDB Scope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Service (Naming System)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Vuppala, FRIB Data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5691"/>
            <a:ext cx="6732736" cy="57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9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CSS: Reliability </a:t>
            </a:r>
            <a:r>
              <a:rPr lang="en-US" dirty="0"/>
              <a:t>– Plugin Infrastructure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16862"/>
            <a:ext cx="6629400" cy="49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40200" y="6356350"/>
            <a:ext cx="4241800" cy="365125"/>
          </a:xfrm>
        </p:spPr>
        <p:txBody>
          <a:bodyPr/>
          <a:lstStyle/>
          <a:p>
            <a:r>
              <a:rPr lang="en-US" dirty="0"/>
              <a:t>E. Berryman, 7 March 2013, Workshop</a:t>
            </a:r>
          </a:p>
        </p:txBody>
      </p:sp>
    </p:spTree>
    <p:extLst>
      <p:ext uri="{BB962C8B-B14F-4D97-AF65-F5344CB8AC3E}">
        <p14:creationId xmlns:p14="http://schemas.microsoft.com/office/powerpoint/2010/main" val="8316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PVManager</a:t>
            </a:r>
            <a:r>
              <a:rPr lang="en-US" dirty="0" smtClean="0"/>
              <a:t> - BEAST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E. Berryman, </a:t>
            </a:r>
            <a:r>
              <a:rPr lang="en-US" dirty="0" smtClean="0"/>
              <a:t>7 </a:t>
            </a:r>
            <a:r>
              <a:rPr lang="en-US" dirty="0"/>
              <a:t>March 2013,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913" r="11713" b="1600"/>
          <a:stretch/>
        </p:blipFill>
        <p:spPr bwMode="auto">
          <a:xfrm>
            <a:off x="1379525" y="1029630"/>
            <a:ext cx="6545275" cy="490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7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164712"/>
              </p:ext>
            </p:extLst>
          </p:nvPr>
        </p:nvGraphicFramePr>
        <p:xfrm>
          <a:off x="304800" y="829285"/>
          <a:ext cx="8991600" cy="55783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1193"/>
                <a:gridCol w="1426207"/>
                <a:gridCol w="6934200"/>
              </a:tblGrid>
              <a:tr h="3475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Next Quarter</a:t>
                      </a:r>
                      <a:endParaRPr lang="en-US" sz="1200" dirty="0"/>
                    </a:p>
                  </a:txBody>
                  <a:tcPr/>
                </a:tc>
              </a:tr>
              <a:tr h="6082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Logbook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ITER is a new user, collect requirements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Agree on the next iteration of logbook viewer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Bootstrap web client</a:t>
                      </a:r>
                    </a:p>
                  </a:txBody>
                  <a:tcPr/>
                </a:tc>
              </a:tr>
              <a:tr h="6082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Traveler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Clean items in backlog scheduled for the period (to May)</a:t>
                      </a:r>
                    </a:p>
                    <a:p>
                      <a:r>
                        <a:rPr lang="en-US" sz="1200" dirty="0" smtClean="0"/>
                        <a:t>Support new traveler requests</a:t>
                      </a:r>
                    </a:p>
                    <a:p>
                      <a:r>
                        <a:rPr lang="en-US" sz="1200" dirty="0" smtClean="0"/>
                        <a:t>Add rich editor support (by end of March)</a:t>
                      </a:r>
                    </a:p>
                    <a:p>
                      <a:r>
                        <a:rPr lang="en-US" sz="1200" dirty="0" smtClean="0"/>
                        <a:t>Improve the whole UI by shifting to Bootstrap (by mid-April)</a:t>
                      </a:r>
                    </a:p>
                  </a:txBody>
                  <a:tcPr/>
                </a:tc>
              </a:tr>
              <a:tr h="6082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Configuration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Authorization, Online updates</a:t>
                      </a:r>
                    </a:p>
                    <a:p>
                      <a:r>
                        <a:rPr lang="en-US" sz="1200" dirty="0" smtClean="0"/>
                        <a:t>Implement Repository (JCR </a:t>
                      </a:r>
                      <a:r>
                        <a:rPr lang="en-US" sz="1200" dirty="0" err="1" smtClean="0"/>
                        <a:t>etc</a:t>
                      </a:r>
                      <a:r>
                        <a:rPr lang="en-US" sz="1200" dirty="0" smtClean="0"/>
                        <a:t>)</a:t>
                      </a:r>
                    </a:p>
                    <a:p>
                      <a:r>
                        <a:rPr lang="en-US" sz="1200" dirty="0" smtClean="0"/>
                        <a:t>Improve: EPICS V4 Service</a:t>
                      </a:r>
                    </a:p>
                    <a:p>
                      <a:r>
                        <a:rPr lang="en-US" sz="1200" dirty="0" smtClean="0"/>
                        <a:t>Integrate with </a:t>
                      </a:r>
                      <a:r>
                        <a:rPr lang="en-US" sz="1200" dirty="0" err="1" smtClean="0"/>
                        <a:t>PVManager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Release another version</a:t>
                      </a:r>
                    </a:p>
                    <a:p>
                      <a:r>
                        <a:rPr lang="en-US" sz="1200" dirty="0" smtClean="0"/>
                        <a:t>Integration with </a:t>
                      </a:r>
                      <a:r>
                        <a:rPr lang="en-US" sz="1200" dirty="0" err="1" smtClean="0"/>
                        <a:t>Olog</a:t>
                      </a:r>
                      <a:r>
                        <a:rPr lang="en-US" sz="1200" dirty="0" smtClean="0"/>
                        <a:t>?</a:t>
                      </a:r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Infrastructure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Cable meta information MVC and API (end of March)</a:t>
                      </a:r>
                    </a:p>
                    <a:p>
                      <a:r>
                        <a:rPr lang="en-US" sz="1200" dirty="0" smtClean="0"/>
                        <a:t>Cable information MVC and API (end of April)</a:t>
                      </a:r>
                    </a:p>
                    <a:p>
                      <a:r>
                        <a:rPr lang="en-US" sz="1200" dirty="0" smtClean="0"/>
                        <a:t>• Excel import and export (mid-May)</a:t>
                      </a:r>
                    </a:p>
                    <a:p>
                      <a:r>
                        <a:rPr lang="en-US" sz="1200" dirty="0" smtClean="0"/>
                        <a:t>• Label (end of May)</a:t>
                      </a:r>
                    </a:p>
                    <a:p>
                      <a:r>
                        <a:rPr lang="en-US" sz="1200" dirty="0" smtClean="0"/>
                        <a:t>• Integration test (mid-June)</a:t>
                      </a:r>
                    </a:p>
                    <a:p>
                      <a:r>
                        <a:rPr lang="en-US" sz="1200" dirty="0" smtClean="0"/>
                        <a:t>• First release (end of June)</a:t>
                      </a:r>
                      <a:endParaRPr lang="en-US" sz="1200" dirty="0"/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Lattice/Model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First-order Lattice/Model Service with basic data access (mainly </a:t>
                      </a:r>
                      <a:r>
                        <a:rPr lang="en-US" sz="1200" dirty="0" err="1" smtClean="0"/>
                        <a:t>forLattice</a:t>
                      </a:r>
                      <a:r>
                        <a:rPr lang="en-US" sz="1200" dirty="0" smtClean="0"/>
                        <a:t>),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Deployment packaging</a:t>
                      </a:r>
                      <a:endParaRPr lang="en-US" sz="1200" dirty="0"/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Inventory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475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Alarm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Next Quarter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597203"/>
              </p:ext>
            </p:extLst>
          </p:nvPr>
        </p:nvGraphicFramePr>
        <p:xfrm>
          <a:off x="228600" y="1143000"/>
          <a:ext cx="8763000" cy="3749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1957"/>
                <a:gridCol w="1997443"/>
                <a:gridCol w="59436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Next Quarter Goals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FRIB Requirements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Evaluate</a:t>
                      </a:r>
                      <a:r>
                        <a:rPr lang="en-US" sz="1600" baseline="0" dirty="0" smtClean="0"/>
                        <a:t> ESS/</a:t>
                      </a:r>
                      <a:r>
                        <a:rPr lang="en-US" sz="1600" baseline="0" dirty="0" err="1" smtClean="0"/>
                        <a:t>Cosylab</a:t>
                      </a:r>
                      <a:r>
                        <a:rPr lang="en-US" sz="1600" baseline="0" dirty="0" smtClean="0"/>
                        <a:t> Design Parameter Tool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Initiate</a:t>
                      </a:r>
                      <a:r>
                        <a:rPr lang="en-US" sz="1600" baseline="0" dirty="0" smtClean="0"/>
                        <a:t> collaboration with BNL Group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Results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Maintenance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Interlocks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Physics</a:t>
                      </a:r>
                      <a:r>
                        <a:rPr lang="en-US" sz="1600" baseline="0" dirty="0" smtClean="0"/>
                        <a:t> Apps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Continuing Open XAL migration</a:t>
                      </a:r>
                    </a:p>
                    <a:p>
                      <a:r>
                        <a:rPr lang="en-US" sz="1600" dirty="0" smtClean="0"/>
                        <a:t>Resume </a:t>
                      </a:r>
                      <a:r>
                        <a:rPr lang="en-US" sz="1600" dirty="0" err="1" smtClean="0"/>
                        <a:t>Linac</a:t>
                      </a:r>
                      <a:r>
                        <a:rPr lang="en-US" sz="1600" dirty="0" smtClean="0"/>
                        <a:t> Energy Management “Application”</a:t>
                      </a:r>
                    </a:p>
                    <a:p>
                      <a:r>
                        <a:rPr lang="en-US" sz="1600" dirty="0" smtClean="0"/>
                        <a:t>Study Save/Restore and Scan applications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 Conversion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Integration </a:t>
            </a:r>
            <a:r>
              <a:rPr lang="en-US" sz="2400" dirty="0" smtClean="0"/>
              <a:t>Plan</a:t>
            </a:r>
          </a:p>
          <a:p>
            <a:pPr lvl="1"/>
            <a:r>
              <a:rPr lang="en-US" sz="2400" dirty="0" smtClean="0"/>
              <a:t>Integrate </a:t>
            </a:r>
            <a:r>
              <a:rPr lang="en-US" sz="2400" dirty="0"/>
              <a:t>Configuration with </a:t>
            </a:r>
            <a:r>
              <a:rPr lang="en-US" sz="2400" dirty="0" err="1"/>
              <a:t>channelFinder</a:t>
            </a:r>
            <a:r>
              <a:rPr lang="en-US" sz="2400" dirty="0"/>
              <a:t> (PV Domain): Configuration module gets list of channels from </a:t>
            </a:r>
            <a:r>
              <a:rPr lang="en-US" sz="2400" dirty="0" err="1"/>
              <a:t>ChannelFinder</a:t>
            </a:r>
            <a:r>
              <a:rPr lang="en-US" sz="2400" dirty="0"/>
              <a:t> (via REST/V4) for a selected device. </a:t>
            </a:r>
          </a:p>
          <a:p>
            <a:pPr lvl="1"/>
            <a:r>
              <a:rPr lang="en-US" sz="2400" dirty="0"/>
              <a:t>Integrate Configuration Module with Lattice/Model Module: Explore at what level the integration can be done (service, data layer, tables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Use the central portal for integration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5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  <a:p>
            <a:pPr lvl="1"/>
            <a:r>
              <a:rPr lang="en-US" dirty="0" smtClean="0"/>
              <a:t>Data/Information Services</a:t>
            </a:r>
          </a:p>
          <a:p>
            <a:pPr lvl="1"/>
            <a:r>
              <a:rPr lang="en-US" dirty="0" smtClean="0"/>
              <a:t>Controls System Studio</a:t>
            </a:r>
          </a:p>
          <a:p>
            <a:pPr lvl="1"/>
            <a:r>
              <a:rPr lang="en-US" dirty="0"/>
              <a:t>EPICS </a:t>
            </a:r>
            <a:r>
              <a:rPr lang="en-US" dirty="0" smtClean="0"/>
              <a:t>V4</a:t>
            </a:r>
          </a:p>
          <a:p>
            <a:pPr lvl="1"/>
            <a:r>
              <a:rPr lang="en-US" dirty="0" smtClean="0"/>
              <a:t>Physics/Knowledge Services</a:t>
            </a:r>
          </a:p>
          <a:p>
            <a:r>
              <a:rPr lang="en-US" dirty="0" smtClean="0"/>
              <a:t>Synergy among labs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Integration</a:t>
            </a:r>
          </a:p>
          <a:p>
            <a:pPr lvl="1"/>
            <a:r>
              <a:rPr lang="en-US" dirty="0" smtClean="0"/>
              <a:t>Commitments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477162"/>
              </p:ext>
            </p:extLst>
          </p:nvPr>
        </p:nvGraphicFramePr>
        <p:xfrm>
          <a:off x="228600" y="1138158"/>
          <a:ext cx="8534398" cy="437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9702"/>
                <a:gridCol w="1577698"/>
                <a:gridCol w="3810000"/>
                <a:gridCol w="1447800"/>
                <a:gridCol w="1219198"/>
              </a:tblGrid>
              <a:tr h="1371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Owner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statistics, run hours, beam on target, shift summary, downtime, bypass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Done: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Berryman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FRIB Requirements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r>
                        <a:rPr lang="en-US" sz="1600" baseline="0" dirty="0" smtClean="0"/>
                        <a:t> list, system and component requirements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Done: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Vuppala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Machine state</a:t>
                      </a:r>
                      <a:r>
                        <a:rPr lang="en-US" sz="1600" baseline="0" dirty="0" smtClean="0"/>
                        <a:t> dumps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Vuppala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Results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Results from physics experiments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Done: 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Vuppala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Maintenance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Preventive maintenance data, failure analysis, lifetime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Done: 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Vuppala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Interlocks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Interlock hierarchy information [optional]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Done: 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Vuppala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Physics</a:t>
                      </a:r>
                      <a:r>
                        <a:rPr lang="en-US" sz="1600" baseline="0" dirty="0" smtClean="0"/>
                        <a:t> Apps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Physics</a:t>
                      </a:r>
                      <a:r>
                        <a:rPr lang="en-US" sz="1600" baseline="0" dirty="0" smtClean="0"/>
                        <a:t> applications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 Conversion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Current-Field 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Shen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CDB Scope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5</a:t>
            </a:fld>
            <a:endParaRPr lang="en-US" dirty="0"/>
          </a:p>
        </p:txBody>
      </p:sp>
      <p:pic>
        <p:nvPicPr>
          <p:cNvPr id="7" name="Picture 6" descr="CSI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452" y="1066800"/>
            <a:ext cx="5825348" cy="49530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76200" y="1081519"/>
            <a:ext cx="4419600" cy="5027414"/>
          </a:xfrm>
          <a:prstGeom prst="rect">
            <a:avLst/>
          </a:prstGeom>
        </p:spPr>
        <p:txBody>
          <a:bodyPr/>
          <a:lstStyle/>
          <a:p>
            <a:pPr marL="180178" lvl="0" indent="-180178" defTabSz="803293" eaLnBrk="0" hangingPunct="0">
              <a:lnSpc>
                <a:spcPct val="90000"/>
              </a:lnSpc>
              <a:spcBef>
                <a:spcPts val="1206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8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Application layer</a:t>
            </a:r>
          </a:p>
          <a:p>
            <a:pPr marL="363359" lvl="1" indent="-151650" defTabSz="803293" eaLnBrk="0" hangingPunct="0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Arial" charset="0"/>
                <a:ea typeface="ＭＳ Ｐゴシック" charset="-128"/>
                <a:cs typeface="ＭＳ Ｐゴシック"/>
              </a:rPr>
              <a:t>Operator interfaces</a:t>
            </a:r>
          </a:p>
          <a:p>
            <a:pPr marL="363359" lvl="1" indent="-151650" defTabSz="803293" eaLnBrk="0" hangingPunct="0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Arial" charset="0"/>
                <a:ea typeface="ＭＳ Ｐゴシック" charset="-128"/>
                <a:cs typeface="ＭＳ Ｐゴシック"/>
              </a:rPr>
              <a:t>High-level applications</a:t>
            </a:r>
          </a:p>
          <a:p>
            <a:pPr marL="363359" lvl="1" indent="-151650" defTabSz="803293" eaLnBrk="0" hangingPunct="0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Arial" charset="0"/>
                <a:ea typeface="ＭＳ Ｐゴシック" charset="-128"/>
                <a:cs typeface="ＭＳ Ｐゴシック"/>
              </a:rPr>
              <a:t>Libraries</a:t>
            </a:r>
          </a:p>
          <a:p>
            <a:pPr marL="363359" lvl="1" indent="-151650" defTabSz="803293" eaLnBrk="0" hangingPunct="0">
              <a:lnSpc>
                <a:spcPct val="90000"/>
              </a:lnSpc>
              <a:spcBef>
                <a:spcPts val="201"/>
              </a:spcBef>
              <a:buSzPct val="100000"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64308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180178" marR="0" lvl="0" indent="-180178" algn="l" defTabSz="803293" rtl="0" eaLnBrk="0" fontAlgn="base" latinLnBrk="0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Service layer</a:t>
            </a:r>
          </a:p>
          <a:p>
            <a:pPr marL="363359" marR="0" lvl="1" indent="-151650" algn="l" defTabSz="803293" rtl="0" eaLnBrk="0" fontAlgn="base" latinLnBrk="0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Access to data</a:t>
            </a:r>
          </a:p>
          <a:p>
            <a:pPr marL="363359" marR="0" lvl="1" indent="-151650" algn="l" defTabSz="803293" rtl="0" eaLnBrk="0" fontAlgn="base" latinLnBrk="0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Programming Interface</a:t>
            </a:r>
          </a:p>
          <a:p>
            <a:pPr marL="363359" marR="0" lvl="1" indent="-151650" algn="l" defTabSz="803293" rtl="0" eaLnBrk="0" fontAlgn="base" latinLnBrk="0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/>
            </a:endParaRPr>
          </a:p>
          <a:p>
            <a:pPr marL="180178" lvl="0" indent="-180178" defTabSz="803293" eaLnBrk="0" hangingPunct="0">
              <a:lnSpc>
                <a:spcPct val="90000"/>
              </a:lnSpc>
              <a:spcBef>
                <a:spcPts val="1206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8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Data layer</a:t>
            </a:r>
          </a:p>
          <a:p>
            <a:pPr marL="363359" lvl="1" indent="-151650" defTabSz="803293" eaLnBrk="0" hangingPunct="0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Arial" charset="0"/>
                <a:ea typeface="ＭＳ Ｐゴシック" charset="-128"/>
                <a:cs typeface="ＭＳ Ｐゴシック"/>
              </a:rPr>
              <a:t>Managed data</a:t>
            </a:r>
          </a:p>
          <a:p>
            <a:pPr marL="363359" lvl="1" indent="-151650" defTabSz="803293" eaLnBrk="0" hangingPunct="0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Arial" charset="0"/>
                <a:ea typeface="ＭＳ Ｐゴシック" charset="-128"/>
                <a:cs typeface="ＭＳ Ｐゴシック"/>
              </a:rPr>
              <a:t>Instrument data</a:t>
            </a:r>
          </a:p>
          <a:p>
            <a:pPr marL="363359" lvl="1" indent="-151650" defTabSz="803293" eaLnBrk="0" hangingPunct="0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Arial" charset="0"/>
                <a:ea typeface="ＭＳ Ｐゴシック" charset="-128"/>
                <a:cs typeface="ＭＳ Ｐゴシック"/>
              </a:rPr>
              <a:t>No direct access</a:t>
            </a:r>
          </a:p>
          <a:p>
            <a:pPr marL="363359" marR="0" lvl="1" indent="-151650" algn="l" defTabSz="803293" rtl="0" eaLnBrk="0" fontAlgn="base" latinLnBrk="0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673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457522" cy="4570514"/>
          </a:xfrm>
        </p:spPr>
        <p:txBody>
          <a:bodyPr/>
          <a:lstStyle/>
          <a:p>
            <a:r>
              <a:rPr lang="en-US" dirty="0" smtClean="0"/>
              <a:t>Integration of myriad databases</a:t>
            </a:r>
          </a:p>
          <a:p>
            <a:r>
              <a:rPr lang="en-US" dirty="0" smtClean="0"/>
              <a:t>Multiple teams from different labs</a:t>
            </a:r>
          </a:p>
          <a:p>
            <a:r>
              <a:rPr lang="en-US" dirty="0" smtClean="0"/>
              <a:t>Geographically dispersed locations</a:t>
            </a:r>
          </a:p>
          <a:p>
            <a:r>
              <a:rPr lang="en-US" dirty="0" smtClean="0"/>
              <a:t>Each team has different priorities</a:t>
            </a:r>
          </a:p>
          <a:p>
            <a:r>
              <a:rPr lang="en-US" dirty="0" smtClean="0"/>
              <a:t>Labs have different schedules</a:t>
            </a:r>
          </a:p>
          <a:p>
            <a:r>
              <a:rPr lang="en-US" dirty="0" smtClean="0"/>
              <a:t>Technology platforms are different at each lab</a:t>
            </a:r>
          </a:p>
          <a:p>
            <a:r>
              <a:rPr lang="en-US" dirty="0" smtClean="0"/>
              <a:t>Differing software-engineering processes by each team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  <a:r>
              <a:rPr lang="en-US" dirty="0" smtClean="0"/>
              <a:t>To Development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</a:t>
            </a:r>
          </a:p>
          <a:p>
            <a:pPr lvl="1"/>
            <a:r>
              <a:rPr lang="en-US" dirty="0"/>
              <a:t>The entire schema (data layer) is developed by one team.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database team understands requirements from every team, designs the schema, develops an access layer (stored procedures or data library) on top of data, and releases the schema. 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changes to schema go through the database team. </a:t>
            </a:r>
            <a:endParaRPr lang="en-US" dirty="0" smtClean="0"/>
          </a:p>
          <a:p>
            <a:pPr lvl="1"/>
            <a:r>
              <a:rPr lang="en-US" dirty="0" smtClean="0"/>
              <a:t>Database </a:t>
            </a:r>
            <a:r>
              <a:rPr lang="en-US" dirty="0"/>
              <a:t>team is responsible for migrating data to new version of schema.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can be extended to other functions: a service team for developing services, and a GUI team for developing user interfaces etc.</a:t>
            </a:r>
            <a:endParaRPr lang="en-US" dirty="0" smtClean="0"/>
          </a:p>
          <a:p>
            <a:r>
              <a:rPr lang="en-US" dirty="0" smtClean="0"/>
              <a:t>Decentralized</a:t>
            </a:r>
          </a:p>
          <a:p>
            <a:pPr lvl="1"/>
            <a:r>
              <a:rPr lang="en-US" dirty="0"/>
              <a:t>Entire system is divided into smaller subsystems.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team is assigned for each subsystem; the team is responsible for all aspects of the sub-system: requirements, data design, services, GUI, packaging, release, and data migration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Once the sub-systems are mature, they are integrated</a:t>
            </a:r>
          </a:p>
          <a:p>
            <a:pPr lvl="1"/>
            <a:r>
              <a:rPr lang="en-US" dirty="0" smtClean="0"/>
              <a:t>Integration can be done at service layer, data layer, or schema layer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Approaches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4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067100"/>
            <a:ext cx="8152722" cy="5027414"/>
          </a:xfrm>
        </p:spPr>
        <p:txBody>
          <a:bodyPr/>
          <a:lstStyle/>
          <a:p>
            <a:pPr lvl="0"/>
            <a:r>
              <a:rPr lang="en-US" sz="1800" dirty="0"/>
              <a:t>Development Concurrency: </a:t>
            </a:r>
            <a:endParaRPr lang="en-US" sz="1800" dirty="0" smtClean="0"/>
          </a:p>
          <a:p>
            <a:pPr lvl="1"/>
            <a:r>
              <a:rPr lang="en-US" sz="1600" dirty="0" smtClean="0"/>
              <a:t>How </a:t>
            </a:r>
            <a:r>
              <a:rPr lang="en-US" sz="1600" dirty="0"/>
              <a:t>independently can different teams work?</a:t>
            </a:r>
          </a:p>
          <a:p>
            <a:pPr lvl="0"/>
            <a:r>
              <a:rPr lang="en-US" sz="1800" dirty="0"/>
              <a:t>Differing Schedules:  </a:t>
            </a:r>
            <a:endParaRPr lang="en-US" sz="1800" dirty="0" smtClean="0"/>
          </a:p>
          <a:p>
            <a:pPr lvl="1"/>
            <a:r>
              <a:rPr lang="en-US" sz="1600" dirty="0" smtClean="0"/>
              <a:t>How </a:t>
            </a:r>
            <a:r>
              <a:rPr lang="en-US" sz="1600" dirty="0"/>
              <a:t>easy is to accommodate the schedules of different labs?</a:t>
            </a:r>
          </a:p>
          <a:p>
            <a:pPr lvl="0"/>
            <a:r>
              <a:rPr lang="en-US" sz="1800" dirty="0"/>
              <a:t>Iterations: </a:t>
            </a:r>
            <a:endParaRPr lang="en-US" sz="1800" dirty="0" smtClean="0"/>
          </a:p>
          <a:p>
            <a:pPr lvl="1"/>
            <a:r>
              <a:rPr lang="en-US" sz="1600" dirty="0" smtClean="0"/>
              <a:t>How </a:t>
            </a:r>
            <a:r>
              <a:rPr lang="en-US" sz="1600" dirty="0"/>
              <a:t>quickly can new versions of sub-systems be released?</a:t>
            </a:r>
          </a:p>
          <a:p>
            <a:pPr lvl="0"/>
            <a:r>
              <a:rPr lang="en-US" sz="1800" dirty="0"/>
              <a:t>Data Integrity: </a:t>
            </a:r>
            <a:endParaRPr lang="en-US" sz="1800" dirty="0" smtClean="0"/>
          </a:p>
          <a:p>
            <a:pPr lvl="1"/>
            <a:r>
              <a:rPr lang="en-US" sz="1600" dirty="0" smtClean="0"/>
              <a:t>Will </a:t>
            </a:r>
            <a:r>
              <a:rPr lang="en-US" sz="1600" dirty="0"/>
              <a:t>there be inconsistency in the database?</a:t>
            </a:r>
          </a:p>
          <a:p>
            <a:pPr lvl="0"/>
            <a:r>
              <a:rPr lang="en-US" sz="1800" dirty="0"/>
              <a:t>Integration: </a:t>
            </a:r>
            <a:endParaRPr lang="en-US" sz="1800" dirty="0" smtClean="0"/>
          </a:p>
          <a:p>
            <a:pPr lvl="1"/>
            <a:r>
              <a:rPr lang="en-US" sz="1600" dirty="0" smtClean="0"/>
              <a:t>How </a:t>
            </a:r>
            <a:r>
              <a:rPr lang="en-US" sz="1600" dirty="0"/>
              <a:t>easily can different sub-systems be integrated?</a:t>
            </a:r>
          </a:p>
          <a:p>
            <a:pPr lvl="0"/>
            <a:r>
              <a:rPr lang="en-US" sz="1800" dirty="0"/>
              <a:t>Performance: </a:t>
            </a:r>
            <a:endParaRPr lang="en-US" sz="1800" dirty="0" smtClean="0"/>
          </a:p>
          <a:p>
            <a:pPr lvl="1"/>
            <a:r>
              <a:rPr lang="en-US" sz="1600" dirty="0" smtClean="0"/>
              <a:t>Time </a:t>
            </a:r>
            <a:r>
              <a:rPr lang="en-US" sz="1600" dirty="0"/>
              <a:t>to access data</a:t>
            </a:r>
          </a:p>
          <a:p>
            <a:pPr lvl="0"/>
            <a:r>
              <a:rPr lang="en-US" sz="1800" dirty="0"/>
              <a:t>Schema Independence: </a:t>
            </a:r>
            <a:endParaRPr lang="en-US" sz="1800" dirty="0" smtClean="0"/>
          </a:p>
          <a:p>
            <a:pPr lvl="1"/>
            <a:r>
              <a:rPr lang="en-US" sz="1600" dirty="0" smtClean="0"/>
              <a:t>How </a:t>
            </a:r>
            <a:r>
              <a:rPr lang="en-US" sz="1600" dirty="0"/>
              <a:t>easy is for a sub-system to change its schema?</a:t>
            </a:r>
          </a:p>
          <a:p>
            <a:pPr lvl="0"/>
            <a:r>
              <a:rPr lang="en-US" sz="1800" dirty="0"/>
              <a:t>Quality: 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Criteria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61017"/>
              </p:ext>
            </p:extLst>
          </p:nvPr>
        </p:nvGraphicFramePr>
        <p:xfrm>
          <a:off x="304799" y="1371601"/>
          <a:ext cx="8610600" cy="446144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57265"/>
                <a:gridCol w="1581539"/>
                <a:gridCol w="1581539"/>
                <a:gridCol w="3690257"/>
              </a:tblGrid>
              <a:tr h="535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Centralized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Decentralized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Comments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Development </a:t>
                      </a:r>
                      <a:r>
                        <a:rPr lang="en-US" sz="1600" dirty="0">
                          <a:effectLst/>
                        </a:rPr>
                        <a:t>Concurrency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Functional teams become bottlenecks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Diff Schedule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Releases have to be coordinated among teams.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Iterations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Any changes in schema have to go through the DB team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9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Integrity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Medium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9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Integration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Low - Medium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9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Performance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Medium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Medium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Schema </a:t>
                      </a:r>
                      <a:r>
                        <a:rPr lang="en-US" sz="1600" dirty="0" smtClean="0">
                          <a:effectLst/>
                        </a:rPr>
                        <a:t>Independence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Medium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Changes have to go through DB team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3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Quality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Medium – High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Low - High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Difficult. Due to multiple iterations, the overall quality of decentralized approach may turn out to be better.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6448"/>
      </p:ext>
    </p:extLst>
  </p:cSld>
  <p:clrMapOvr>
    <a:masterClrMapping/>
  </p:clrMapOvr>
</p:sld>
</file>

<file path=ppt/theme/theme1.xml><?xml version="1.0" encoding="utf-8"?>
<a:theme xmlns:a="http://schemas.openxmlformats.org/drawingml/2006/main" name="1_FRIB2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4369A2EB9974181BFCBE5FCE9EB9D" ma:contentTypeVersion="" ma:contentTypeDescription="Create a new document." ma:contentTypeScope="" ma:versionID="3b9ee9608ed97e751a1a27c6d1091a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A702D-F6E6-4314-8945-369A109C75F9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D86897E-611B-4D8E-BAFE-EDEC234865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15697</TotalTime>
  <Words>1880</Words>
  <Application>Microsoft Office PowerPoint</Application>
  <PresentationFormat>On-screen Show (4:3)</PresentationFormat>
  <Paragraphs>532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1_FRIB2</vt:lpstr>
      <vt:lpstr>Controls Database Collaboration</vt:lpstr>
      <vt:lpstr>What is Controls Database Collaboration (CDB)?</vt:lpstr>
      <vt:lpstr>CDB Scope </vt:lpstr>
      <vt:lpstr>CDB Scope 2</vt:lpstr>
      <vt:lpstr>Application Architecture</vt:lpstr>
      <vt:lpstr>Challenges To Development</vt:lpstr>
      <vt:lpstr>Development Approaches</vt:lpstr>
      <vt:lpstr>Comparison Criteria</vt:lpstr>
      <vt:lpstr>Comparison</vt:lpstr>
      <vt:lpstr>Multiple Implementations</vt:lpstr>
      <vt:lpstr>Decentralized Development Approach</vt:lpstr>
      <vt:lpstr>Technologies</vt:lpstr>
      <vt:lpstr>Last Collaboration Meeting </vt:lpstr>
      <vt:lpstr>Performance For Last Quarter</vt:lpstr>
      <vt:lpstr>Performance 2</vt:lpstr>
      <vt:lpstr>Collaboration Information</vt:lpstr>
      <vt:lpstr>Presentations</vt:lpstr>
      <vt:lpstr>CSS Logbook Interface (Databrowser)</vt:lpstr>
      <vt:lpstr>Lattice/Model: Prototype</vt:lpstr>
      <vt:lpstr>Configuration: Component Tree</vt:lpstr>
      <vt:lpstr>Configuration: Component Relationships</vt:lpstr>
      <vt:lpstr>Configuration: Lattice</vt:lpstr>
      <vt:lpstr>Configuration: Measurement </vt:lpstr>
      <vt:lpstr>Configuration: EPICS V4 Service</vt:lpstr>
      <vt:lpstr>Configuration: Signals</vt:lpstr>
      <vt:lpstr>Traveler</vt:lpstr>
      <vt:lpstr>Cables: Architectural design</vt:lpstr>
      <vt:lpstr>Technologies used and planned in FRIB web Applications</vt:lpstr>
      <vt:lpstr>BLED databases</vt:lpstr>
      <vt:lpstr>Authentication Service (Naming System)</vt:lpstr>
      <vt:lpstr>CSS: Reliability – Plugin Infrastructure</vt:lpstr>
      <vt:lpstr>PVManager - BEAST</vt:lpstr>
      <vt:lpstr>Goals for Next Quarter</vt:lpstr>
      <vt:lpstr>Goals 2</vt:lpstr>
      <vt:lpstr>Integration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Controls Architecture</dc:title>
  <dc:creator>Vuppala</dc:creator>
  <cp:lastModifiedBy>Vuppala, Vasu</cp:lastModifiedBy>
  <cp:revision>625</cp:revision>
  <cp:lastPrinted>2009-07-30T20:47:55Z</cp:lastPrinted>
  <dcterms:created xsi:type="dcterms:W3CDTF">2009-08-06T11:48:02Z</dcterms:created>
  <dcterms:modified xsi:type="dcterms:W3CDTF">2013-04-25T14:34:24Z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0x0101000894369A2EB9974181BFCBE5FCE9EB9D</vt:lpwstr>
  </property>
</Properties>
</file>