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1"/>
  </p:notesMasterIdLst>
  <p:handoutMasterIdLst>
    <p:handoutMasterId r:id="rId12"/>
  </p:handoutMasterIdLst>
  <p:sldIdLst>
    <p:sldId id="1445" r:id="rId2"/>
    <p:sldId id="1468" r:id="rId3"/>
    <p:sldId id="1559" r:id="rId4"/>
    <p:sldId id="1560" r:id="rId5"/>
    <p:sldId id="1550" r:id="rId6"/>
    <p:sldId id="1561" r:id="rId7"/>
    <p:sldId id="1562" r:id="rId8"/>
    <p:sldId id="1455" r:id="rId9"/>
    <p:sldId id="1563" r:id="rId10"/>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Narrow" pitchFamily="34" charset="0"/>
        <a:ea typeface="Osaka"/>
        <a:cs typeface="Osaka"/>
      </a:defRPr>
    </a:lvl1pPr>
    <a:lvl2pPr marL="457200" algn="l" rtl="0" fontAlgn="base">
      <a:spcBef>
        <a:spcPct val="0"/>
      </a:spcBef>
      <a:spcAft>
        <a:spcPct val="0"/>
      </a:spcAft>
      <a:defRPr kern="1200">
        <a:solidFill>
          <a:schemeClr val="tx1"/>
        </a:solidFill>
        <a:latin typeface="Arial Narrow" pitchFamily="34" charset="0"/>
        <a:ea typeface="Osaka"/>
        <a:cs typeface="Osaka"/>
      </a:defRPr>
    </a:lvl2pPr>
    <a:lvl3pPr marL="914400" algn="l" rtl="0" fontAlgn="base">
      <a:spcBef>
        <a:spcPct val="0"/>
      </a:spcBef>
      <a:spcAft>
        <a:spcPct val="0"/>
      </a:spcAft>
      <a:defRPr kern="1200">
        <a:solidFill>
          <a:schemeClr val="tx1"/>
        </a:solidFill>
        <a:latin typeface="Arial Narrow" pitchFamily="34" charset="0"/>
        <a:ea typeface="Osaka"/>
        <a:cs typeface="Osaka"/>
      </a:defRPr>
    </a:lvl3pPr>
    <a:lvl4pPr marL="1371600" algn="l" rtl="0" fontAlgn="base">
      <a:spcBef>
        <a:spcPct val="0"/>
      </a:spcBef>
      <a:spcAft>
        <a:spcPct val="0"/>
      </a:spcAft>
      <a:defRPr kern="1200">
        <a:solidFill>
          <a:schemeClr val="tx1"/>
        </a:solidFill>
        <a:latin typeface="Arial Narrow" pitchFamily="34" charset="0"/>
        <a:ea typeface="Osaka"/>
        <a:cs typeface="Osaka"/>
      </a:defRPr>
    </a:lvl4pPr>
    <a:lvl5pPr marL="1828800" algn="l" rtl="0" fontAlgn="base">
      <a:spcBef>
        <a:spcPct val="0"/>
      </a:spcBef>
      <a:spcAft>
        <a:spcPct val="0"/>
      </a:spcAft>
      <a:defRPr kern="1200">
        <a:solidFill>
          <a:schemeClr val="tx1"/>
        </a:solidFill>
        <a:latin typeface="Arial Narrow" pitchFamily="34" charset="0"/>
        <a:ea typeface="Osaka"/>
        <a:cs typeface="Osaka"/>
      </a:defRPr>
    </a:lvl5pPr>
    <a:lvl6pPr marL="2286000" algn="l" defTabSz="914400" rtl="0" eaLnBrk="1" latinLnBrk="0" hangingPunct="1">
      <a:defRPr kern="1200">
        <a:solidFill>
          <a:schemeClr val="tx1"/>
        </a:solidFill>
        <a:latin typeface="Arial Narrow" pitchFamily="34" charset="0"/>
        <a:ea typeface="Osaka"/>
        <a:cs typeface="Osaka"/>
      </a:defRPr>
    </a:lvl6pPr>
    <a:lvl7pPr marL="2743200" algn="l" defTabSz="914400" rtl="0" eaLnBrk="1" latinLnBrk="0" hangingPunct="1">
      <a:defRPr kern="1200">
        <a:solidFill>
          <a:schemeClr val="tx1"/>
        </a:solidFill>
        <a:latin typeface="Arial Narrow" pitchFamily="34" charset="0"/>
        <a:ea typeface="Osaka"/>
        <a:cs typeface="Osaka"/>
      </a:defRPr>
    </a:lvl7pPr>
    <a:lvl8pPr marL="3200400" algn="l" defTabSz="914400" rtl="0" eaLnBrk="1" latinLnBrk="0" hangingPunct="1">
      <a:defRPr kern="1200">
        <a:solidFill>
          <a:schemeClr val="tx1"/>
        </a:solidFill>
        <a:latin typeface="Arial Narrow" pitchFamily="34" charset="0"/>
        <a:ea typeface="Osaka"/>
        <a:cs typeface="Osaka"/>
      </a:defRPr>
    </a:lvl8pPr>
    <a:lvl9pPr marL="3657600" algn="l" defTabSz="914400" rtl="0" eaLnBrk="1" latinLnBrk="0" hangingPunct="1">
      <a:defRPr kern="1200">
        <a:solidFill>
          <a:schemeClr val="tx1"/>
        </a:solidFill>
        <a:latin typeface="Arial Narrow" pitchFamily="34" charset="0"/>
        <a:ea typeface="Osaka"/>
        <a:cs typeface="Osak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088"/>
    <a:srgbClr val="CCFF99"/>
    <a:srgbClr val="FFFFCC"/>
    <a:srgbClr val="FF6600"/>
    <a:srgbClr val="D8FF6B"/>
    <a:srgbClr val="FFCC99"/>
    <a:srgbClr val="FFCCCC"/>
    <a:srgbClr val="008000"/>
    <a:srgbClr val="FF5050"/>
    <a:srgbClr val="FF8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97143" autoAdjust="0"/>
  </p:normalViewPr>
  <p:slideViewPr>
    <p:cSldViewPr snapToGrid="0">
      <p:cViewPr>
        <p:scale>
          <a:sx n="112" d="100"/>
          <a:sy n="112" d="100"/>
        </p:scale>
        <p:origin x="-150"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1" d="100"/>
          <a:sy n="101" d="100"/>
        </p:scale>
        <p:origin x="-2508" y="-102"/>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47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9970" name="Rectangle 2"/>
          <p:cNvSpPr>
            <a:spLocks noGrp="1" noRot="1" noChangeAspect="1" noChangeArrowheads="1" noTextEdit="1"/>
          </p:cNvSpPr>
          <p:nvPr>
            <p:ph type="sldImg" idx="2"/>
          </p:nvPr>
        </p:nvSpPr>
        <p:spPr bwMode="auto">
          <a:xfrm>
            <a:off x="1165225" y="696913"/>
            <a:ext cx="4605338" cy="34544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9163" y="4386263"/>
            <a:ext cx="5095875" cy="4162425"/>
          </a:xfrm>
          <a:prstGeom prst="rect">
            <a:avLst/>
          </a:prstGeom>
          <a:noFill/>
          <a:ln w="12700">
            <a:noFill/>
            <a:miter lim="800000"/>
            <a:headEnd/>
            <a:tailEnd/>
          </a:ln>
          <a:effectLst/>
        </p:spPr>
        <p:txBody>
          <a:bodyPr vert="horz" wrap="square" lIns="90979" tIns="44692" rIns="90979" bIns="446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279311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1pPr>
    <a:lvl2pPr marL="4572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2pPr>
    <a:lvl3pPr marL="9144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3pPr>
    <a:lvl4pPr marL="13716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4pPr>
    <a:lvl5pPr marL="18288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41" name="Rectangle 2"/>
          <p:cNvSpPr>
            <a:spLocks noGrp="1" noRot="1" noChangeAspect="1" noChangeArrowheads="1" noTextEdit="1"/>
          </p:cNvSpPr>
          <p:nvPr>
            <p:ph type="sldImg"/>
          </p:nvPr>
        </p:nvSpPr>
        <p:spPr>
          <a:ln/>
        </p:spPr>
      </p:sp>
      <p:sp>
        <p:nvSpPr>
          <p:cNvPr id="2263042"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89" name="Rectangle 2"/>
          <p:cNvSpPr>
            <a:spLocks noGrp="1" noRot="1" noChangeAspect="1" noChangeArrowheads="1" noTextEdit="1"/>
          </p:cNvSpPr>
          <p:nvPr>
            <p:ph type="sldImg"/>
          </p:nvPr>
        </p:nvSpPr>
        <p:spPr>
          <a:solidFill>
            <a:srgbClr val="FFFFFF"/>
          </a:solidFill>
          <a:ln/>
        </p:spPr>
      </p:sp>
      <p:sp>
        <p:nvSpPr>
          <p:cNvPr id="226509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2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352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7" name="Rectangle 2"/>
          <p:cNvSpPr>
            <a:spLocks noGrp="1" noRot="1" noChangeAspect="1" noChangeArrowheads="1" noTextEdit="1"/>
          </p:cNvSpPr>
          <p:nvPr>
            <p:ph type="sldImg"/>
          </p:nvPr>
        </p:nvSpPr>
        <p:spPr>
          <a:ln/>
        </p:spPr>
      </p:sp>
      <p:sp>
        <p:nvSpPr>
          <p:cNvPr id="226713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7" name="Rectangle 2"/>
          <p:cNvSpPr>
            <a:spLocks noGrp="1" noRot="1" noChangeAspect="1" noChangeArrowheads="1" noTextEdit="1"/>
          </p:cNvSpPr>
          <p:nvPr>
            <p:ph type="sldImg"/>
          </p:nvPr>
        </p:nvSpPr>
        <p:spPr>
          <a:ln/>
        </p:spPr>
      </p:sp>
      <p:sp>
        <p:nvSpPr>
          <p:cNvPr id="226713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7137" name="Rectangle 2"/>
          <p:cNvSpPr>
            <a:spLocks noGrp="1" noRot="1" noChangeAspect="1" noChangeArrowheads="1" noTextEdit="1"/>
          </p:cNvSpPr>
          <p:nvPr>
            <p:ph type="sldImg"/>
          </p:nvPr>
        </p:nvSpPr>
        <p:spPr>
          <a:ln/>
        </p:spPr>
      </p:sp>
      <p:sp>
        <p:nvSpPr>
          <p:cNvPr id="226713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5" name="Rectangle 2"/>
          <p:cNvSpPr>
            <a:spLocks noGrp="1" noRot="1" noChangeAspect="1" noChangeArrowheads="1" noTextEdit="1"/>
          </p:cNvSpPr>
          <p:nvPr>
            <p:ph type="sldImg"/>
          </p:nvPr>
        </p:nvSpPr>
        <p:spPr>
          <a:ln/>
        </p:spPr>
      </p:sp>
      <p:sp>
        <p:nvSpPr>
          <p:cNvPr id="2320386"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5" name="Rectangle 2"/>
          <p:cNvSpPr>
            <a:spLocks noGrp="1" noRot="1" noChangeAspect="1" noChangeArrowheads="1" noTextEdit="1"/>
          </p:cNvSpPr>
          <p:nvPr>
            <p:ph type="sldImg"/>
          </p:nvPr>
        </p:nvSpPr>
        <p:spPr>
          <a:ln/>
        </p:spPr>
      </p:sp>
      <p:sp>
        <p:nvSpPr>
          <p:cNvPr id="2320386"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139700" y="1460500"/>
            <a:ext cx="8837613"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5"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6"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2F73391D-E4A5-4DA8-AE48-E9235DCBD905}"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332791" name="Document" r:id="rId3" imgW="1943640" imgH="723600" progId="Word.Document.8">
                    <p:embed/>
                  </p:oleObj>
                </mc:Choice>
                <mc:Fallback>
                  <p:oleObj name="Document" r:id="rId3" imgW="1943640" imgH="72360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graphicFrame>
        <p:nvGraphicFramePr>
          <p:cNvPr id="10" name="Object 10"/>
          <p:cNvGraphicFramePr>
            <a:graphicFrameLocks noChangeAspect="1"/>
          </p:cNvGraphicFramePr>
          <p:nvPr/>
        </p:nvGraphicFramePr>
        <p:xfrm>
          <a:off x="0" y="6111875"/>
          <a:ext cx="1914525" cy="746125"/>
        </p:xfrm>
        <a:graphic>
          <a:graphicData uri="http://schemas.openxmlformats.org/presentationml/2006/ole">
            <mc:AlternateContent xmlns:mc="http://schemas.openxmlformats.org/markup-compatibility/2006">
              <mc:Choice xmlns:v="urn:schemas-microsoft-com:vml" Requires="v">
                <p:oleObj spid="_x0000_s2332792" name="Photo Editor Photo" r:id="rId5" imgW="4742857" imgH="1848108" progId="">
                  <p:embed/>
                </p:oleObj>
              </mc:Choice>
              <mc:Fallback>
                <p:oleObj name="Photo Editor Photo" r:id="rId5" imgW="4742857" imgH="1848108"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75"/>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0"/>
            <a:ext cx="9144000" cy="1455738"/>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69410" name="Line 2"/>
          <p:cNvSpPr>
            <a:spLocks noChangeShapeType="1"/>
          </p:cNvSpPr>
          <p:nvPr userDrawn="1"/>
        </p:nvSpPr>
        <p:spPr bwMode="auto">
          <a:xfrm flipH="1">
            <a:off x="115888" y="952500"/>
            <a:ext cx="8837612"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1029" name="Rectangle 3"/>
          <p:cNvSpPr>
            <a:spLocks noGrp="1" noChangeArrowheads="1"/>
          </p:cNvSpPr>
          <p:nvPr>
            <p:ph type="title"/>
          </p:nvPr>
        </p:nvSpPr>
        <p:spPr bwMode="auto">
          <a:xfrm>
            <a:off x="0" y="0"/>
            <a:ext cx="9144000" cy="908050"/>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98450" y="1436688"/>
            <a:ext cx="8629650" cy="47355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9413"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1169414"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047896C4-408F-4C33-BE53-F0E88BAA338F}"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1033" name="Group 8"/>
          <p:cNvGrpSpPr>
            <a:grpSpLocks/>
          </p:cNvGrpSpPr>
          <p:nvPr userDrawn="1"/>
        </p:nvGrpSpPr>
        <p:grpSpPr bwMode="auto">
          <a:xfrm>
            <a:off x="7116763" y="6135688"/>
            <a:ext cx="1943100" cy="722312"/>
            <a:chOff x="3380" y="3865"/>
            <a:chExt cx="1224" cy="455"/>
          </a:xfrm>
        </p:grpSpPr>
        <p:graphicFrame>
          <p:nvGraphicFramePr>
            <p:cNvPr id="1026"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86" name="Document" r:id="rId14" imgW="1943640" imgH="723600" progId="Word.Document.8">
                    <p:embed/>
                  </p:oleObj>
                </mc:Choice>
                <mc:Fallback>
                  <p:oleObj name="Document" r:id="rId14" imgW="1943640" imgH="723600" progId="Word.Document.8">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1169418" name="Text Box 10"/>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pic>
        <p:nvPicPr>
          <p:cNvPr id="1034" name="Picture 9" descr="New_DOE_Logo_Color_042808"/>
          <p:cNvPicPr>
            <a:picLocks noChangeAspect="1" noChangeArrowheads="1"/>
          </p:cNvPicPr>
          <p:nvPr userDrawn="1"/>
        </p:nvPicPr>
        <p:blipFill>
          <a:blip r:embed="rId16"/>
          <a:srcRect/>
          <a:stretch>
            <a:fillRect/>
          </a:stretch>
        </p:blipFill>
        <p:spPr bwMode="auto">
          <a:xfrm>
            <a:off x="25400" y="6261100"/>
            <a:ext cx="2195513" cy="55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a:defRPr>
      </a:lvl1pPr>
      <a:lvl2pPr marL="690563" indent="-23336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7" name="Rectangle 2"/>
          <p:cNvSpPr>
            <a:spLocks noGrp="1" noChangeArrowheads="1"/>
          </p:cNvSpPr>
          <p:nvPr>
            <p:ph type="ctrTitle" idx="4294967295"/>
          </p:nvPr>
        </p:nvSpPr>
        <p:spPr>
          <a:xfrm>
            <a:off x="0" y="0"/>
            <a:ext cx="9144000" cy="960438"/>
          </a:xfrm>
        </p:spPr>
        <p:txBody>
          <a:bodyPr lIns="0" rIns="0"/>
          <a:lstStyle/>
          <a:p>
            <a:pPr defTabSz="457200" eaLnBrk="1" hangingPunct="1">
              <a:tabLst>
                <a:tab pos="2286000" algn="l"/>
              </a:tabLst>
            </a:pPr>
            <a:r>
              <a:rPr lang="en-GB" sz="3600" dirty="0" smtClean="0"/>
              <a:t>EPICS Core (and other development efforts)</a:t>
            </a:r>
            <a:endParaRPr lang="en-US" sz="3600" dirty="0" smtClean="0"/>
          </a:p>
        </p:txBody>
      </p:sp>
      <p:sp>
        <p:nvSpPr>
          <p:cNvPr id="2262018" name="Text Box 4"/>
          <p:cNvSpPr txBox="1">
            <a:spLocks noChangeArrowheads="1"/>
          </p:cNvSpPr>
          <p:nvPr/>
        </p:nvSpPr>
        <p:spPr bwMode="auto">
          <a:xfrm>
            <a:off x="1230313" y="5465763"/>
            <a:ext cx="6673850" cy="588366"/>
          </a:xfrm>
          <a:prstGeom prst="rect">
            <a:avLst/>
          </a:prstGeom>
          <a:noFill/>
          <a:ln w="12700" algn="ctr">
            <a:noFill/>
            <a:miter lim="800000"/>
            <a:headEnd/>
            <a:tailEnd/>
          </a:ln>
        </p:spPr>
        <p:txBody>
          <a:bodyPr lIns="90488" tIns="44450" rIns="90488" bIns="44450">
            <a:spAutoFit/>
          </a:bodyPr>
          <a:lstStyle/>
          <a:p>
            <a:pPr algn="ctr" defTabSz="457200" eaLnBrk="0" hangingPunct="0">
              <a:lnSpc>
                <a:spcPct val="90000"/>
              </a:lnSpc>
              <a:buClr>
                <a:schemeClr val="folHlink"/>
              </a:buClr>
              <a:buSzPct val="135000"/>
              <a:tabLst>
                <a:tab pos="2286000" algn="l"/>
              </a:tabLst>
            </a:pPr>
            <a:r>
              <a:rPr lang="fr-FR" sz="1200" dirty="0"/>
              <a:t>L. </a:t>
            </a:r>
            <a:r>
              <a:rPr lang="fr-FR" sz="1200" dirty="0" err="1" smtClean="0"/>
              <a:t>Dalesio</a:t>
            </a:r>
            <a:r>
              <a:rPr lang="en-GB" sz="1200" dirty="0" smtClean="0"/>
              <a:t>.</a:t>
            </a:r>
          </a:p>
          <a:p>
            <a:pPr algn="ctr" defTabSz="457200" eaLnBrk="0" hangingPunct="0">
              <a:lnSpc>
                <a:spcPct val="90000"/>
              </a:lnSpc>
              <a:buClr>
                <a:schemeClr val="folHlink"/>
              </a:buClr>
              <a:buSzPct val="135000"/>
              <a:tabLst>
                <a:tab pos="2286000" algn="l"/>
              </a:tabLst>
            </a:pPr>
            <a:r>
              <a:rPr lang="en-US" sz="1200" b="1" dirty="0" smtClean="0"/>
              <a:t>EPICS</a:t>
            </a:r>
            <a:endParaRPr lang="en-US" sz="1200" b="1" dirty="0"/>
          </a:p>
          <a:p>
            <a:pPr algn="ctr" defTabSz="457200" eaLnBrk="0" hangingPunct="0">
              <a:lnSpc>
                <a:spcPct val="90000"/>
              </a:lnSpc>
              <a:buClr>
                <a:schemeClr val="folHlink"/>
              </a:buClr>
              <a:buSzPct val="135000"/>
              <a:tabLst>
                <a:tab pos="2286000" algn="l"/>
              </a:tabLst>
            </a:pPr>
            <a:r>
              <a:rPr lang="en-US" sz="1200" b="1" dirty="0" smtClean="0"/>
              <a:t>April 25, 2013</a:t>
            </a:r>
            <a:endParaRPr lang="en-US" sz="1200" b="1" dirty="0"/>
          </a:p>
        </p:txBody>
      </p:sp>
      <p:pic>
        <p:nvPicPr>
          <p:cNvPr id="2262019" name="Picture 8"/>
          <p:cNvPicPr>
            <a:picLocks noChangeAspect="1" noChangeArrowheads="1"/>
          </p:cNvPicPr>
          <p:nvPr/>
        </p:nvPicPr>
        <p:blipFill>
          <a:blip r:embed="rId3"/>
          <a:srcRect/>
          <a:stretch>
            <a:fillRect/>
          </a:stretch>
        </p:blipFill>
        <p:spPr bwMode="auto">
          <a:xfrm>
            <a:off x="769938" y="1095375"/>
            <a:ext cx="7373937" cy="426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5" name="Rectangle 2"/>
          <p:cNvSpPr>
            <a:spLocks noGrp="1" noChangeArrowheads="1"/>
          </p:cNvSpPr>
          <p:nvPr>
            <p:ph type="title"/>
          </p:nvPr>
        </p:nvSpPr>
        <p:spPr/>
        <p:txBody>
          <a:bodyPr/>
          <a:lstStyle/>
          <a:p>
            <a:pPr eaLnBrk="1" hangingPunct="1"/>
            <a:r>
              <a:rPr lang="en-US" smtClean="0"/>
              <a:t>Outline</a:t>
            </a:r>
          </a:p>
        </p:txBody>
      </p:sp>
      <p:sp>
        <p:nvSpPr>
          <p:cNvPr id="2264066" name="Rectangle 3"/>
          <p:cNvSpPr>
            <a:spLocks noGrp="1" noChangeArrowheads="1"/>
          </p:cNvSpPr>
          <p:nvPr>
            <p:ph type="body" idx="1"/>
          </p:nvPr>
        </p:nvSpPr>
        <p:spPr>
          <a:xfrm>
            <a:off x="298450" y="1220788"/>
            <a:ext cx="8629650" cy="4735512"/>
          </a:xfrm>
        </p:spPr>
        <p:txBody>
          <a:bodyPr/>
          <a:lstStyle/>
          <a:p>
            <a:pPr eaLnBrk="1" hangingPunct="1">
              <a:lnSpc>
                <a:spcPct val="100000"/>
              </a:lnSpc>
            </a:pPr>
            <a:r>
              <a:rPr lang="en-US" dirty="0" smtClean="0"/>
              <a:t>EPICS Architecture</a:t>
            </a:r>
          </a:p>
          <a:p>
            <a:pPr eaLnBrk="1" hangingPunct="1">
              <a:lnSpc>
                <a:spcPct val="100000"/>
              </a:lnSpc>
            </a:pPr>
            <a:r>
              <a:rPr lang="en-US" dirty="0" smtClean="0"/>
              <a:t>EPICS Development</a:t>
            </a:r>
          </a:p>
          <a:p>
            <a:pPr lvl="1" eaLnBrk="1" hangingPunct="1">
              <a:lnSpc>
                <a:spcPct val="100000"/>
              </a:lnSpc>
            </a:pPr>
            <a:r>
              <a:rPr lang="en-US" dirty="0" smtClean="0"/>
              <a:t>Core</a:t>
            </a:r>
          </a:p>
          <a:p>
            <a:pPr lvl="1" eaLnBrk="1" hangingPunct="1">
              <a:lnSpc>
                <a:spcPct val="100000"/>
              </a:lnSpc>
            </a:pPr>
            <a:r>
              <a:rPr lang="en-US" dirty="0" smtClean="0"/>
              <a:t>Core Services</a:t>
            </a:r>
          </a:p>
          <a:p>
            <a:pPr lvl="1" eaLnBrk="1" hangingPunct="1">
              <a:lnSpc>
                <a:spcPct val="100000"/>
              </a:lnSpc>
            </a:pPr>
            <a:r>
              <a:rPr lang="en-US" dirty="0" smtClean="0"/>
              <a:t>Related developments</a:t>
            </a:r>
          </a:p>
          <a:p>
            <a:pPr lvl="1" eaLnBrk="1" hangingPunct="1">
              <a:lnSpc>
                <a:spcPct val="100000"/>
              </a:lnSpc>
            </a:pPr>
            <a:r>
              <a:rPr lang="en-US" dirty="0" smtClean="0"/>
              <a:t>Coordination of Development</a:t>
            </a:r>
          </a:p>
          <a:p>
            <a:pPr eaLnBrk="1" hangingPunct="1">
              <a:lnSpc>
                <a:spcPct val="100000"/>
              </a:lnSpc>
            </a:pPr>
            <a:r>
              <a:rPr lang="en-US" dirty="0" smtClean="0"/>
              <a:t>Conclusions</a:t>
            </a:r>
          </a:p>
        </p:txBody>
      </p:sp>
      <p:pic>
        <p:nvPicPr>
          <p:cNvPr id="226406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26406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26406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26407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133"/>
          <p:cNvSpPr>
            <a:spLocks noChangeArrowheads="1"/>
          </p:cNvSpPr>
          <p:nvPr/>
        </p:nvSpPr>
        <p:spPr bwMode="auto">
          <a:xfrm>
            <a:off x="5563136" y="3799415"/>
            <a:ext cx="1022350" cy="773112"/>
          </a:xfrm>
          <a:prstGeom prst="can">
            <a:avLst>
              <a:gd name="adj" fmla="val 23372"/>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EPICS Support for Middle Layer Services</a:t>
            </a:r>
            <a:endParaRPr lang="en-US" dirty="0" smtClean="0">
              <a:solidFill>
                <a:schemeClr val="tx1"/>
              </a:solidFill>
              <a:cs typeface="Arial" charset="0"/>
            </a:endParaRPr>
          </a:p>
        </p:txBody>
      </p:sp>
      <p:sp>
        <p:nvSpPr>
          <p:cNvPr id="2282498" name="Text Box 7"/>
          <p:cNvSpPr txBox="1">
            <a:spLocks noChangeArrowheads="1"/>
          </p:cNvSpPr>
          <p:nvPr/>
        </p:nvSpPr>
        <p:spPr bwMode="auto">
          <a:xfrm>
            <a:off x="200025" y="4948236"/>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282499" name="Rectangle 25"/>
          <p:cNvSpPr>
            <a:spLocks noChangeArrowheads="1"/>
          </p:cNvSpPr>
          <p:nvPr/>
        </p:nvSpPr>
        <p:spPr bwMode="auto">
          <a:xfrm>
            <a:off x="2822575" y="1058333"/>
            <a:ext cx="1255713" cy="76411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?Refactor? XAL, MMLT, SDDS, GDA</a:t>
            </a:r>
            <a:endParaRPr lang="en-US" dirty="0">
              <a:solidFill>
                <a:srgbClr val="000000"/>
              </a:solidFill>
            </a:endParaRPr>
          </a:p>
        </p:txBody>
      </p:sp>
      <p:sp>
        <p:nvSpPr>
          <p:cNvPr id="228250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2"/>
            <a:ext cx="7385550" cy="45719"/>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Thin </a:t>
              </a:r>
              <a:r>
                <a:rPr lang="en-US" dirty="0">
                  <a:solidFill>
                    <a:srgbClr val="000000"/>
                  </a:solidFill>
                </a:rPr>
                <a:t>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2822575" y="1800225"/>
            <a:ext cx="627856"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1058331"/>
            <a:ext cx="1470025" cy="1272118"/>
            <a:chOff x="6026150" y="1721817"/>
            <a:chExt cx="1263650" cy="1272876"/>
          </a:xfrm>
        </p:grpSpPr>
        <p:sp>
          <p:nvSpPr>
            <p:cNvPr id="2282586" name="Rectangle 28"/>
            <p:cNvSpPr>
              <a:spLocks noChangeArrowheads="1"/>
            </p:cNvSpPr>
            <p:nvPr/>
          </p:nvSpPr>
          <p:spPr bwMode="auto">
            <a:xfrm>
              <a:off x="6026150" y="1721817"/>
              <a:ext cx="1263650" cy="482524"/>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1079500" y="5153551"/>
            <a:ext cx="1079500" cy="24685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Diag</a:t>
            </a:r>
            <a:r>
              <a:rPr lang="en-US" sz="1600" dirty="0" smtClean="0">
                <a:solidFill>
                  <a:srgbClr val="000000"/>
                </a:solidFill>
              </a:rPr>
              <a:t> Database</a:t>
            </a:r>
            <a:endParaRPr lang="en-US" sz="1600" dirty="0">
              <a:solidFill>
                <a:srgbClr val="000000"/>
              </a:solidFill>
            </a:endParaRPr>
          </a:p>
        </p:txBody>
      </p:sp>
      <p:sp>
        <p:nvSpPr>
          <p:cNvPr id="2282516" name="Rectangle 12"/>
          <p:cNvSpPr>
            <a:spLocks noChangeArrowheads="1"/>
          </p:cNvSpPr>
          <p:nvPr/>
        </p:nvSpPr>
        <p:spPr bwMode="auto">
          <a:xfrm>
            <a:off x="1079500" y="488367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19" name="Line 73"/>
          <p:cNvSpPr>
            <a:spLocks noChangeShapeType="1"/>
          </p:cNvSpPr>
          <p:nvPr/>
        </p:nvSpPr>
        <p:spPr bwMode="auto">
          <a:xfrm>
            <a:off x="1609725" y="5393804"/>
            <a:ext cx="0" cy="144462"/>
          </a:xfrm>
          <a:prstGeom prst="line">
            <a:avLst/>
          </a:prstGeom>
          <a:noFill/>
          <a:ln w="34925">
            <a:solidFill>
              <a:schemeClr val="tx1"/>
            </a:solidFill>
            <a:round/>
            <a:headEnd/>
            <a:tailEnd/>
          </a:ln>
        </p:spPr>
        <p:txBody>
          <a:bodyPr/>
          <a:lstStyle/>
          <a:p>
            <a:endParaRPr lang="en-US"/>
          </a:p>
        </p:txBody>
      </p:sp>
      <p:sp>
        <p:nvSpPr>
          <p:cNvPr id="2282529" name="Rectangle 11"/>
          <p:cNvSpPr>
            <a:spLocks noChangeArrowheads="1"/>
          </p:cNvSpPr>
          <p:nvPr/>
        </p:nvSpPr>
        <p:spPr bwMode="auto">
          <a:xfrm>
            <a:off x="23399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282531" name="Rectangle 12"/>
          <p:cNvSpPr>
            <a:spLocks noChangeArrowheads="1"/>
          </p:cNvSpPr>
          <p:nvPr/>
        </p:nvSpPr>
        <p:spPr bwMode="auto">
          <a:xfrm>
            <a:off x="24145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PS Database</a:t>
            </a:r>
            <a:endParaRPr lang="en-US" sz="1400" dirty="0">
              <a:solidFill>
                <a:srgbClr val="000000"/>
              </a:solidFill>
            </a:endParaRPr>
          </a:p>
        </p:txBody>
      </p:sp>
      <p:sp>
        <p:nvSpPr>
          <p:cNvPr id="2282532" name="Rectangle 12"/>
          <p:cNvSpPr>
            <a:spLocks noChangeArrowheads="1"/>
          </p:cNvSpPr>
          <p:nvPr/>
        </p:nvSpPr>
        <p:spPr bwMode="auto">
          <a:xfrm>
            <a:off x="24145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34" name="Line 94"/>
          <p:cNvSpPr>
            <a:spLocks noChangeShapeType="1"/>
          </p:cNvSpPr>
          <p:nvPr/>
        </p:nvSpPr>
        <p:spPr bwMode="auto">
          <a:xfrm>
            <a:off x="2944813" y="5389032"/>
            <a:ext cx="0" cy="144463"/>
          </a:xfrm>
          <a:prstGeom prst="line">
            <a:avLst/>
          </a:prstGeom>
          <a:noFill/>
          <a:ln w="34925">
            <a:solidFill>
              <a:schemeClr val="tx1"/>
            </a:solidFill>
            <a:round/>
            <a:headEnd/>
            <a:tailEnd/>
          </a:ln>
        </p:spPr>
        <p:txBody>
          <a:bodyPr/>
          <a:lstStyle/>
          <a:p>
            <a:endParaRPr lang="en-US"/>
          </a:p>
        </p:txBody>
      </p:sp>
      <p:sp>
        <p:nvSpPr>
          <p:cNvPr id="2282535" name="Rectangle 11"/>
          <p:cNvSpPr>
            <a:spLocks noChangeArrowheads="1"/>
          </p:cNvSpPr>
          <p:nvPr/>
        </p:nvSpPr>
        <p:spPr bwMode="auto">
          <a:xfrm>
            <a:off x="3706813" y="5528732"/>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3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282537" name="Rectangle 12"/>
          <p:cNvSpPr>
            <a:spLocks noChangeArrowheads="1"/>
          </p:cNvSpPr>
          <p:nvPr/>
        </p:nvSpPr>
        <p:spPr bwMode="auto">
          <a:xfrm>
            <a:off x="3781425" y="4881561"/>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RF Database</a:t>
            </a:r>
            <a:endParaRPr lang="en-US" sz="1600" dirty="0">
              <a:solidFill>
                <a:srgbClr val="000000"/>
              </a:solidFill>
            </a:endParaRPr>
          </a:p>
        </p:txBody>
      </p:sp>
      <p:sp>
        <p:nvSpPr>
          <p:cNvPr id="2282538" name="Rectangle 12"/>
          <p:cNvSpPr>
            <a:spLocks noChangeArrowheads="1"/>
          </p:cNvSpPr>
          <p:nvPr/>
        </p:nvSpPr>
        <p:spPr bwMode="auto">
          <a:xfrm>
            <a:off x="3781425" y="4875211"/>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40" name="Line 100"/>
          <p:cNvSpPr>
            <a:spLocks noChangeShapeType="1"/>
          </p:cNvSpPr>
          <p:nvPr/>
        </p:nvSpPr>
        <p:spPr bwMode="auto">
          <a:xfrm>
            <a:off x="4311650" y="5387445"/>
            <a:ext cx="0" cy="144462"/>
          </a:xfrm>
          <a:prstGeom prst="line">
            <a:avLst/>
          </a:prstGeom>
          <a:noFill/>
          <a:ln w="34925">
            <a:solidFill>
              <a:schemeClr val="tx1"/>
            </a:solidFill>
            <a:round/>
            <a:headEnd/>
            <a:tailEnd/>
          </a:ln>
        </p:spPr>
        <p:txBody>
          <a:bodyPr/>
          <a:lstStyle/>
          <a:p>
            <a:endParaRPr lang="en-US"/>
          </a:p>
        </p:txBody>
      </p:sp>
      <p:sp>
        <p:nvSpPr>
          <p:cNvPr id="2282541" name="Rectangle 11"/>
          <p:cNvSpPr>
            <a:spLocks noChangeArrowheads="1"/>
          </p:cNvSpPr>
          <p:nvPr/>
        </p:nvSpPr>
        <p:spPr bwMode="auto">
          <a:xfrm>
            <a:off x="5057775" y="553032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282543" name="Rectangle 12"/>
          <p:cNvSpPr>
            <a:spLocks noChangeArrowheads="1"/>
          </p:cNvSpPr>
          <p:nvPr/>
        </p:nvSpPr>
        <p:spPr bwMode="auto">
          <a:xfrm>
            <a:off x="5132388" y="488314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Vac</a:t>
            </a:r>
            <a:r>
              <a:rPr lang="en-US" sz="1600" dirty="0" smtClean="0">
                <a:solidFill>
                  <a:srgbClr val="000000"/>
                </a:solidFill>
              </a:rPr>
              <a:t> Database</a:t>
            </a:r>
            <a:endParaRPr lang="en-US" sz="1600" dirty="0">
              <a:solidFill>
                <a:srgbClr val="000000"/>
              </a:solidFill>
            </a:endParaRPr>
          </a:p>
        </p:txBody>
      </p:sp>
      <p:sp>
        <p:nvSpPr>
          <p:cNvPr id="2282544" name="Rectangle 12"/>
          <p:cNvSpPr>
            <a:spLocks noChangeArrowheads="1"/>
          </p:cNvSpPr>
          <p:nvPr/>
        </p:nvSpPr>
        <p:spPr bwMode="auto">
          <a:xfrm>
            <a:off x="5132388" y="487679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46" name="Line 106"/>
          <p:cNvSpPr>
            <a:spLocks noChangeShapeType="1"/>
          </p:cNvSpPr>
          <p:nvPr/>
        </p:nvSpPr>
        <p:spPr bwMode="auto">
          <a:xfrm>
            <a:off x="5662613" y="5389032"/>
            <a:ext cx="0" cy="144463"/>
          </a:xfrm>
          <a:prstGeom prst="line">
            <a:avLst/>
          </a:prstGeom>
          <a:noFill/>
          <a:ln w="34925">
            <a:solidFill>
              <a:schemeClr val="tx1"/>
            </a:solidFill>
            <a:round/>
            <a:headEnd/>
            <a:tailEnd/>
          </a:ln>
        </p:spPr>
        <p:txBody>
          <a:bodyPr/>
          <a:lstStyle/>
          <a:p>
            <a:endParaRPr lang="en-US"/>
          </a:p>
        </p:txBody>
      </p:sp>
      <p:sp>
        <p:nvSpPr>
          <p:cNvPr id="2282547" name="Rectangle 11"/>
          <p:cNvSpPr>
            <a:spLocks noChangeArrowheads="1"/>
          </p:cNvSpPr>
          <p:nvPr/>
        </p:nvSpPr>
        <p:spPr bwMode="auto">
          <a:xfrm>
            <a:off x="6424613" y="552397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28254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282549" name="Rectangle 12"/>
          <p:cNvSpPr>
            <a:spLocks noChangeArrowheads="1"/>
          </p:cNvSpPr>
          <p:nvPr/>
        </p:nvSpPr>
        <p:spPr bwMode="auto">
          <a:xfrm>
            <a:off x="6499225" y="4876798"/>
            <a:ext cx="1079500" cy="493713"/>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Util</a:t>
            </a:r>
            <a:r>
              <a:rPr lang="en-US" sz="1600" dirty="0" smtClean="0">
                <a:solidFill>
                  <a:srgbClr val="000000"/>
                </a:solidFill>
              </a:rPr>
              <a:t> Database</a:t>
            </a:r>
            <a:endParaRPr lang="en-US" sz="1600" dirty="0">
              <a:solidFill>
                <a:srgbClr val="000000"/>
              </a:solidFill>
            </a:endParaRPr>
          </a:p>
        </p:txBody>
      </p:sp>
      <p:sp>
        <p:nvSpPr>
          <p:cNvPr id="2282550" name="Rectangle 12"/>
          <p:cNvSpPr>
            <a:spLocks noChangeArrowheads="1"/>
          </p:cNvSpPr>
          <p:nvPr/>
        </p:nvSpPr>
        <p:spPr bwMode="auto">
          <a:xfrm>
            <a:off x="6499225" y="4870448"/>
            <a:ext cx="53657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282552" name="Line 112"/>
          <p:cNvSpPr>
            <a:spLocks noChangeShapeType="1"/>
          </p:cNvSpPr>
          <p:nvPr/>
        </p:nvSpPr>
        <p:spPr bwMode="auto">
          <a:xfrm>
            <a:off x="7029450" y="5382682"/>
            <a:ext cx="0" cy="144463"/>
          </a:xfrm>
          <a:prstGeom prst="line">
            <a:avLst/>
          </a:prstGeom>
          <a:noFill/>
          <a:ln w="34925">
            <a:solidFill>
              <a:schemeClr val="tx1"/>
            </a:solidFill>
            <a:round/>
            <a:headEnd/>
            <a:tailEnd/>
          </a:ln>
        </p:spPr>
        <p:txBody>
          <a:bodyPr/>
          <a:lstStyle/>
          <a:p>
            <a:endParaRPr lang="en-US"/>
          </a:p>
        </p:txBody>
      </p:sp>
      <p:sp>
        <p:nvSpPr>
          <p:cNvPr id="2282559" name="Rectangle 25"/>
          <p:cNvSpPr>
            <a:spLocks noChangeArrowheads="1"/>
          </p:cNvSpPr>
          <p:nvPr/>
        </p:nvSpPr>
        <p:spPr bwMode="auto">
          <a:xfrm>
            <a:off x="4205287" y="1203325"/>
            <a:ext cx="1492250"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solidFill>
                  <a:srgbClr val="000000"/>
                </a:solidFill>
              </a:rPr>
              <a:t>Matlab</a:t>
            </a:r>
            <a:r>
              <a:rPr lang="en-US" dirty="0" smtClean="0">
                <a:solidFill>
                  <a:srgbClr val="000000"/>
                </a:solidFill>
              </a:rPr>
              <a:t>, SDDS, </a:t>
            </a:r>
            <a:r>
              <a:rPr lang="en-US" dirty="0" smtClean="0"/>
              <a:t>Python</a:t>
            </a:r>
            <a:endParaRPr lang="en-US" dirty="0"/>
          </a:p>
        </p:txBody>
      </p:sp>
      <p:sp>
        <p:nvSpPr>
          <p:cNvPr id="2282560" name="Line 48"/>
          <p:cNvSpPr>
            <a:spLocks noChangeShapeType="1"/>
          </p:cNvSpPr>
          <p:nvPr/>
        </p:nvSpPr>
        <p:spPr bwMode="auto">
          <a:xfrm>
            <a:off x="5040316" y="2056895"/>
            <a:ext cx="1588" cy="273050"/>
          </a:xfrm>
          <a:prstGeom prst="line">
            <a:avLst/>
          </a:prstGeom>
          <a:noFill/>
          <a:ln w="36720">
            <a:solidFill>
              <a:srgbClr val="FF0000"/>
            </a:solidFill>
            <a:round/>
            <a:headEnd/>
            <a:tailEnd/>
          </a:ln>
        </p:spPr>
        <p:txBody>
          <a:bodyPr/>
          <a:lstStyle/>
          <a:p>
            <a:endParaRPr lang="en-US"/>
          </a:p>
        </p:txBody>
      </p:sp>
      <p:sp>
        <p:nvSpPr>
          <p:cNvPr id="2282561" name="Rectangle 26"/>
          <p:cNvSpPr>
            <a:spLocks noChangeArrowheads="1"/>
          </p:cNvSpPr>
          <p:nvPr/>
        </p:nvSpPr>
        <p:spPr bwMode="auto">
          <a:xfrm>
            <a:off x="4205288" y="1801813"/>
            <a:ext cx="835027" cy="255587"/>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sp>
        <p:nvSpPr>
          <p:cNvPr id="2282580" name="Rectangle 11"/>
          <p:cNvSpPr>
            <a:spLocks noChangeArrowheads="1"/>
          </p:cNvSpPr>
          <p:nvPr/>
        </p:nvSpPr>
        <p:spPr bwMode="auto">
          <a:xfrm>
            <a:off x="7761288" y="5553074"/>
            <a:ext cx="1279525" cy="472555"/>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Diamond </a:t>
            </a:r>
            <a:r>
              <a:rPr lang="en-US" sz="1400" dirty="0">
                <a:solidFill>
                  <a:srgbClr val="000000"/>
                </a:solidFill>
              </a:rPr>
              <a:t>Simulation</a:t>
            </a:r>
          </a:p>
        </p:txBody>
      </p:sp>
      <p:sp>
        <p:nvSpPr>
          <p:cNvPr id="228258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282582" name="Rectangle 12"/>
          <p:cNvSpPr>
            <a:spLocks noChangeArrowheads="1"/>
          </p:cNvSpPr>
          <p:nvPr/>
        </p:nvSpPr>
        <p:spPr bwMode="auto">
          <a:xfrm>
            <a:off x="7835900" y="4922838"/>
            <a:ext cx="1079500" cy="493712"/>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a:solidFill>
                  <a:srgbClr val="000000"/>
                </a:solidFill>
              </a:rPr>
              <a:t>Diag</a:t>
            </a:r>
            <a:r>
              <a:rPr lang="en-US" sz="1600" dirty="0">
                <a:solidFill>
                  <a:srgbClr val="000000"/>
                </a:solidFill>
              </a:rPr>
              <a:t> &amp; PS</a:t>
            </a:r>
          </a:p>
        </p:txBody>
      </p:sp>
      <p:sp>
        <p:nvSpPr>
          <p:cNvPr id="2282583" name="Rectangle 12"/>
          <p:cNvSpPr>
            <a:spLocks noChangeArrowheads="1"/>
          </p:cNvSpPr>
          <p:nvPr/>
        </p:nvSpPr>
        <p:spPr bwMode="auto">
          <a:xfrm>
            <a:off x="7835900" y="49164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228258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grpSp>
        <p:nvGrpSpPr>
          <p:cNvPr id="97" name="Group 62"/>
          <p:cNvGrpSpPr>
            <a:grpSpLocks/>
          </p:cNvGrpSpPr>
          <p:nvPr/>
        </p:nvGrpSpPr>
        <p:grpSpPr bwMode="auto">
          <a:xfrm>
            <a:off x="7490939" y="1211257"/>
            <a:ext cx="1470025" cy="1119187"/>
            <a:chOff x="6026150" y="1874838"/>
            <a:chExt cx="1263650" cy="1119855"/>
          </a:xfrm>
          <a:solidFill>
            <a:srgbClr val="CCFF99"/>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r>
                <a:rPr lang="en-US" dirty="0" smtClean="0">
                  <a:solidFill>
                    <a:srgbClr val="000000"/>
                  </a:solidFill>
                </a:rPr>
                <a:t> View</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smtClean="0">
                <a:solidFill>
                  <a:srgbClr val="000000"/>
                </a:solidFill>
              </a:rPr>
              <a:t>Server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8" name="Rectangle 29"/>
          <p:cNvSpPr>
            <a:spLocks noChangeArrowheads="1"/>
          </p:cNvSpPr>
          <p:nvPr/>
        </p:nvSpPr>
        <p:spPr bwMode="auto">
          <a:xfrm>
            <a:off x="4997981" y="1803046"/>
            <a:ext cx="701786" cy="250653"/>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1616605" y="488314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0" name="Rectangle 29"/>
          <p:cNvSpPr>
            <a:spLocks noChangeArrowheads="1"/>
          </p:cNvSpPr>
          <p:nvPr/>
        </p:nvSpPr>
        <p:spPr bwMode="auto">
          <a:xfrm>
            <a:off x="2954385" y="4874675"/>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1" name="Rectangle 29"/>
          <p:cNvSpPr>
            <a:spLocks noChangeArrowheads="1"/>
          </p:cNvSpPr>
          <p:nvPr/>
        </p:nvSpPr>
        <p:spPr bwMode="auto">
          <a:xfrm>
            <a:off x="4317566" y="4874669"/>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2" name="Rectangle 29"/>
          <p:cNvSpPr>
            <a:spLocks noChangeArrowheads="1"/>
          </p:cNvSpPr>
          <p:nvPr/>
        </p:nvSpPr>
        <p:spPr bwMode="auto">
          <a:xfrm>
            <a:off x="5680747" y="4874663"/>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3" name="Rectangle 29"/>
          <p:cNvSpPr>
            <a:spLocks noChangeArrowheads="1"/>
          </p:cNvSpPr>
          <p:nvPr/>
        </p:nvSpPr>
        <p:spPr bwMode="auto">
          <a:xfrm>
            <a:off x="7043928" y="4866190"/>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4" name="Rectangle 29"/>
          <p:cNvSpPr>
            <a:spLocks noChangeArrowheads="1"/>
          </p:cNvSpPr>
          <p:nvPr/>
        </p:nvSpPr>
        <p:spPr bwMode="auto">
          <a:xfrm>
            <a:off x="8373241" y="4916986"/>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Unit Conversion</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2" name="Rectangle 29"/>
          <p:cNvSpPr>
            <a:spLocks noChangeArrowheads="1"/>
          </p:cNvSpPr>
          <p:nvPr/>
        </p:nvSpPr>
        <p:spPr bwMode="auto">
          <a:xfrm>
            <a:off x="7490940" y="1811507"/>
            <a:ext cx="1470024"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Orbit</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3782838" y="3673475"/>
            <a:ext cx="1588" cy="957263"/>
          </a:xfrm>
          <a:prstGeom prst="line">
            <a:avLst/>
          </a:prstGeom>
          <a:noFill/>
          <a:ln w="36720">
            <a:solidFill>
              <a:srgbClr val="CCFF99"/>
            </a:solidFill>
            <a:round/>
            <a:headEnd/>
            <a:tailEnd/>
          </a:ln>
        </p:spPr>
        <p:txBody>
          <a:bodyPr/>
          <a:lstStyle/>
          <a:p>
            <a:endParaRPr lang="en-US"/>
          </a:p>
        </p:txBody>
      </p:sp>
      <p:sp>
        <p:nvSpPr>
          <p:cNvPr id="90" name="Rectangle 14"/>
          <p:cNvSpPr>
            <a:spLocks noChangeArrowheads="1"/>
          </p:cNvSpPr>
          <p:nvPr/>
        </p:nvSpPr>
        <p:spPr bwMode="auto">
          <a:xfrm>
            <a:off x="1989116"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989116" y="2887663"/>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Alignment, Magnet Map..</a:t>
            </a:r>
            <a:endParaRPr lang="en-US" sz="1200" b="1" dirty="0">
              <a:solidFill>
                <a:srgbClr val="000000"/>
              </a:solidFill>
            </a:endParaRPr>
          </a:p>
        </p:txBody>
      </p:sp>
      <p:sp>
        <p:nvSpPr>
          <p:cNvPr id="92" name="Rectangle 15"/>
          <p:cNvSpPr>
            <a:spLocks noChangeArrowheads="1"/>
          </p:cNvSpPr>
          <p:nvPr/>
        </p:nvSpPr>
        <p:spPr bwMode="auto">
          <a:xfrm>
            <a:off x="1992291" y="3262313"/>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525691"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2222478" y="3808413"/>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2229360" y="4014788"/>
            <a:ext cx="583814" cy="369332"/>
          </a:xfrm>
          <a:prstGeom prst="rect">
            <a:avLst/>
          </a:prstGeom>
          <a:noFill/>
          <a:ln w="9525">
            <a:noFill/>
            <a:miter lim="800000"/>
            <a:headEnd/>
            <a:tailEnd/>
          </a:ln>
        </p:spPr>
        <p:txBody>
          <a:bodyPr wrap="none">
            <a:spAutoFit/>
          </a:bodyPr>
          <a:lstStyle/>
          <a:p>
            <a:r>
              <a:rPr lang="en-US" dirty="0" smtClean="0"/>
              <a:t>RDB</a:t>
            </a:r>
            <a:endParaRPr lang="en-US" dirty="0"/>
          </a:p>
        </p:txBody>
      </p:sp>
      <p:sp>
        <p:nvSpPr>
          <p:cNvPr id="96" name="Line 48"/>
          <p:cNvSpPr>
            <a:spLocks noChangeShapeType="1"/>
          </p:cNvSpPr>
          <p:nvPr/>
        </p:nvSpPr>
        <p:spPr bwMode="auto">
          <a:xfrm>
            <a:off x="2533628" y="2319338"/>
            <a:ext cx="1588" cy="273050"/>
          </a:xfrm>
          <a:prstGeom prst="line">
            <a:avLst/>
          </a:prstGeom>
          <a:noFill/>
          <a:ln w="36720">
            <a:solidFill>
              <a:srgbClr val="CCFF99"/>
            </a:solidFill>
            <a:round/>
            <a:headEnd/>
            <a:tailEnd/>
          </a:ln>
        </p:spPr>
        <p:txBody>
          <a:bodyPr/>
          <a:lstStyle/>
          <a:p>
            <a:endParaRPr lang="en-US"/>
          </a:p>
        </p:txBody>
      </p:sp>
      <p:sp>
        <p:nvSpPr>
          <p:cNvPr id="102" name="Rectangle 14"/>
          <p:cNvSpPr>
            <a:spLocks noChangeArrowheads="1"/>
          </p:cNvSpPr>
          <p:nvPr/>
        </p:nvSpPr>
        <p:spPr bwMode="auto">
          <a:xfrm>
            <a:off x="7926006" y="2586020"/>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15"/>
          <p:cNvSpPr>
            <a:spLocks noChangeArrowheads="1"/>
          </p:cNvSpPr>
          <p:nvPr/>
        </p:nvSpPr>
        <p:spPr bwMode="auto">
          <a:xfrm>
            <a:off x="7926006" y="2886057"/>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Save / Retrieve</a:t>
            </a:r>
            <a:endParaRPr lang="en-US" sz="1400" dirty="0">
              <a:solidFill>
                <a:srgbClr val="000000"/>
              </a:solidFill>
            </a:endParaRPr>
          </a:p>
        </p:txBody>
      </p:sp>
      <p:sp>
        <p:nvSpPr>
          <p:cNvPr id="105" name="Line 48"/>
          <p:cNvSpPr>
            <a:spLocks noChangeShapeType="1"/>
          </p:cNvSpPr>
          <p:nvPr/>
        </p:nvSpPr>
        <p:spPr bwMode="auto">
          <a:xfrm>
            <a:off x="8468441" y="2317748"/>
            <a:ext cx="1587" cy="273050"/>
          </a:xfrm>
          <a:prstGeom prst="line">
            <a:avLst/>
          </a:prstGeom>
          <a:noFill/>
          <a:ln w="36703">
            <a:solidFill>
              <a:srgbClr val="FF0000"/>
            </a:solidFill>
            <a:round/>
            <a:headEnd/>
            <a:tailEnd/>
          </a:ln>
        </p:spPr>
        <p:txBody>
          <a:bodyPr/>
          <a:lstStyle/>
          <a:p>
            <a:endParaRPr lang="en-US"/>
          </a:p>
        </p:txBody>
      </p:sp>
      <p:sp>
        <p:nvSpPr>
          <p:cNvPr id="106" name="Rectangle 14"/>
          <p:cNvSpPr>
            <a:spLocks noChangeArrowheads="1"/>
          </p:cNvSpPr>
          <p:nvPr/>
        </p:nvSpPr>
        <p:spPr bwMode="auto">
          <a:xfrm>
            <a:off x="8467888" y="2586014"/>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7"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cxnSp>
        <p:nvCxnSpPr>
          <p:cNvPr id="104" name="Straight Connector 103"/>
          <p:cNvCxnSpPr/>
          <p:nvPr/>
        </p:nvCxnSpPr>
        <p:spPr bwMode="auto">
          <a:xfrm flipH="1">
            <a:off x="6580300" y="3032653"/>
            <a:ext cx="277802" cy="4230"/>
          </a:xfrm>
          <a:prstGeom prst="line">
            <a:avLst/>
          </a:prstGeom>
          <a:noFill/>
          <a:ln w="12700" cap="flat" cmpd="sng" algn="ctr">
            <a:solidFill>
              <a:srgbClr val="CCFF99"/>
            </a:solidFill>
            <a:prstDash val="solid"/>
            <a:round/>
            <a:headEnd type="none" w="med" len="med"/>
            <a:tailEnd type="none" w="med" len="med"/>
          </a:ln>
          <a:effectLst/>
        </p:spPr>
      </p:cxnSp>
      <p:sp>
        <p:nvSpPr>
          <p:cNvPr id="108" name="Rectangle 14"/>
          <p:cNvSpPr>
            <a:spLocks noChangeArrowheads="1"/>
          </p:cNvSpPr>
          <p:nvPr/>
        </p:nvSpPr>
        <p:spPr bwMode="auto">
          <a:xfrm>
            <a:off x="5558373" y="2578627"/>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9" name="Rectangle 15"/>
          <p:cNvSpPr>
            <a:spLocks noChangeArrowheads="1"/>
          </p:cNvSpPr>
          <p:nvPr/>
        </p:nvSpPr>
        <p:spPr bwMode="auto">
          <a:xfrm>
            <a:off x="5558373" y="287866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Archive Retrieval</a:t>
            </a:r>
            <a:endParaRPr lang="en-US" sz="1200" b="1" dirty="0">
              <a:solidFill>
                <a:srgbClr val="000000"/>
              </a:solidFill>
            </a:endParaRPr>
          </a:p>
        </p:txBody>
      </p:sp>
      <p:sp>
        <p:nvSpPr>
          <p:cNvPr id="110" name="Rectangle 15"/>
          <p:cNvSpPr>
            <a:spLocks noChangeArrowheads="1"/>
          </p:cNvSpPr>
          <p:nvPr/>
        </p:nvSpPr>
        <p:spPr bwMode="auto">
          <a:xfrm>
            <a:off x="5561548" y="3253315"/>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XML/RPC</a:t>
            </a:r>
            <a:endParaRPr lang="en-US" dirty="0">
              <a:solidFill>
                <a:srgbClr val="000000"/>
              </a:solidFill>
            </a:endParaRPr>
          </a:p>
        </p:txBody>
      </p:sp>
      <p:sp>
        <p:nvSpPr>
          <p:cNvPr id="111" name="Line 132"/>
          <p:cNvSpPr>
            <a:spLocks noChangeShapeType="1"/>
          </p:cNvSpPr>
          <p:nvPr/>
        </p:nvSpPr>
        <p:spPr bwMode="auto">
          <a:xfrm>
            <a:off x="6094948" y="3650190"/>
            <a:ext cx="0" cy="144462"/>
          </a:xfrm>
          <a:prstGeom prst="line">
            <a:avLst/>
          </a:prstGeom>
          <a:noFill/>
          <a:ln w="34925">
            <a:solidFill>
              <a:schemeClr val="tx1"/>
            </a:solidFill>
            <a:round/>
            <a:headEnd/>
            <a:tailEnd/>
          </a:ln>
        </p:spPr>
        <p:txBody>
          <a:bodyPr/>
          <a:lstStyle/>
          <a:p>
            <a:endParaRPr lang="en-US"/>
          </a:p>
        </p:txBody>
      </p:sp>
      <p:sp>
        <p:nvSpPr>
          <p:cNvPr id="114" name="Line 48"/>
          <p:cNvSpPr>
            <a:spLocks noChangeShapeType="1"/>
          </p:cNvSpPr>
          <p:nvPr/>
        </p:nvSpPr>
        <p:spPr bwMode="auto">
          <a:xfrm>
            <a:off x="6110801" y="2310340"/>
            <a:ext cx="1588" cy="273050"/>
          </a:xfrm>
          <a:prstGeom prst="line">
            <a:avLst/>
          </a:prstGeom>
          <a:noFill/>
          <a:ln w="36720">
            <a:solidFill>
              <a:srgbClr val="FF0000"/>
            </a:solidFill>
            <a:round/>
            <a:headEnd/>
            <a:tailEnd/>
          </a:ln>
        </p:spPr>
        <p:txBody>
          <a:bodyPr/>
          <a:lstStyle/>
          <a:p>
            <a:endParaRPr lang="en-US"/>
          </a:p>
        </p:txBody>
      </p:sp>
      <p:sp>
        <p:nvSpPr>
          <p:cNvPr id="113" name="Text Box 134"/>
          <p:cNvSpPr txBox="1">
            <a:spLocks noChangeArrowheads="1"/>
          </p:cNvSpPr>
          <p:nvPr/>
        </p:nvSpPr>
        <p:spPr bwMode="auto">
          <a:xfrm>
            <a:off x="5558373" y="3892174"/>
            <a:ext cx="1101725" cy="646331"/>
          </a:xfrm>
          <a:prstGeom prst="rect">
            <a:avLst/>
          </a:prstGeom>
          <a:noFill/>
          <a:ln w="9525">
            <a:noFill/>
            <a:miter lim="800000"/>
            <a:headEnd/>
            <a:tailEnd/>
          </a:ln>
        </p:spPr>
        <p:txBody>
          <a:bodyPr wrap="square">
            <a:spAutoFit/>
          </a:bodyPr>
          <a:lstStyle/>
          <a:p>
            <a:r>
              <a:rPr lang="en-US" dirty="0" smtClean="0"/>
              <a:t>Channel</a:t>
            </a:r>
          </a:p>
          <a:p>
            <a:r>
              <a:rPr lang="en-US" dirty="0" err="1" smtClean="0"/>
              <a:t>Archiver</a:t>
            </a:r>
            <a:endParaRPr lang="en-US" dirty="0"/>
          </a:p>
        </p:txBody>
      </p:sp>
      <p:sp>
        <p:nvSpPr>
          <p:cNvPr id="115" name="Rectangle 29"/>
          <p:cNvSpPr>
            <a:spLocks noChangeArrowheads="1"/>
          </p:cNvSpPr>
          <p:nvPr/>
        </p:nvSpPr>
        <p:spPr bwMode="auto">
          <a:xfrm>
            <a:off x="3462338" y="1791758"/>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121" name="Line 132"/>
          <p:cNvSpPr>
            <a:spLocks noChangeShapeType="1"/>
          </p:cNvSpPr>
          <p:nvPr/>
        </p:nvSpPr>
        <p:spPr bwMode="auto">
          <a:xfrm>
            <a:off x="8451410" y="3248817"/>
            <a:ext cx="0" cy="144462"/>
          </a:xfrm>
          <a:prstGeom prst="line">
            <a:avLst/>
          </a:prstGeom>
          <a:noFill/>
          <a:ln w="34925">
            <a:solidFill>
              <a:schemeClr val="tx1"/>
            </a:solidFill>
            <a:round/>
            <a:headEnd/>
            <a:tailEnd/>
          </a:ln>
        </p:spPr>
        <p:txBody>
          <a:bodyPr/>
          <a:lstStyle/>
          <a:p>
            <a:endParaRPr lang="en-US"/>
          </a:p>
        </p:txBody>
      </p:sp>
      <p:sp>
        <p:nvSpPr>
          <p:cNvPr id="122" name="AutoShape 133"/>
          <p:cNvSpPr>
            <a:spLocks noChangeArrowheads="1"/>
          </p:cNvSpPr>
          <p:nvPr/>
        </p:nvSpPr>
        <p:spPr bwMode="auto">
          <a:xfrm>
            <a:off x="8148197" y="3398042"/>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123" name="Text Box 134"/>
          <p:cNvSpPr txBox="1">
            <a:spLocks noChangeArrowheads="1"/>
          </p:cNvSpPr>
          <p:nvPr/>
        </p:nvSpPr>
        <p:spPr bwMode="auto">
          <a:xfrm>
            <a:off x="8155079" y="3604417"/>
            <a:ext cx="583814" cy="369332"/>
          </a:xfrm>
          <a:prstGeom prst="rect">
            <a:avLst/>
          </a:prstGeom>
          <a:noFill/>
          <a:ln w="9525">
            <a:noFill/>
            <a:miter lim="800000"/>
            <a:headEnd/>
            <a:tailEnd/>
          </a:ln>
        </p:spPr>
        <p:txBody>
          <a:bodyPr wrap="none">
            <a:spAutoFit/>
          </a:bodyPr>
          <a:lstStyle/>
          <a:p>
            <a:r>
              <a:rPr lang="en-US" dirty="0" smtClean="0"/>
              <a:t>RDB</a:t>
            </a:r>
            <a:endParaRPr lang="en-US" dirty="0"/>
          </a:p>
        </p:txBody>
      </p:sp>
      <p:sp>
        <p:nvSpPr>
          <p:cNvPr id="124" name="Line 132"/>
          <p:cNvSpPr>
            <a:spLocks noChangeShapeType="1"/>
          </p:cNvSpPr>
          <p:nvPr/>
        </p:nvSpPr>
        <p:spPr bwMode="auto">
          <a:xfrm>
            <a:off x="7245203" y="3645427"/>
            <a:ext cx="0" cy="144462"/>
          </a:xfrm>
          <a:prstGeom prst="line">
            <a:avLst/>
          </a:prstGeom>
          <a:noFill/>
          <a:ln w="34925">
            <a:solidFill>
              <a:schemeClr val="tx1"/>
            </a:solidFill>
            <a:round/>
            <a:headEnd/>
            <a:tailEnd/>
          </a:ln>
        </p:spPr>
        <p:txBody>
          <a:bodyPr/>
          <a:lstStyle/>
          <a:p>
            <a:endParaRPr lang="en-US"/>
          </a:p>
        </p:txBody>
      </p:sp>
      <p:sp>
        <p:nvSpPr>
          <p:cNvPr id="125" name="AutoShape 133"/>
          <p:cNvSpPr>
            <a:spLocks noChangeArrowheads="1"/>
          </p:cNvSpPr>
          <p:nvPr/>
        </p:nvSpPr>
        <p:spPr bwMode="auto">
          <a:xfrm>
            <a:off x="6941990" y="3794652"/>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126" name="Text Box 134"/>
          <p:cNvSpPr txBox="1">
            <a:spLocks noChangeArrowheads="1"/>
          </p:cNvSpPr>
          <p:nvPr/>
        </p:nvSpPr>
        <p:spPr bwMode="auto">
          <a:xfrm>
            <a:off x="6948872" y="4001027"/>
            <a:ext cx="583814" cy="369332"/>
          </a:xfrm>
          <a:prstGeom prst="rect">
            <a:avLst/>
          </a:prstGeom>
          <a:noFill/>
          <a:ln w="9525">
            <a:noFill/>
            <a:miter lim="800000"/>
            <a:headEnd/>
            <a:tailEnd/>
          </a:ln>
        </p:spPr>
        <p:txBody>
          <a:bodyPr wrap="none">
            <a:spAutoFit/>
          </a:bodyPr>
          <a:lstStyle/>
          <a:p>
            <a:r>
              <a:rPr lang="en-US" dirty="0" smtClean="0"/>
              <a:t>RDB</a:t>
            </a:r>
            <a:endParaRPr lang="en-US" dirty="0"/>
          </a:p>
        </p:txBody>
      </p:sp>
    </p:spTree>
    <p:extLst>
      <p:ext uri="{BB962C8B-B14F-4D97-AF65-F5344CB8AC3E}">
        <p14:creationId xmlns:p14="http://schemas.microsoft.com/office/powerpoint/2010/main" val="40473066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133"/>
          <p:cNvSpPr>
            <a:spLocks noChangeArrowheads="1"/>
          </p:cNvSpPr>
          <p:nvPr/>
        </p:nvSpPr>
        <p:spPr bwMode="auto">
          <a:xfrm>
            <a:off x="5563136" y="3799415"/>
            <a:ext cx="1022350" cy="773112"/>
          </a:xfrm>
          <a:prstGeom prst="can">
            <a:avLst>
              <a:gd name="adj" fmla="val 23372"/>
            </a:avLst>
          </a:prstGeom>
          <a:solidFill>
            <a:srgbClr val="CCFF99"/>
          </a:solidFill>
          <a:ln w="9525">
            <a:solidFill>
              <a:schemeClr val="tx1"/>
            </a:solidFill>
            <a:round/>
            <a:headEnd/>
            <a:tailEnd/>
          </a:ln>
        </p:spPr>
        <p:txBody>
          <a:bodyPr wrap="none" anchor="ctr"/>
          <a:lstStyle/>
          <a:p>
            <a:endParaRPr lang="en-US"/>
          </a:p>
        </p:txBody>
      </p:sp>
      <p:sp>
        <p:nvSpPr>
          <p:cNvPr id="62" name="AutoShape 78"/>
          <p:cNvSpPr>
            <a:spLocks noChangeArrowheads="1"/>
          </p:cNvSpPr>
          <p:nvPr/>
        </p:nvSpPr>
        <p:spPr bwMode="auto">
          <a:xfrm>
            <a:off x="6947547" y="3806825"/>
            <a:ext cx="515937" cy="439738"/>
          </a:xfrm>
          <a:prstGeom prst="can">
            <a:avLst>
              <a:gd name="adj" fmla="val 25000"/>
            </a:avLst>
          </a:prstGeom>
          <a:solidFill>
            <a:srgbClr val="CCFF99"/>
          </a:solidFill>
          <a:ln w="9525">
            <a:solidFill>
              <a:schemeClr val="tx1"/>
            </a:solidFill>
            <a:round/>
            <a:headEnd/>
            <a:tailEnd/>
          </a:ln>
        </p:spPr>
        <p:txBody>
          <a:bodyPr wrap="none" anchor="ctr"/>
          <a:lstStyle/>
          <a:p>
            <a:endParaRPr lang="en-US"/>
          </a:p>
        </p:txBody>
      </p:sp>
      <p:sp>
        <p:nvSpPr>
          <p:cNvPr id="228249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cs typeface="Times New Roman" pitchFamily="18" charset="0"/>
              </a:rPr>
              <a:t>EPICS IOC Support for Large Data</a:t>
            </a:r>
            <a:endParaRPr lang="en-US" dirty="0" smtClean="0">
              <a:solidFill>
                <a:schemeClr val="tx1"/>
              </a:solidFill>
              <a:cs typeface="Arial" charset="0"/>
            </a:endParaRPr>
          </a:p>
        </p:txBody>
      </p:sp>
      <p:sp>
        <p:nvSpPr>
          <p:cNvPr id="2282498" name="Text Box 7"/>
          <p:cNvSpPr txBox="1">
            <a:spLocks noChangeArrowheads="1"/>
          </p:cNvSpPr>
          <p:nvPr/>
        </p:nvSpPr>
        <p:spPr bwMode="auto">
          <a:xfrm>
            <a:off x="1984899" y="4933335"/>
            <a:ext cx="1055688" cy="593112"/>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smtClean="0"/>
              <a:t>1) Request Parallel lanes for user FPGA</a:t>
            </a:r>
          </a:p>
        </p:txBody>
      </p:sp>
      <p:sp>
        <p:nvSpPr>
          <p:cNvPr id="2282499" name="Rectangle 25"/>
          <p:cNvSpPr>
            <a:spLocks noChangeArrowheads="1"/>
          </p:cNvSpPr>
          <p:nvPr/>
        </p:nvSpPr>
        <p:spPr bwMode="auto">
          <a:xfrm>
            <a:off x="3093519" y="1058333"/>
            <a:ext cx="1255713" cy="76411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Spec, GDA, Edna etc…</a:t>
            </a:r>
            <a:endParaRPr lang="en-US" dirty="0">
              <a:solidFill>
                <a:srgbClr val="000000"/>
              </a:solidFill>
            </a:endParaRPr>
          </a:p>
        </p:txBody>
      </p:sp>
      <p:sp>
        <p:nvSpPr>
          <p:cNvPr id="2282501" name="Line 48"/>
          <p:cNvSpPr>
            <a:spLocks noChangeShapeType="1"/>
          </p:cNvSpPr>
          <p:nvPr/>
        </p:nvSpPr>
        <p:spPr bwMode="auto">
          <a:xfrm>
            <a:off x="3701532" y="2063750"/>
            <a:ext cx="1587" cy="273050"/>
          </a:xfrm>
          <a:prstGeom prst="line">
            <a:avLst/>
          </a:prstGeom>
          <a:noFill/>
          <a:ln w="36703">
            <a:solidFill>
              <a:srgbClr val="FF0000"/>
            </a:solidFill>
            <a:round/>
            <a:headEnd/>
            <a:tailEnd/>
          </a:ln>
        </p:spPr>
        <p:txBody>
          <a:bodyPr/>
          <a:lstStyle/>
          <a:p>
            <a:endParaRPr lang="en-US"/>
          </a:p>
        </p:txBody>
      </p:sp>
      <p:sp>
        <p:nvSpPr>
          <p:cNvPr id="228250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3" name="Rectangle 11"/>
          <p:cNvSpPr>
            <a:spLocks noChangeArrowheads="1"/>
          </p:cNvSpPr>
          <p:nvPr/>
        </p:nvSpPr>
        <p:spPr bwMode="auto">
          <a:xfrm>
            <a:off x="1004888" y="5528731"/>
            <a:ext cx="1279525" cy="677335"/>
          </a:xfrm>
          <a:prstGeom prst="rect">
            <a:avLst/>
          </a:prstGeom>
          <a:solidFill>
            <a:srgbClr val="A6F088"/>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Detector</a:t>
            </a:r>
            <a:endParaRPr lang="en-US" sz="1400" dirty="0">
              <a:solidFill>
                <a:srgbClr val="000000"/>
              </a:solidFill>
            </a:endParaRPr>
          </a:p>
        </p:txBody>
      </p:sp>
      <p:sp>
        <p:nvSpPr>
          <p:cNvPr id="228250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28250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28250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282507" name="Line 48"/>
          <p:cNvSpPr>
            <a:spLocks noChangeShapeType="1"/>
          </p:cNvSpPr>
          <p:nvPr/>
        </p:nvSpPr>
        <p:spPr bwMode="auto">
          <a:xfrm flipH="1">
            <a:off x="5994045" y="4665664"/>
            <a:ext cx="1058" cy="137318"/>
          </a:xfrm>
          <a:prstGeom prst="line">
            <a:avLst/>
          </a:prstGeom>
          <a:noFill/>
          <a:ln w="36720">
            <a:solidFill>
              <a:srgbClr val="FF0000"/>
            </a:solidFill>
            <a:round/>
            <a:headEnd/>
            <a:tailEnd/>
          </a:ln>
        </p:spPr>
        <p:txBody>
          <a:bodyPr/>
          <a:lstStyle/>
          <a:p>
            <a:endParaRPr lang="en-US"/>
          </a:p>
        </p:txBody>
      </p:sp>
      <p:grpSp>
        <p:nvGrpSpPr>
          <p:cNvPr id="2282512" name="Group 61"/>
          <p:cNvGrpSpPr>
            <a:grpSpLocks/>
          </p:cNvGrpSpPr>
          <p:nvPr/>
        </p:nvGrpSpPr>
        <p:grpSpPr bwMode="auto">
          <a:xfrm>
            <a:off x="1458913" y="1211263"/>
            <a:ext cx="1263650" cy="1119187"/>
            <a:chOff x="6026150" y="1874838"/>
            <a:chExt cx="1263650" cy="1119855"/>
          </a:xfrm>
        </p:grpSpPr>
        <p:sp>
          <p:nvSpPr>
            <p:cNvPr id="2282589"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Thin </a:t>
              </a:r>
              <a:r>
                <a:rPr lang="en-US" dirty="0">
                  <a:solidFill>
                    <a:srgbClr val="000000"/>
                  </a:solidFill>
                </a:rPr>
                <a:t>HLA Client</a:t>
              </a:r>
            </a:p>
          </p:txBody>
        </p:sp>
        <p:sp>
          <p:nvSpPr>
            <p:cNvPr id="2282590"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91" name="Rectangle 29"/>
            <p:cNvSpPr>
              <a:spLocks noChangeArrowheads="1"/>
            </p:cNvSpPr>
            <p:nvPr/>
          </p:nvSpPr>
          <p:spPr bwMode="auto">
            <a:xfrm>
              <a:off x="6026150" y="2473325"/>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3" name="Rectangle 26"/>
          <p:cNvSpPr>
            <a:spLocks noChangeArrowheads="1"/>
          </p:cNvSpPr>
          <p:nvPr/>
        </p:nvSpPr>
        <p:spPr bwMode="auto">
          <a:xfrm>
            <a:off x="3093519" y="1800225"/>
            <a:ext cx="627856" cy="255588"/>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nvGrpSpPr>
          <p:cNvPr id="2282514" name="Group 62"/>
          <p:cNvGrpSpPr>
            <a:grpSpLocks/>
          </p:cNvGrpSpPr>
          <p:nvPr/>
        </p:nvGrpSpPr>
        <p:grpSpPr bwMode="auto">
          <a:xfrm>
            <a:off x="5924550" y="1058331"/>
            <a:ext cx="1470025" cy="1272118"/>
            <a:chOff x="6026150" y="1721817"/>
            <a:chExt cx="1263650" cy="1272876"/>
          </a:xfrm>
        </p:grpSpPr>
        <p:sp>
          <p:nvSpPr>
            <p:cNvPr id="2282586" name="Rectangle 28"/>
            <p:cNvSpPr>
              <a:spLocks noChangeArrowheads="1"/>
            </p:cNvSpPr>
            <p:nvPr/>
          </p:nvSpPr>
          <p:spPr bwMode="auto">
            <a:xfrm>
              <a:off x="6026150" y="1721817"/>
              <a:ext cx="1263650" cy="482524"/>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Control System Studio</a:t>
              </a:r>
            </a:p>
          </p:txBody>
        </p:sp>
        <p:sp>
          <p:nvSpPr>
            <p:cNvPr id="228258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282588"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CAC</a:t>
              </a:r>
              <a:endParaRPr lang="en-US" sz="1600" dirty="0">
                <a:solidFill>
                  <a:srgbClr val="000000"/>
                </a:solidFill>
              </a:endParaRPr>
            </a:p>
          </p:txBody>
        </p:sp>
      </p:grpSp>
      <p:sp>
        <p:nvSpPr>
          <p:cNvPr id="2282515" name="Rectangle 12"/>
          <p:cNvSpPr>
            <a:spLocks noChangeArrowheads="1"/>
          </p:cNvSpPr>
          <p:nvPr/>
        </p:nvSpPr>
        <p:spPr bwMode="auto">
          <a:xfrm>
            <a:off x="5456939" y="5068881"/>
            <a:ext cx="1079500" cy="459850"/>
          </a:xfrm>
          <a:prstGeom prst="rect">
            <a:avLst/>
          </a:prstGeom>
          <a:solidFill>
            <a:srgbClr val="FFC000"/>
          </a:solidFill>
          <a:ln w="25527">
            <a:solidFill>
              <a:srgbClr val="00006F"/>
            </a:solidFill>
            <a:miter lim="800000"/>
            <a:headEnd/>
            <a:tailEnd/>
          </a:ln>
        </p:spPr>
        <p:txBody>
          <a:bodyPr wrap="none" lIns="90000" tIns="46800" rIns="90000" bIns="0" anchor="ctr" anchorCtr="0"/>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Data </a:t>
            </a:r>
            <a:r>
              <a:rPr lang="en-US" sz="1600" dirty="0" err="1" smtClean="0">
                <a:solidFill>
                  <a:srgbClr val="000000"/>
                </a:solidFill>
              </a:rPr>
              <a:t>Acq</a:t>
            </a:r>
            <a:r>
              <a:rPr lang="en-US" sz="1600" dirty="0" smtClean="0">
                <a:solidFill>
                  <a:srgbClr val="000000"/>
                </a:solidFill>
              </a:rPr>
              <a:t>.</a:t>
            </a:r>
            <a:endParaRPr lang="en-US" sz="1600" dirty="0">
              <a:solidFill>
                <a:srgbClr val="000000"/>
              </a:solidFill>
            </a:endParaRPr>
          </a:p>
        </p:txBody>
      </p:sp>
      <p:sp>
        <p:nvSpPr>
          <p:cNvPr id="2282516" name="Rectangle 12"/>
          <p:cNvSpPr>
            <a:spLocks noChangeArrowheads="1"/>
          </p:cNvSpPr>
          <p:nvPr/>
        </p:nvSpPr>
        <p:spPr bwMode="auto">
          <a:xfrm>
            <a:off x="5456939" y="4799008"/>
            <a:ext cx="539750"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grpSp>
        <p:nvGrpSpPr>
          <p:cNvPr id="97" name="Group 62"/>
          <p:cNvGrpSpPr>
            <a:grpSpLocks/>
          </p:cNvGrpSpPr>
          <p:nvPr/>
        </p:nvGrpSpPr>
        <p:grpSpPr bwMode="auto">
          <a:xfrm>
            <a:off x="7490939" y="1211257"/>
            <a:ext cx="1470025" cy="1119187"/>
            <a:chOff x="6026150" y="1874838"/>
            <a:chExt cx="1263650" cy="1119855"/>
          </a:xfrm>
          <a:solidFill>
            <a:srgbClr val="CCFF99"/>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Channel </a:t>
              </a:r>
              <a:r>
                <a:rPr lang="en-US" dirty="0" err="1" smtClean="0">
                  <a:solidFill>
                    <a:srgbClr val="000000"/>
                  </a:solidFill>
                </a:rPr>
                <a:t>Archiver</a:t>
              </a:r>
              <a:r>
                <a:rPr lang="en-US" dirty="0" smtClean="0">
                  <a:solidFill>
                    <a:srgbClr val="000000"/>
                  </a:solidFill>
                </a:rPr>
                <a:t> View</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endParaRPr lang="en-US"/>
            </a:p>
          </p:txBody>
        </p:sp>
      </p:grpSp>
      <p:sp>
        <p:nvSpPr>
          <p:cNvPr id="57" name="Rectangle 29"/>
          <p:cNvSpPr>
            <a:spLocks noChangeArrowheads="1"/>
          </p:cNvSpPr>
          <p:nvPr/>
        </p:nvSpPr>
        <p:spPr bwMode="auto">
          <a:xfrm>
            <a:off x="5933011" y="1538442"/>
            <a:ext cx="1452093"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err="1" smtClean="0">
                <a:solidFill>
                  <a:srgbClr val="000000"/>
                </a:solidFill>
              </a:rPr>
              <a:t>PVManager</a:t>
            </a:r>
            <a:endParaRPr lang="en-US" sz="1600" dirty="0">
              <a:solidFill>
                <a:srgbClr val="000000"/>
              </a:solidFill>
            </a:endParaRPr>
          </a:p>
        </p:txBody>
      </p:sp>
      <p:sp>
        <p:nvSpPr>
          <p:cNvPr id="58" name="Rectangle 14"/>
          <p:cNvSpPr>
            <a:spLocks noChangeArrowheads="1"/>
          </p:cNvSpPr>
          <p:nvPr/>
        </p:nvSpPr>
        <p:spPr bwMode="auto">
          <a:xfrm>
            <a:off x="6698309" y="2586038"/>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59" name="Rectangle 15"/>
          <p:cNvSpPr>
            <a:spLocks noChangeArrowheads="1"/>
          </p:cNvSpPr>
          <p:nvPr/>
        </p:nvSpPr>
        <p:spPr bwMode="auto">
          <a:xfrm>
            <a:off x="6698309" y="2886075"/>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Channel Finder </a:t>
            </a:r>
            <a:r>
              <a:rPr lang="en-US" sz="1200" b="1" dirty="0" smtClean="0">
                <a:solidFill>
                  <a:srgbClr val="000000"/>
                </a:solidFill>
              </a:rPr>
              <a:t>Server</a:t>
            </a:r>
            <a:endParaRPr lang="en-US" sz="1200" b="1" dirty="0">
              <a:solidFill>
                <a:srgbClr val="000000"/>
              </a:solidFill>
            </a:endParaRPr>
          </a:p>
        </p:txBody>
      </p:sp>
      <p:sp>
        <p:nvSpPr>
          <p:cNvPr id="60" name="Rectangle 15"/>
          <p:cNvSpPr>
            <a:spLocks noChangeArrowheads="1"/>
          </p:cNvSpPr>
          <p:nvPr/>
        </p:nvSpPr>
        <p:spPr bwMode="auto">
          <a:xfrm>
            <a:off x="6699897" y="3252788"/>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61" name="Line 77"/>
          <p:cNvSpPr>
            <a:spLocks noChangeShapeType="1"/>
          </p:cNvSpPr>
          <p:nvPr/>
        </p:nvSpPr>
        <p:spPr bwMode="auto">
          <a:xfrm>
            <a:off x="7211072" y="3649663"/>
            <a:ext cx="0" cy="144462"/>
          </a:xfrm>
          <a:prstGeom prst="line">
            <a:avLst/>
          </a:prstGeom>
          <a:noFill/>
          <a:ln w="34925">
            <a:solidFill>
              <a:schemeClr val="tx1"/>
            </a:solidFill>
            <a:round/>
            <a:headEnd/>
            <a:tailEnd/>
          </a:ln>
        </p:spPr>
        <p:txBody>
          <a:bodyPr/>
          <a:lstStyle/>
          <a:p>
            <a:endParaRPr lang="en-US"/>
          </a:p>
        </p:txBody>
      </p:sp>
      <p:sp>
        <p:nvSpPr>
          <p:cNvPr id="63" name="Text Box 79"/>
          <p:cNvSpPr txBox="1">
            <a:spLocks noChangeArrowheads="1"/>
          </p:cNvSpPr>
          <p:nvPr/>
        </p:nvSpPr>
        <p:spPr bwMode="auto">
          <a:xfrm>
            <a:off x="6906272" y="3890963"/>
            <a:ext cx="579437" cy="366712"/>
          </a:xfrm>
          <a:prstGeom prst="rect">
            <a:avLst/>
          </a:prstGeom>
          <a:noFill/>
          <a:ln w="9525">
            <a:noFill/>
            <a:miter lim="800000"/>
            <a:headEnd/>
            <a:tailEnd/>
          </a:ln>
        </p:spPr>
        <p:txBody>
          <a:bodyPr wrap="none">
            <a:spAutoFit/>
          </a:bodyPr>
          <a:lstStyle/>
          <a:p>
            <a:r>
              <a:rPr lang="en-US" dirty="0"/>
              <a:t>RDB</a:t>
            </a:r>
          </a:p>
        </p:txBody>
      </p:sp>
      <p:sp>
        <p:nvSpPr>
          <p:cNvPr id="64" name="Line 48"/>
          <p:cNvSpPr>
            <a:spLocks noChangeShapeType="1"/>
          </p:cNvSpPr>
          <p:nvPr/>
        </p:nvSpPr>
        <p:spPr bwMode="auto">
          <a:xfrm>
            <a:off x="7266561" y="2345530"/>
            <a:ext cx="1847" cy="247385"/>
          </a:xfrm>
          <a:prstGeom prst="line">
            <a:avLst/>
          </a:prstGeom>
          <a:noFill/>
          <a:ln w="36720">
            <a:solidFill>
              <a:srgbClr val="D8FF6B"/>
            </a:solidFill>
            <a:round/>
            <a:headEnd/>
            <a:tailEnd/>
          </a:ln>
        </p:spPr>
        <p:txBody>
          <a:bodyPr/>
          <a:lstStyle/>
          <a:p>
            <a:endParaRPr lang="en-US"/>
          </a:p>
        </p:txBody>
      </p:sp>
      <p:sp>
        <p:nvSpPr>
          <p:cNvPr id="67" name="Rectangle 29"/>
          <p:cNvSpPr>
            <a:spLocks noChangeArrowheads="1"/>
          </p:cNvSpPr>
          <p:nvPr/>
        </p:nvSpPr>
        <p:spPr bwMode="auto">
          <a:xfrm>
            <a:off x="2096030" y="1809393"/>
            <a:ext cx="63182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69" name="Rectangle 29"/>
          <p:cNvSpPr>
            <a:spLocks noChangeArrowheads="1"/>
          </p:cNvSpPr>
          <p:nvPr/>
        </p:nvSpPr>
        <p:spPr bwMode="auto">
          <a:xfrm>
            <a:off x="5994044" y="4798478"/>
            <a:ext cx="542395" cy="269714"/>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75" name="Rectangle 14"/>
          <p:cNvSpPr>
            <a:spLocks noChangeArrowheads="1"/>
          </p:cNvSpPr>
          <p:nvPr/>
        </p:nvSpPr>
        <p:spPr bwMode="auto">
          <a:xfrm>
            <a:off x="4420680" y="2594499"/>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76" name="Rectangle 15"/>
          <p:cNvSpPr>
            <a:spLocks noChangeArrowheads="1"/>
          </p:cNvSpPr>
          <p:nvPr/>
        </p:nvSpPr>
        <p:spPr bwMode="auto">
          <a:xfrm>
            <a:off x="4420680" y="2894536"/>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Virtual Axis Conversion</a:t>
            </a:r>
            <a:endParaRPr lang="en-US" sz="1400" b="1" dirty="0">
              <a:solidFill>
                <a:srgbClr val="000000"/>
              </a:solidFill>
            </a:endParaRPr>
          </a:p>
        </p:txBody>
      </p:sp>
      <p:sp>
        <p:nvSpPr>
          <p:cNvPr id="77" name="Rectangle 15"/>
          <p:cNvSpPr>
            <a:spLocks noChangeArrowheads="1"/>
          </p:cNvSpPr>
          <p:nvPr/>
        </p:nvSpPr>
        <p:spPr bwMode="auto">
          <a:xfrm>
            <a:off x="4422268" y="3261249"/>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78" name="Line 48"/>
          <p:cNvSpPr>
            <a:spLocks noChangeShapeType="1"/>
          </p:cNvSpPr>
          <p:nvPr/>
        </p:nvSpPr>
        <p:spPr bwMode="auto">
          <a:xfrm>
            <a:off x="4946146" y="2336276"/>
            <a:ext cx="1588" cy="273050"/>
          </a:xfrm>
          <a:prstGeom prst="line">
            <a:avLst/>
          </a:prstGeom>
          <a:noFill/>
          <a:ln w="36720">
            <a:solidFill>
              <a:srgbClr val="CCFF99"/>
            </a:solidFill>
            <a:round/>
            <a:headEnd/>
            <a:tailEnd/>
          </a:ln>
        </p:spPr>
        <p:txBody>
          <a:bodyPr/>
          <a:lstStyle/>
          <a:p>
            <a:endParaRPr lang="en-US"/>
          </a:p>
        </p:txBody>
      </p:sp>
      <p:sp>
        <p:nvSpPr>
          <p:cNvPr id="79" name="Line 48"/>
          <p:cNvSpPr>
            <a:spLocks noChangeShapeType="1"/>
          </p:cNvSpPr>
          <p:nvPr/>
        </p:nvSpPr>
        <p:spPr bwMode="auto">
          <a:xfrm>
            <a:off x="4971346" y="3657599"/>
            <a:ext cx="1588" cy="957263"/>
          </a:xfrm>
          <a:prstGeom prst="line">
            <a:avLst/>
          </a:prstGeom>
          <a:noFill/>
          <a:ln w="36720">
            <a:solidFill>
              <a:srgbClr val="CCFF99"/>
            </a:solidFill>
            <a:round/>
            <a:headEnd/>
            <a:tailEnd/>
          </a:ln>
        </p:spPr>
        <p:txBody>
          <a:bodyPr/>
          <a:lstStyle/>
          <a:p>
            <a:endParaRPr lang="en-US"/>
          </a:p>
        </p:txBody>
      </p:sp>
      <p:sp>
        <p:nvSpPr>
          <p:cNvPr id="82" name="Rectangle 29"/>
          <p:cNvSpPr>
            <a:spLocks noChangeArrowheads="1"/>
          </p:cNvSpPr>
          <p:nvPr/>
        </p:nvSpPr>
        <p:spPr bwMode="auto">
          <a:xfrm>
            <a:off x="7490940" y="1811507"/>
            <a:ext cx="1470024" cy="267601"/>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sp>
        <p:nvSpPr>
          <p:cNvPr id="84" name="Rectangle 14"/>
          <p:cNvSpPr>
            <a:spLocks noChangeArrowheads="1"/>
          </p:cNvSpPr>
          <p:nvPr/>
        </p:nvSpPr>
        <p:spPr bwMode="auto">
          <a:xfrm>
            <a:off x="3201426" y="2611427"/>
            <a:ext cx="1079500"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85" name="Rectangle 15"/>
          <p:cNvSpPr>
            <a:spLocks noChangeArrowheads="1"/>
          </p:cNvSpPr>
          <p:nvPr/>
        </p:nvSpPr>
        <p:spPr bwMode="auto">
          <a:xfrm>
            <a:off x="3201426" y="2911464"/>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Analysis</a:t>
            </a:r>
            <a:endParaRPr lang="en-US" sz="1400" b="1" dirty="0">
              <a:solidFill>
                <a:srgbClr val="000000"/>
              </a:solidFill>
            </a:endParaRPr>
          </a:p>
        </p:txBody>
      </p:sp>
      <p:sp>
        <p:nvSpPr>
          <p:cNvPr id="86" name="Rectangle 15"/>
          <p:cNvSpPr>
            <a:spLocks noChangeArrowheads="1"/>
          </p:cNvSpPr>
          <p:nvPr/>
        </p:nvSpPr>
        <p:spPr bwMode="auto">
          <a:xfrm>
            <a:off x="3203014" y="3278177"/>
            <a:ext cx="1077912" cy="403225"/>
          </a:xfrm>
          <a:prstGeom prst="rect">
            <a:avLst/>
          </a:prstGeom>
          <a:solidFill>
            <a:srgbClr val="CCFF99"/>
          </a:solidFill>
          <a:ln w="25527">
            <a:solidFill>
              <a:schemeClr val="tx1"/>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CAC</a:t>
            </a:r>
            <a:endParaRPr lang="en-US" sz="1400" dirty="0">
              <a:solidFill>
                <a:srgbClr val="000000"/>
              </a:solidFill>
            </a:endParaRPr>
          </a:p>
        </p:txBody>
      </p:sp>
      <p:sp>
        <p:nvSpPr>
          <p:cNvPr id="87" name="Line 48"/>
          <p:cNvSpPr>
            <a:spLocks noChangeShapeType="1"/>
          </p:cNvSpPr>
          <p:nvPr/>
        </p:nvSpPr>
        <p:spPr bwMode="auto">
          <a:xfrm>
            <a:off x="3743861" y="2343155"/>
            <a:ext cx="1587" cy="273050"/>
          </a:xfrm>
          <a:prstGeom prst="line">
            <a:avLst/>
          </a:prstGeom>
          <a:noFill/>
          <a:ln w="36703">
            <a:solidFill>
              <a:srgbClr val="CCFF99"/>
            </a:solidFill>
            <a:round/>
            <a:headEnd/>
            <a:tailEnd/>
          </a:ln>
        </p:spPr>
        <p:txBody>
          <a:bodyPr/>
          <a:lstStyle/>
          <a:p>
            <a:endParaRPr lang="en-US"/>
          </a:p>
        </p:txBody>
      </p:sp>
      <p:sp>
        <p:nvSpPr>
          <p:cNvPr id="88" name="Line 48"/>
          <p:cNvSpPr>
            <a:spLocks noChangeShapeType="1"/>
          </p:cNvSpPr>
          <p:nvPr/>
        </p:nvSpPr>
        <p:spPr bwMode="auto">
          <a:xfrm>
            <a:off x="4096117" y="3673475"/>
            <a:ext cx="1588" cy="957263"/>
          </a:xfrm>
          <a:prstGeom prst="line">
            <a:avLst/>
          </a:prstGeom>
          <a:noFill/>
          <a:ln w="36720">
            <a:solidFill>
              <a:srgbClr val="CCFF99"/>
            </a:solidFill>
            <a:round/>
            <a:headEnd/>
            <a:tailEnd/>
          </a:ln>
        </p:spPr>
        <p:txBody>
          <a:bodyPr/>
          <a:lstStyle/>
          <a:p>
            <a:endParaRPr lang="en-US"/>
          </a:p>
        </p:txBody>
      </p:sp>
      <p:sp>
        <p:nvSpPr>
          <p:cNvPr id="90" name="Rectangle 14"/>
          <p:cNvSpPr>
            <a:spLocks noChangeArrowheads="1"/>
          </p:cNvSpPr>
          <p:nvPr/>
        </p:nvSpPr>
        <p:spPr bwMode="auto">
          <a:xfrm>
            <a:off x="1989116"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91" name="Rectangle 15"/>
          <p:cNvSpPr>
            <a:spLocks noChangeArrowheads="1"/>
          </p:cNvSpPr>
          <p:nvPr/>
        </p:nvSpPr>
        <p:spPr bwMode="auto">
          <a:xfrm>
            <a:off x="1989116" y="2887663"/>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Experiment Information.</a:t>
            </a:r>
            <a:endParaRPr lang="en-US" sz="1200" b="1" dirty="0">
              <a:solidFill>
                <a:srgbClr val="000000"/>
              </a:solidFill>
            </a:endParaRPr>
          </a:p>
        </p:txBody>
      </p:sp>
      <p:sp>
        <p:nvSpPr>
          <p:cNvPr id="92" name="Rectangle 15"/>
          <p:cNvSpPr>
            <a:spLocks noChangeArrowheads="1"/>
          </p:cNvSpPr>
          <p:nvPr/>
        </p:nvSpPr>
        <p:spPr bwMode="auto">
          <a:xfrm>
            <a:off x="1992291" y="3262313"/>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SQL</a:t>
            </a:r>
          </a:p>
        </p:txBody>
      </p:sp>
      <p:sp>
        <p:nvSpPr>
          <p:cNvPr id="93" name="Line 132"/>
          <p:cNvSpPr>
            <a:spLocks noChangeShapeType="1"/>
          </p:cNvSpPr>
          <p:nvPr/>
        </p:nvSpPr>
        <p:spPr bwMode="auto">
          <a:xfrm>
            <a:off x="2525691" y="3659188"/>
            <a:ext cx="0" cy="144462"/>
          </a:xfrm>
          <a:prstGeom prst="line">
            <a:avLst/>
          </a:prstGeom>
          <a:noFill/>
          <a:ln w="34925">
            <a:solidFill>
              <a:schemeClr val="tx1"/>
            </a:solidFill>
            <a:round/>
            <a:headEnd/>
            <a:tailEnd/>
          </a:ln>
        </p:spPr>
        <p:txBody>
          <a:bodyPr/>
          <a:lstStyle/>
          <a:p>
            <a:endParaRPr lang="en-US"/>
          </a:p>
        </p:txBody>
      </p:sp>
      <p:sp>
        <p:nvSpPr>
          <p:cNvPr id="94" name="AutoShape 133"/>
          <p:cNvSpPr>
            <a:spLocks noChangeArrowheads="1"/>
          </p:cNvSpPr>
          <p:nvPr/>
        </p:nvSpPr>
        <p:spPr bwMode="auto">
          <a:xfrm>
            <a:off x="2222478" y="3808413"/>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95" name="Text Box 134"/>
          <p:cNvSpPr txBox="1">
            <a:spLocks noChangeArrowheads="1"/>
          </p:cNvSpPr>
          <p:nvPr/>
        </p:nvSpPr>
        <p:spPr bwMode="auto">
          <a:xfrm>
            <a:off x="2170090" y="4014788"/>
            <a:ext cx="721779"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96" name="Line 48"/>
          <p:cNvSpPr>
            <a:spLocks noChangeShapeType="1"/>
          </p:cNvSpPr>
          <p:nvPr/>
        </p:nvSpPr>
        <p:spPr bwMode="auto">
          <a:xfrm>
            <a:off x="2533628" y="2319338"/>
            <a:ext cx="1588" cy="273050"/>
          </a:xfrm>
          <a:prstGeom prst="line">
            <a:avLst/>
          </a:prstGeom>
          <a:noFill/>
          <a:ln w="36720">
            <a:solidFill>
              <a:srgbClr val="CCFF99"/>
            </a:solidFill>
            <a:round/>
            <a:headEnd/>
            <a:tailEnd/>
          </a:ln>
        </p:spPr>
        <p:txBody>
          <a:bodyPr/>
          <a:lstStyle/>
          <a:p>
            <a:endParaRPr lang="en-US"/>
          </a:p>
        </p:txBody>
      </p:sp>
      <p:sp>
        <p:nvSpPr>
          <p:cNvPr id="102" name="Rectangle 14"/>
          <p:cNvSpPr>
            <a:spLocks noChangeArrowheads="1"/>
          </p:cNvSpPr>
          <p:nvPr/>
        </p:nvSpPr>
        <p:spPr bwMode="auto">
          <a:xfrm>
            <a:off x="7926006" y="2586020"/>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PVAC</a:t>
            </a:r>
            <a:endParaRPr lang="en-US" dirty="0">
              <a:solidFill>
                <a:srgbClr val="000000"/>
              </a:solidFill>
            </a:endParaRPr>
          </a:p>
        </p:txBody>
      </p:sp>
      <p:sp>
        <p:nvSpPr>
          <p:cNvPr id="103" name="Rectangle 15"/>
          <p:cNvSpPr>
            <a:spLocks noChangeArrowheads="1"/>
          </p:cNvSpPr>
          <p:nvPr/>
        </p:nvSpPr>
        <p:spPr bwMode="auto">
          <a:xfrm>
            <a:off x="7926006" y="2886057"/>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0000"/>
                </a:solidFill>
              </a:rPr>
              <a:t>Log Service</a:t>
            </a:r>
            <a:endParaRPr lang="en-US" sz="1400" b="1" dirty="0">
              <a:solidFill>
                <a:srgbClr val="000000"/>
              </a:solidFill>
            </a:endParaRPr>
          </a:p>
        </p:txBody>
      </p:sp>
      <p:sp>
        <p:nvSpPr>
          <p:cNvPr id="105" name="Line 48"/>
          <p:cNvSpPr>
            <a:spLocks noChangeShapeType="1"/>
          </p:cNvSpPr>
          <p:nvPr/>
        </p:nvSpPr>
        <p:spPr bwMode="auto">
          <a:xfrm>
            <a:off x="8468441" y="2317748"/>
            <a:ext cx="1587" cy="273050"/>
          </a:xfrm>
          <a:prstGeom prst="line">
            <a:avLst/>
          </a:prstGeom>
          <a:noFill/>
          <a:ln w="36703">
            <a:solidFill>
              <a:srgbClr val="FF0000"/>
            </a:solidFill>
            <a:round/>
            <a:headEnd/>
            <a:tailEnd/>
          </a:ln>
        </p:spPr>
        <p:txBody>
          <a:bodyPr/>
          <a:lstStyle/>
          <a:p>
            <a:endParaRPr lang="en-US"/>
          </a:p>
        </p:txBody>
      </p:sp>
      <p:sp>
        <p:nvSpPr>
          <p:cNvPr id="106" name="Rectangle 14"/>
          <p:cNvSpPr>
            <a:spLocks noChangeArrowheads="1"/>
          </p:cNvSpPr>
          <p:nvPr/>
        </p:nvSpPr>
        <p:spPr bwMode="auto">
          <a:xfrm>
            <a:off x="8467888" y="2586014"/>
            <a:ext cx="544894" cy="300037"/>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7" name="Rectangle 29"/>
          <p:cNvSpPr>
            <a:spLocks noChangeArrowheads="1"/>
          </p:cNvSpPr>
          <p:nvPr/>
        </p:nvSpPr>
        <p:spPr bwMode="auto">
          <a:xfrm>
            <a:off x="6661174" y="1809386"/>
            <a:ext cx="723931" cy="269714"/>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cxnSp>
        <p:nvCxnSpPr>
          <p:cNvPr id="104" name="Straight Connector 103"/>
          <p:cNvCxnSpPr/>
          <p:nvPr/>
        </p:nvCxnSpPr>
        <p:spPr bwMode="auto">
          <a:xfrm flipH="1">
            <a:off x="6580300" y="3032653"/>
            <a:ext cx="277802" cy="4230"/>
          </a:xfrm>
          <a:prstGeom prst="line">
            <a:avLst/>
          </a:prstGeom>
          <a:noFill/>
          <a:ln w="12700" cap="flat" cmpd="sng" algn="ctr">
            <a:solidFill>
              <a:srgbClr val="CCFF99"/>
            </a:solidFill>
            <a:prstDash val="solid"/>
            <a:round/>
            <a:headEnd type="none" w="med" len="med"/>
            <a:tailEnd type="none" w="med" len="med"/>
          </a:ln>
          <a:effectLst/>
        </p:spPr>
      </p:cxnSp>
      <p:sp>
        <p:nvSpPr>
          <p:cNvPr id="108" name="Rectangle 14"/>
          <p:cNvSpPr>
            <a:spLocks noChangeArrowheads="1"/>
          </p:cNvSpPr>
          <p:nvPr/>
        </p:nvSpPr>
        <p:spPr bwMode="auto">
          <a:xfrm>
            <a:off x="5558373" y="2578627"/>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PVAS</a:t>
            </a:r>
            <a:endParaRPr lang="en-US" dirty="0">
              <a:solidFill>
                <a:srgbClr val="000000"/>
              </a:solidFill>
            </a:endParaRPr>
          </a:p>
        </p:txBody>
      </p:sp>
      <p:sp>
        <p:nvSpPr>
          <p:cNvPr id="109" name="Rectangle 15"/>
          <p:cNvSpPr>
            <a:spLocks noChangeArrowheads="1"/>
          </p:cNvSpPr>
          <p:nvPr/>
        </p:nvSpPr>
        <p:spPr bwMode="auto">
          <a:xfrm>
            <a:off x="5558373" y="2878665"/>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Scan Server</a:t>
            </a:r>
            <a:endParaRPr lang="en-US" sz="1200" b="1" dirty="0">
              <a:solidFill>
                <a:srgbClr val="000000"/>
              </a:solidFill>
            </a:endParaRPr>
          </a:p>
        </p:txBody>
      </p:sp>
      <p:sp>
        <p:nvSpPr>
          <p:cNvPr id="110" name="Rectangle 15"/>
          <p:cNvSpPr>
            <a:spLocks noChangeArrowheads="1"/>
          </p:cNvSpPr>
          <p:nvPr/>
        </p:nvSpPr>
        <p:spPr bwMode="auto">
          <a:xfrm>
            <a:off x="5561548" y="3253315"/>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XML/RPC</a:t>
            </a:r>
            <a:endParaRPr lang="en-US" dirty="0">
              <a:solidFill>
                <a:srgbClr val="000000"/>
              </a:solidFill>
            </a:endParaRPr>
          </a:p>
        </p:txBody>
      </p:sp>
      <p:sp>
        <p:nvSpPr>
          <p:cNvPr id="111" name="Line 132"/>
          <p:cNvSpPr>
            <a:spLocks noChangeShapeType="1"/>
          </p:cNvSpPr>
          <p:nvPr/>
        </p:nvSpPr>
        <p:spPr bwMode="auto">
          <a:xfrm>
            <a:off x="6094948" y="3650190"/>
            <a:ext cx="0" cy="144462"/>
          </a:xfrm>
          <a:prstGeom prst="line">
            <a:avLst/>
          </a:prstGeom>
          <a:noFill/>
          <a:ln w="34925">
            <a:solidFill>
              <a:schemeClr val="tx1"/>
            </a:solidFill>
            <a:round/>
            <a:headEnd/>
            <a:tailEnd/>
          </a:ln>
        </p:spPr>
        <p:txBody>
          <a:bodyPr/>
          <a:lstStyle/>
          <a:p>
            <a:endParaRPr lang="en-US"/>
          </a:p>
        </p:txBody>
      </p:sp>
      <p:sp>
        <p:nvSpPr>
          <p:cNvPr id="114" name="Line 48"/>
          <p:cNvSpPr>
            <a:spLocks noChangeShapeType="1"/>
          </p:cNvSpPr>
          <p:nvPr/>
        </p:nvSpPr>
        <p:spPr bwMode="auto">
          <a:xfrm>
            <a:off x="6110801" y="2310340"/>
            <a:ext cx="1588" cy="273050"/>
          </a:xfrm>
          <a:prstGeom prst="line">
            <a:avLst/>
          </a:prstGeom>
          <a:noFill/>
          <a:ln w="36720">
            <a:solidFill>
              <a:srgbClr val="FF0000"/>
            </a:solidFill>
            <a:round/>
            <a:headEnd/>
            <a:tailEnd/>
          </a:ln>
        </p:spPr>
        <p:txBody>
          <a:bodyPr/>
          <a:lstStyle/>
          <a:p>
            <a:endParaRPr lang="en-US"/>
          </a:p>
        </p:txBody>
      </p:sp>
      <p:sp>
        <p:nvSpPr>
          <p:cNvPr id="113" name="Text Box 134"/>
          <p:cNvSpPr txBox="1">
            <a:spLocks noChangeArrowheads="1"/>
          </p:cNvSpPr>
          <p:nvPr/>
        </p:nvSpPr>
        <p:spPr bwMode="auto">
          <a:xfrm>
            <a:off x="5558373" y="3892174"/>
            <a:ext cx="1101725" cy="646331"/>
          </a:xfrm>
          <a:prstGeom prst="rect">
            <a:avLst/>
          </a:prstGeom>
          <a:noFill/>
          <a:ln w="9525">
            <a:noFill/>
            <a:miter lim="800000"/>
            <a:headEnd/>
            <a:tailEnd/>
          </a:ln>
        </p:spPr>
        <p:txBody>
          <a:bodyPr wrap="square">
            <a:spAutoFit/>
          </a:bodyPr>
          <a:lstStyle/>
          <a:p>
            <a:r>
              <a:rPr lang="en-US" dirty="0" smtClean="0"/>
              <a:t>Channel</a:t>
            </a:r>
          </a:p>
          <a:p>
            <a:r>
              <a:rPr lang="en-US" dirty="0" err="1" smtClean="0"/>
              <a:t>Archiver</a:t>
            </a:r>
            <a:endParaRPr lang="en-US" dirty="0"/>
          </a:p>
        </p:txBody>
      </p:sp>
      <p:sp>
        <p:nvSpPr>
          <p:cNvPr id="115" name="Rectangle 29"/>
          <p:cNvSpPr>
            <a:spLocks noChangeArrowheads="1"/>
          </p:cNvSpPr>
          <p:nvPr/>
        </p:nvSpPr>
        <p:spPr bwMode="auto">
          <a:xfrm>
            <a:off x="3733282" y="1791758"/>
            <a:ext cx="631825" cy="269714"/>
          </a:xfrm>
          <a:prstGeom prst="rect">
            <a:avLst/>
          </a:prstGeom>
          <a:solidFill>
            <a:srgbClr val="FFC000"/>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PVAC</a:t>
            </a:r>
            <a:endParaRPr lang="en-US" sz="1600" dirty="0">
              <a:solidFill>
                <a:srgbClr val="000000"/>
              </a:solidFill>
            </a:endParaRPr>
          </a:p>
        </p:txBody>
      </p:sp>
      <p:cxnSp>
        <p:nvCxnSpPr>
          <p:cNvPr id="3" name="Straight Arrow Connector 2"/>
          <p:cNvCxnSpPr/>
          <p:nvPr/>
        </p:nvCxnSpPr>
        <p:spPr bwMode="auto">
          <a:xfrm>
            <a:off x="2284413" y="6112933"/>
            <a:ext cx="590528" cy="1270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2428876" y="6028267"/>
            <a:ext cx="167735" cy="177799"/>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2287071" y="5803591"/>
            <a:ext cx="619080" cy="276999"/>
          </a:xfrm>
          <a:prstGeom prst="rect">
            <a:avLst/>
          </a:prstGeom>
          <a:noFill/>
        </p:spPr>
        <p:txBody>
          <a:bodyPr wrap="none" rtlCol="0">
            <a:spAutoFit/>
          </a:bodyPr>
          <a:lstStyle/>
          <a:p>
            <a:r>
              <a:rPr lang="en-US" sz="1200" dirty="0" smtClean="0"/>
              <a:t>N-lanes</a:t>
            </a:r>
            <a:endParaRPr lang="en-US" sz="1200" dirty="0"/>
          </a:p>
        </p:txBody>
      </p:sp>
      <p:sp>
        <p:nvSpPr>
          <p:cNvPr id="118" name="AutoShape 133"/>
          <p:cNvSpPr>
            <a:spLocks noChangeArrowheads="1"/>
          </p:cNvSpPr>
          <p:nvPr/>
        </p:nvSpPr>
        <p:spPr bwMode="auto">
          <a:xfrm>
            <a:off x="2857497" y="5916690"/>
            <a:ext cx="592138" cy="728662"/>
          </a:xfrm>
          <a:prstGeom prst="can">
            <a:avLst>
              <a:gd name="adj" fmla="val 30764"/>
            </a:avLst>
          </a:prstGeom>
          <a:solidFill>
            <a:srgbClr val="CCFF99"/>
          </a:solidFill>
          <a:ln w="9525">
            <a:solidFill>
              <a:schemeClr val="tx1"/>
            </a:solidFill>
            <a:round/>
            <a:headEnd/>
            <a:tailEnd/>
          </a:ln>
        </p:spPr>
        <p:txBody>
          <a:bodyPr wrap="none" anchor="ctr"/>
          <a:lstStyle/>
          <a:p>
            <a:endParaRPr lang="en-US"/>
          </a:p>
        </p:txBody>
      </p:sp>
      <p:sp>
        <p:nvSpPr>
          <p:cNvPr id="119" name="Text Box 134"/>
          <p:cNvSpPr txBox="1">
            <a:spLocks noChangeArrowheads="1"/>
          </p:cNvSpPr>
          <p:nvPr/>
        </p:nvSpPr>
        <p:spPr bwMode="auto">
          <a:xfrm>
            <a:off x="2805110" y="6123065"/>
            <a:ext cx="662361" cy="461665"/>
          </a:xfrm>
          <a:prstGeom prst="rect">
            <a:avLst/>
          </a:prstGeom>
          <a:noFill/>
          <a:ln w="9525">
            <a:noFill/>
            <a:miter lim="800000"/>
            <a:headEnd/>
            <a:tailEnd/>
          </a:ln>
        </p:spPr>
        <p:txBody>
          <a:bodyPr wrap="none">
            <a:spAutoFit/>
          </a:bodyPr>
          <a:lstStyle/>
          <a:p>
            <a:r>
              <a:rPr lang="en-US" sz="1200" dirty="0" smtClean="0"/>
              <a:t>Detector</a:t>
            </a:r>
          </a:p>
          <a:p>
            <a:r>
              <a:rPr lang="en-US" sz="1200" dirty="0" smtClean="0"/>
              <a:t>Storage</a:t>
            </a:r>
            <a:endParaRPr lang="en-US" sz="1200" dirty="0"/>
          </a:p>
        </p:txBody>
      </p:sp>
      <p:cxnSp>
        <p:nvCxnSpPr>
          <p:cNvPr id="120" name="Straight Arrow Connector 119"/>
          <p:cNvCxnSpPr/>
          <p:nvPr/>
        </p:nvCxnSpPr>
        <p:spPr bwMode="auto">
          <a:xfrm>
            <a:off x="2301341" y="5638775"/>
            <a:ext cx="590528" cy="12700"/>
          </a:xfrm>
          <a:prstGeom prst="straightConnector1">
            <a:avLst/>
          </a:prstGeom>
          <a:ln>
            <a:solidFill>
              <a:srgbClr val="FFC000"/>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21" name="Straight Connector 120"/>
          <p:cNvCxnSpPr/>
          <p:nvPr/>
        </p:nvCxnSpPr>
        <p:spPr bwMode="auto">
          <a:xfrm>
            <a:off x="2445804" y="5554109"/>
            <a:ext cx="167735" cy="177799"/>
          </a:xfrm>
          <a:prstGeom prst="line">
            <a:avLst/>
          </a:prstGeom>
          <a:ln>
            <a:solidFill>
              <a:srgbClr val="FFC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22" name="Rectangle 11"/>
          <p:cNvSpPr>
            <a:spLocks noChangeArrowheads="1"/>
          </p:cNvSpPr>
          <p:nvPr/>
        </p:nvSpPr>
        <p:spPr bwMode="auto">
          <a:xfrm>
            <a:off x="2906151" y="5153553"/>
            <a:ext cx="1279525" cy="677335"/>
          </a:xfrm>
          <a:prstGeom prst="rect">
            <a:avLst/>
          </a:prstGeom>
          <a:solidFill>
            <a:srgbClr val="FFC000"/>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User FPGA</a:t>
            </a:r>
            <a:endParaRPr lang="en-US" sz="1400" dirty="0">
              <a:solidFill>
                <a:srgbClr val="000000"/>
              </a:solidFill>
            </a:endParaRPr>
          </a:p>
        </p:txBody>
      </p:sp>
      <p:cxnSp>
        <p:nvCxnSpPr>
          <p:cNvPr id="123" name="Straight Arrow Connector 122"/>
          <p:cNvCxnSpPr/>
          <p:nvPr/>
        </p:nvCxnSpPr>
        <p:spPr bwMode="auto">
          <a:xfrm>
            <a:off x="4213244" y="5370511"/>
            <a:ext cx="1243695" cy="12700"/>
          </a:xfrm>
          <a:prstGeom prst="straightConnector1">
            <a:avLst/>
          </a:prstGeom>
          <a:ln>
            <a:solidFill>
              <a:srgbClr val="FFC000"/>
            </a:solidFill>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124" name="Straight Arrow Connector 123"/>
          <p:cNvCxnSpPr/>
          <p:nvPr/>
        </p:nvCxnSpPr>
        <p:spPr bwMode="auto">
          <a:xfrm flipV="1">
            <a:off x="4202134" y="5731908"/>
            <a:ext cx="2787326" cy="2644"/>
          </a:xfrm>
          <a:prstGeom prst="straightConnector1">
            <a:avLst/>
          </a:prstGeom>
          <a:ln>
            <a:solidFill>
              <a:srgbClr val="FFC000"/>
            </a:solidFill>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25" name="Line 48"/>
          <p:cNvSpPr>
            <a:spLocks noChangeShapeType="1"/>
          </p:cNvSpPr>
          <p:nvPr/>
        </p:nvSpPr>
        <p:spPr bwMode="auto">
          <a:xfrm flipH="1">
            <a:off x="7526566" y="4640256"/>
            <a:ext cx="1058" cy="144905"/>
          </a:xfrm>
          <a:prstGeom prst="line">
            <a:avLst/>
          </a:prstGeom>
          <a:noFill/>
          <a:ln w="36720">
            <a:solidFill>
              <a:srgbClr val="FF0000"/>
            </a:solidFill>
            <a:round/>
            <a:headEnd/>
            <a:tailEnd/>
          </a:ln>
        </p:spPr>
        <p:txBody>
          <a:bodyPr/>
          <a:lstStyle/>
          <a:p>
            <a:endParaRPr lang="en-US"/>
          </a:p>
        </p:txBody>
      </p:sp>
      <p:sp>
        <p:nvSpPr>
          <p:cNvPr id="126" name="Rectangle 12"/>
          <p:cNvSpPr>
            <a:spLocks noChangeArrowheads="1"/>
          </p:cNvSpPr>
          <p:nvPr/>
        </p:nvSpPr>
        <p:spPr bwMode="auto">
          <a:xfrm>
            <a:off x="6989460" y="5043473"/>
            <a:ext cx="1079500" cy="873217"/>
          </a:xfrm>
          <a:prstGeom prst="rect">
            <a:avLst/>
          </a:prstGeom>
          <a:solidFill>
            <a:srgbClr val="FFC000"/>
          </a:solidFill>
          <a:ln w="25527">
            <a:solidFill>
              <a:srgbClr val="00006F"/>
            </a:solidFill>
            <a:miter lim="800000"/>
            <a:headEnd/>
            <a:tailEnd/>
          </a:ln>
        </p:spPr>
        <p:txBody>
          <a:bodyPr wrap="none" lIns="90000" tIns="46800" rIns="90000" bIns="0" anchor="ctr" anchorCtr="0"/>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Data Analysis.</a:t>
            </a:r>
            <a:endParaRPr lang="en-US" sz="1600" dirty="0">
              <a:solidFill>
                <a:srgbClr val="000000"/>
              </a:solidFill>
            </a:endParaRPr>
          </a:p>
        </p:txBody>
      </p:sp>
      <p:sp>
        <p:nvSpPr>
          <p:cNvPr id="127" name="Rectangle 12"/>
          <p:cNvSpPr>
            <a:spLocks noChangeArrowheads="1"/>
          </p:cNvSpPr>
          <p:nvPr/>
        </p:nvSpPr>
        <p:spPr bwMode="auto">
          <a:xfrm>
            <a:off x="6989460" y="4773601"/>
            <a:ext cx="539750" cy="284786"/>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CAS</a:t>
            </a:r>
          </a:p>
        </p:txBody>
      </p:sp>
      <p:sp>
        <p:nvSpPr>
          <p:cNvPr id="128" name="Rectangle 29"/>
          <p:cNvSpPr>
            <a:spLocks noChangeArrowheads="1"/>
          </p:cNvSpPr>
          <p:nvPr/>
        </p:nvSpPr>
        <p:spPr bwMode="auto">
          <a:xfrm>
            <a:off x="7526565" y="4773071"/>
            <a:ext cx="542395" cy="284616"/>
          </a:xfrm>
          <a:prstGeom prst="rect">
            <a:avLst/>
          </a:prstGeom>
          <a:solidFill>
            <a:srgbClr val="CCFF99"/>
          </a:solidFill>
          <a:ln w="25560">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rPr>
              <a:t>PVAS</a:t>
            </a:r>
            <a:endParaRPr lang="en-US" sz="1600" dirty="0">
              <a:solidFill>
                <a:srgbClr val="000000"/>
              </a:solidFill>
            </a:endParaRPr>
          </a:p>
        </p:txBody>
      </p:sp>
      <p:sp>
        <p:nvSpPr>
          <p:cNvPr id="129" name="Text Box 7"/>
          <p:cNvSpPr txBox="1">
            <a:spLocks noChangeArrowheads="1"/>
          </p:cNvSpPr>
          <p:nvPr/>
        </p:nvSpPr>
        <p:spPr bwMode="auto">
          <a:xfrm>
            <a:off x="4480217" y="4816467"/>
            <a:ext cx="1055688" cy="593112"/>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smtClean="0"/>
              <a:t>2) User FPGA Converts to </a:t>
            </a:r>
            <a:r>
              <a:rPr lang="en-US" sz="1200" i="1" dirty="0" err="1" smtClean="0"/>
              <a:t>NTType</a:t>
            </a:r>
            <a:endParaRPr lang="en-US" sz="1200" i="1" dirty="0" smtClean="0"/>
          </a:p>
        </p:txBody>
      </p:sp>
      <p:sp>
        <p:nvSpPr>
          <p:cNvPr id="130" name="Text Box 7"/>
          <p:cNvSpPr txBox="1">
            <a:spLocks noChangeArrowheads="1"/>
          </p:cNvSpPr>
          <p:nvPr/>
        </p:nvSpPr>
        <p:spPr bwMode="auto">
          <a:xfrm>
            <a:off x="8120119" y="5080305"/>
            <a:ext cx="1055688" cy="759311"/>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smtClean="0"/>
              <a:t>3) Analysis In IOC creates </a:t>
            </a:r>
            <a:r>
              <a:rPr lang="en-US" sz="1200" i="1" dirty="0" err="1" smtClean="0"/>
              <a:t>resutls</a:t>
            </a:r>
            <a:r>
              <a:rPr lang="en-US" sz="1200" i="1" dirty="0" smtClean="0"/>
              <a:t> as </a:t>
            </a:r>
            <a:r>
              <a:rPr lang="en-US" sz="1200" i="1" dirty="0" err="1" smtClean="0"/>
              <a:t>NTType</a:t>
            </a:r>
            <a:endParaRPr lang="en-US" sz="1200" i="1" dirty="0" smtClean="0"/>
          </a:p>
        </p:txBody>
      </p:sp>
      <p:sp>
        <p:nvSpPr>
          <p:cNvPr id="131" name="Text Box 7"/>
          <p:cNvSpPr txBox="1">
            <a:spLocks noChangeArrowheads="1"/>
          </p:cNvSpPr>
          <p:nvPr/>
        </p:nvSpPr>
        <p:spPr bwMode="auto">
          <a:xfrm>
            <a:off x="3171265" y="3669850"/>
            <a:ext cx="1055688" cy="925511"/>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smtClean="0"/>
              <a:t>4) Analysis In middle layer </a:t>
            </a:r>
            <a:r>
              <a:rPr lang="en-US" sz="1200" i="1" dirty="0" err="1" smtClean="0"/>
              <a:t>sevice</a:t>
            </a:r>
            <a:r>
              <a:rPr lang="en-US" sz="1200" i="1" dirty="0" smtClean="0"/>
              <a:t> creates </a:t>
            </a:r>
            <a:r>
              <a:rPr lang="en-US" sz="1200" i="1" dirty="0" err="1" smtClean="0"/>
              <a:t>resutls</a:t>
            </a:r>
            <a:r>
              <a:rPr lang="en-US" sz="1200" i="1" dirty="0" smtClean="0"/>
              <a:t> as </a:t>
            </a:r>
            <a:r>
              <a:rPr lang="en-US" sz="1200" i="1" dirty="0" err="1" smtClean="0"/>
              <a:t>NTType</a:t>
            </a:r>
            <a:endParaRPr lang="en-US" sz="1200" i="1" dirty="0" smtClean="0"/>
          </a:p>
        </p:txBody>
      </p:sp>
      <p:sp>
        <p:nvSpPr>
          <p:cNvPr id="132" name="Text Box 7"/>
          <p:cNvSpPr txBox="1">
            <a:spLocks noChangeArrowheads="1"/>
          </p:cNvSpPr>
          <p:nvPr/>
        </p:nvSpPr>
        <p:spPr bwMode="auto">
          <a:xfrm>
            <a:off x="3636810" y="2079100"/>
            <a:ext cx="2606841" cy="260713"/>
          </a:xfrm>
          <a:prstGeom prst="rect">
            <a:avLst/>
          </a:prstGeom>
          <a:noFill/>
          <a:ln w="9525">
            <a:noFill/>
            <a:round/>
            <a:headEnd/>
            <a:tailEnd/>
          </a:ln>
        </p:spPr>
        <p:txBody>
          <a:bodyPr wrap="square"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dirty="0"/>
              <a:t>5</a:t>
            </a:r>
            <a:r>
              <a:rPr lang="en-US" sz="1200" i="1" dirty="0" smtClean="0"/>
              <a:t>) Connect V4 client to existing codes</a:t>
            </a:r>
          </a:p>
        </p:txBody>
      </p:sp>
    </p:spTree>
    <p:extLst>
      <p:ext uri="{BB962C8B-B14F-4D97-AF65-F5344CB8AC3E}">
        <p14:creationId xmlns:p14="http://schemas.microsoft.com/office/powerpoint/2010/main" val="34318403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Title 1"/>
          <p:cNvSpPr>
            <a:spLocks noGrp="1"/>
          </p:cNvSpPr>
          <p:nvPr>
            <p:ph type="title" idx="4294967295"/>
          </p:nvPr>
        </p:nvSpPr>
        <p:spPr/>
        <p:txBody>
          <a:bodyPr/>
          <a:lstStyle/>
          <a:p>
            <a:r>
              <a:rPr lang="en-US" dirty="0" smtClean="0"/>
              <a:t>EPICS Core</a:t>
            </a:r>
            <a:endParaRPr lang="en-US" sz="2400" dirty="0" smtClean="0"/>
          </a:p>
        </p:txBody>
      </p:sp>
      <p:sp>
        <p:nvSpPr>
          <p:cNvPr id="2266114" name="Content Placeholder 2"/>
          <p:cNvSpPr>
            <a:spLocks noGrp="1"/>
          </p:cNvSpPr>
          <p:nvPr>
            <p:ph idx="4294967295"/>
          </p:nvPr>
        </p:nvSpPr>
        <p:spPr>
          <a:xfrm>
            <a:off x="298450" y="1087438"/>
            <a:ext cx="8629650" cy="4735512"/>
          </a:xfrm>
        </p:spPr>
        <p:txBody>
          <a:bodyPr/>
          <a:lstStyle/>
          <a:p>
            <a:r>
              <a:rPr lang="en-US" sz="1600" dirty="0" smtClean="0"/>
              <a:t>Team</a:t>
            </a:r>
          </a:p>
          <a:p>
            <a:pPr lvl="1"/>
            <a:r>
              <a:rPr lang="en-US" sz="1200" dirty="0" smtClean="0"/>
              <a:t>Michael </a:t>
            </a:r>
            <a:r>
              <a:rPr lang="en-US" sz="1200" dirty="0" err="1" smtClean="0"/>
              <a:t>Davidsaver</a:t>
            </a:r>
            <a:r>
              <a:rPr lang="en-US" sz="1200" dirty="0" smtClean="0"/>
              <a:t> (BNL), </a:t>
            </a:r>
            <a:r>
              <a:rPr lang="en-US" sz="1200" dirty="0"/>
              <a:t>Bob </a:t>
            </a:r>
            <a:r>
              <a:rPr lang="en-US" sz="1200" dirty="0" err="1" smtClean="0"/>
              <a:t>Dalesio</a:t>
            </a:r>
            <a:r>
              <a:rPr lang="en-US" sz="1200" dirty="0" smtClean="0"/>
              <a:t> (BNL), David </a:t>
            </a:r>
            <a:r>
              <a:rPr lang="en-US" sz="1200" dirty="0" err="1" smtClean="0"/>
              <a:t>Hickins</a:t>
            </a:r>
            <a:r>
              <a:rPr lang="en-US" sz="1200" dirty="0" smtClean="0"/>
              <a:t> (DLS), Jeff Hill (LANL), Andrew Johnson - release management (ANL), </a:t>
            </a:r>
            <a:r>
              <a:rPr lang="en-US" sz="1200" dirty="0" err="1" smtClean="0"/>
              <a:t>Timo</a:t>
            </a:r>
            <a:r>
              <a:rPr lang="en-US" sz="1200" dirty="0" smtClean="0"/>
              <a:t> </a:t>
            </a:r>
            <a:r>
              <a:rPr lang="en-US" sz="1200" dirty="0" err="1" smtClean="0"/>
              <a:t>Korhonen</a:t>
            </a:r>
            <a:r>
              <a:rPr lang="en-US" sz="1200" dirty="0" smtClean="0"/>
              <a:t> (PSI), </a:t>
            </a:r>
            <a:r>
              <a:rPr lang="en-US" sz="1200" dirty="0"/>
              <a:t>Marty </a:t>
            </a:r>
            <a:r>
              <a:rPr lang="en-US" sz="1200" dirty="0" err="1"/>
              <a:t>Kraimer</a:t>
            </a:r>
            <a:r>
              <a:rPr lang="en-US" sz="1200" dirty="0"/>
              <a:t>, </a:t>
            </a:r>
            <a:r>
              <a:rPr lang="en-US" sz="1200" dirty="0" smtClean="0"/>
              <a:t>Ralph Lange (HMI), </a:t>
            </a:r>
            <a:r>
              <a:rPr lang="en-US" sz="1200" dirty="0" err="1" smtClean="0"/>
              <a:t>Nikolay</a:t>
            </a:r>
            <a:r>
              <a:rPr lang="en-US" sz="1200" dirty="0" smtClean="0"/>
              <a:t> </a:t>
            </a:r>
            <a:r>
              <a:rPr lang="en-US" sz="1200" dirty="0" err="1" smtClean="0"/>
              <a:t>Malitsky</a:t>
            </a:r>
            <a:r>
              <a:rPr lang="en-US" sz="1200" dirty="0" smtClean="0"/>
              <a:t> (BNL), James Rowland (DLS), </a:t>
            </a:r>
            <a:r>
              <a:rPr lang="en-US" sz="1200" dirty="0" err="1" smtClean="0"/>
              <a:t>Matej</a:t>
            </a:r>
            <a:r>
              <a:rPr lang="en-US" sz="1200" dirty="0" smtClean="0"/>
              <a:t> </a:t>
            </a:r>
            <a:r>
              <a:rPr lang="en-US" sz="1200" dirty="0" err="1" smtClean="0"/>
              <a:t>Sekoranja</a:t>
            </a:r>
            <a:r>
              <a:rPr lang="en-US" sz="1200" dirty="0" smtClean="0"/>
              <a:t> (</a:t>
            </a:r>
            <a:r>
              <a:rPr lang="en-US" sz="1200" dirty="0" err="1" smtClean="0"/>
              <a:t>Cosylab</a:t>
            </a:r>
            <a:r>
              <a:rPr lang="en-US" sz="1200" dirty="0" smtClean="0"/>
              <a:t>), </a:t>
            </a:r>
            <a:r>
              <a:rPr lang="en-US" sz="1200" dirty="0" err="1" smtClean="0"/>
              <a:t>Guobao</a:t>
            </a:r>
            <a:r>
              <a:rPr lang="en-US" sz="1200" dirty="0" smtClean="0"/>
              <a:t> </a:t>
            </a:r>
            <a:r>
              <a:rPr lang="en-US" sz="1200" dirty="0" err="1" smtClean="0"/>
              <a:t>Shen</a:t>
            </a:r>
            <a:r>
              <a:rPr lang="en-US" sz="1200" dirty="0" smtClean="0"/>
              <a:t> (BNL), Greg White – development chair (PSI/SLAC)</a:t>
            </a:r>
          </a:p>
          <a:p>
            <a:pPr lvl="1"/>
            <a:endParaRPr lang="en-US" sz="1200" dirty="0"/>
          </a:p>
          <a:p>
            <a:r>
              <a:rPr lang="en-US" sz="1600" dirty="0" smtClean="0"/>
              <a:t>IOC Enhancements</a:t>
            </a:r>
          </a:p>
          <a:p>
            <a:pPr lvl="1"/>
            <a:r>
              <a:rPr lang="en-US" sz="1200" dirty="0" smtClean="0"/>
              <a:t>Support higher throughput of large data sets</a:t>
            </a:r>
          </a:p>
          <a:p>
            <a:pPr lvl="1"/>
            <a:r>
              <a:rPr lang="en-US" sz="1200" dirty="0" smtClean="0"/>
              <a:t>Support atomic get and put operations on a single IOC</a:t>
            </a:r>
          </a:p>
          <a:p>
            <a:pPr lvl="1"/>
            <a:r>
              <a:rPr lang="en-US" sz="1200" dirty="0" smtClean="0"/>
              <a:t>Optimize connections of large data sets to </a:t>
            </a:r>
            <a:r>
              <a:rPr lang="en-US" sz="1200" dirty="0" err="1" smtClean="0"/>
              <a:t>PVAccess</a:t>
            </a:r>
            <a:endParaRPr lang="en-US" sz="1200" dirty="0" smtClean="0"/>
          </a:p>
          <a:p>
            <a:pPr lvl="1"/>
            <a:r>
              <a:rPr lang="en-US" sz="1200" dirty="0" smtClean="0"/>
              <a:t>Develop records to manipulate large data sets such as images and multidimensional arrays</a:t>
            </a:r>
          </a:p>
          <a:p>
            <a:endParaRPr lang="en-US" sz="1600" dirty="0" smtClean="0"/>
          </a:p>
          <a:p>
            <a:r>
              <a:rPr lang="en-US" sz="1600" dirty="0" err="1" smtClean="0"/>
              <a:t>PVAccess</a:t>
            </a:r>
            <a:r>
              <a:rPr lang="en-US" sz="1600" dirty="0" smtClean="0"/>
              <a:t> extensions to support high throughput services</a:t>
            </a:r>
          </a:p>
          <a:p>
            <a:pPr lvl="1"/>
            <a:r>
              <a:rPr lang="en-US" sz="1200" dirty="0" smtClean="0"/>
              <a:t>Continue to optimize performance on different platforms</a:t>
            </a:r>
          </a:p>
          <a:p>
            <a:pPr lvl="1"/>
            <a:r>
              <a:rPr lang="en-US" sz="1200" dirty="0" smtClean="0"/>
              <a:t>Implement a multi-cast solution for large data sets</a:t>
            </a:r>
          </a:p>
          <a:p>
            <a:pPr lvl="1"/>
            <a:r>
              <a:rPr lang="en-US" sz="1200" dirty="0" smtClean="0"/>
              <a:t>Implement a communication “channel” for broadcasts such as log messages or alarms</a:t>
            </a:r>
          </a:p>
          <a:p>
            <a:endParaRPr lang="en-US" sz="1600" dirty="0"/>
          </a:p>
          <a:p>
            <a:r>
              <a:rPr lang="en-US" sz="1600" dirty="0" err="1" smtClean="0"/>
              <a:t>NT_Types</a:t>
            </a:r>
            <a:endParaRPr lang="en-US" sz="1600" dirty="0" smtClean="0"/>
          </a:p>
          <a:p>
            <a:pPr lvl="1"/>
            <a:r>
              <a:rPr lang="en-US" sz="1200" dirty="0" smtClean="0"/>
              <a:t>Complete </a:t>
            </a:r>
            <a:r>
              <a:rPr lang="en-US" sz="1200" dirty="0" err="1" smtClean="0"/>
              <a:t>NTMatrix</a:t>
            </a:r>
            <a:endParaRPr lang="en-US" sz="1200" dirty="0" smtClean="0"/>
          </a:p>
          <a:p>
            <a:pPr lvl="1"/>
            <a:r>
              <a:rPr lang="en-US" sz="1200" dirty="0" smtClean="0"/>
              <a:t>Complete a definition for Image and N-Dimensional Arrays</a:t>
            </a:r>
          </a:p>
          <a:p>
            <a:pPr lvl="1"/>
            <a:r>
              <a:rPr lang="en-US" sz="1200" dirty="0" smtClean="0"/>
              <a:t>Packaging of meta data such as </a:t>
            </a:r>
            <a:r>
              <a:rPr lang="en-US" sz="1200" dirty="0" err="1" smtClean="0"/>
              <a:t>AreaDetector</a:t>
            </a:r>
            <a:endParaRPr lang="en-US" sz="1200" dirty="0"/>
          </a:p>
          <a:p>
            <a:pPr lvl="1"/>
            <a:r>
              <a:rPr lang="en-US" sz="1200" dirty="0" smtClean="0"/>
              <a:t>Continue to expand this set to support middle layer service development</a:t>
            </a:r>
          </a:p>
        </p:txBody>
      </p:sp>
    </p:spTree>
    <p:extLst>
      <p:ext uri="{BB962C8B-B14F-4D97-AF65-F5344CB8AC3E}">
        <p14:creationId xmlns:p14="http://schemas.microsoft.com/office/powerpoint/2010/main" val="33144086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Title 1"/>
          <p:cNvSpPr>
            <a:spLocks noGrp="1"/>
          </p:cNvSpPr>
          <p:nvPr>
            <p:ph type="title" idx="4294967295"/>
          </p:nvPr>
        </p:nvSpPr>
        <p:spPr/>
        <p:txBody>
          <a:bodyPr/>
          <a:lstStyle/>
          <a:p>
            <a:r>
              <a:rPr lang="en-US" dirty="0" smtClean="0"/>
              <a:t>EPICS Core Service Development</a:t>
            </a:r>
            <a:endParaRPr lang="en-US" sz="2400" dirty="0" smtClean="0"/>
          </a:p>
        </p:txBody>
      </p:sp>
      <p:sp>
        <p:nvSpPr>
          <p:cNvPr id="2266114" name="Content Placeholder 2"/>
          <p:cNvSpPr>
            <a:spLocks noGrp="1"/>
          </p:cNvSpPr>
          <p:nvPr>
            <p:ph idx="4294967295"/>
          </p:nvPr>
        </p:nvSpPr>
        <p:spPr>
          <a:xfrm>
            <a:off x="298450" y="1087438"/>
            <a:ext cx="8629650" cy="4735512"/>
          </a:xfrm>
        </p:spPr>
        <p:txBody>
          <a:bodyPr/>
          <a:lstStyle/>
          <a:p>
            <a:r>
              <a:rPr lang="en-US" sz="1600" dirty="0" smtClean="0"/>
              <a:t>Channel Finder (Ralph Lange)</a:t>
            </a:r>
          </a:p>
          <a:p>
            <a:endParaRPr lang="en-US" sz="1600" dirty="0" smtClean="0"/>
          </a:p>
          <a:p>
            <a:r>
              <a:rPr lang="en-US" sz="1600" dirty="0" smtClean="0"/>
              <a:t>Save and Retrieve (</a:t>
            </a:r>
            <a:r>
              <a:rPr lang="en-US" sz="1600" dirty="0" err="1" smtClean="0"/>
              <a:t>Guobao</a:t>
            </a:r>
            <a:r>
              <a:rPr lang="en-US" sz="1600" dirty="0" smtClean="0"/>
              <a:t> </a:t>
            </a:r>
            <a:r>
              <a:rPr lang="en-US" sz="1600" dirty="0" err="1" smtClean="0"/>
              <a:t>Shen</a:t>
            </a:r>
            <a:r>
              <a:rPr lang="en-US" sz="1600" dirty="0" smtClean="0"/>
              <a:t>)</a:t>
            </a:r>
          </a:p>
          <a:p>
            <a:endParaRPr lang="en-US" sz="1600" dirty="0" smtClean="0"/>
          </a:p>
          <a:p>
            <a:r>
              <a:rPr lang="en-US" sz="1600" dirty="0" smtClean="0"/>
              <a:t>Image </a:t>
            </a:r>
            <a:r>
              <a:rPr lang="en-US" sz="1600" dirty="0" smtClean="0"/>
              <a:t>Server / Multidimensional Array Server </a:t>
            </a:r>
            <a:r>
              <a:rPr lang="en-US" sz="1600" dirty="0" smtClean="0"/>
              <a:t>(David </a:t>
            </a:r>
            <a:r>
              <a:rPr lang="en-US" sz="1600" dirty="0" err="1" smtClean="0"/>
              <a:t>Hickin</a:t>
            </a:r>
            <a:r>
              <a:rPr lang="en-US" sz="1600" dirty="0" smtClean="0"/>
              <a:t>, Michael </a:t>
            </a:r>
            <a:r>
              <a:rPr lang="en-US" sz="1600" dirty="0" err="1" smtClean="0"/>
              <a:t>Davidsaver</a:t>
            </a:r>
            <a:r>
              <a:rPr lang="en-US" sz="1600" dirty="0" smtClean="0"/>
              <a:t>)</a:t>
            </a:r>
          </a:p>
          <a:p>
            <a:endParaRPr lang="en-US" sz="1600" dirty="0" smtClean="0"/>
          </a:p>
          <a:p>
            <a:r>
              <a:rPr lang="en-US" sz="1600" dirty="0" smtClean="0"/>
              <a:t>History Server </a:t>
            </a:r>
            <a:r>
              <a:rPr lang="en-US" sz="1600" dirty="0"/>
              <a:t>(</a:t>
            </a:r>
            <a:r>
              <a:rPr lang="en-US" sz="1600" dirty="0" err="1"/>
              <a:t>Murali</a:t>
            </a:r>
            <a:r>
              <a:rPr lang="en-US" sz="1600" dirty="0"/>
              <a:t> Shankar, David </a:t>
            </a:r>
            <a:r>
              <a:rPr lang="en-US" sz="1600" dirty="0" err="1" smtClean="0"/>
              <a:t>Hickin</a:t>
            </a:r>
            <a:r>
              <a:rPr lang="en-US" sz="1600" dirty="0" smtClean="0"/>
              <a:t>, </a:t>
            </a:r>
            <a:r>
              <a:rPr lang="en-US" sz="1600" dirty="0" err="1" smtClean="0"/>
              <a:t>Nikolay</a:t>
            </a:r>
            <a:r>
              <a:rPr lang="en-US" sz="1600" dirty="0" smtClean="0"/>
              <a:t> </a:t>
            </a:r>
            <a:r>
              <a:rPr lang="en-US" sz="1600" dirty="0" err="1" smtClean="0"/>
              <a:t>Malitsky</a:t>
            </a:r>
            <a:r>
              <a:rPr lang="en-US" sz="1600" dirty="0" smtClean="0"/>
              <a:t>)</a:t>
            </a:r>
          </a:p>
          <a:p>
            <a:endParaRPr lang="en-US" sz="1600" dirty="0" smtClean="0"/>
          </a:p>
          <a:p>
            <a:r>
              <a:rPr lang="en-US" sz="1600" dirty="0" smtClean="0"/>
              <a:t>Model Server (Greg White, </a:t>
            </a:r>
            <a:r>
              <a:rPr lang="en-US" sz="1600" dirty="0" err="1" smtClean="0"/>
              <a:t>Guobao</a:t>
            </a:r>
            <a:r>
              <a:rPr lang="en-US" sz="1600" dirty="0" smtClean="0"/>
              <a:t> </a:t>
            </a:r>
            <a:r>
              <a:rPr lang="en-US" sz="1600" dirty="0" err="1" smtClean="0"/>
              <a:t>Shen</a:t>
            </a:r>
            <a:r>
              <a:rPr lang="en-US" sz="1600" dirty="0" smtClean="0"/>
              <a:t>)</a:t>
            </a:r>
          </a:p>
          <a:p>
            <a:endParaRPr lang="en-US" sz="1600" dirty="0"/>
          </a:p>
          <a:p>
            <a:r>
              <a:rPr lang="en-US" sz="1600" dirty="0" smtClean="0"/>
              <a:t>Scan Server (</a:t>
            </a:r>
            <a:r>
              <a:rPr lang="en-US" sz="1600" dirty="0" err="1" smtClean="0"/>
              <a:t>Daron</a:t>
            </a:r>
            <a:r>
              <a:rPr lang="en-US" sz="1600" dirty="0" smtClean="0"/>
              <a:t> Chabot, Kay </a:t>
            </a:r>
            <a:r>
              <a:rPr lang="en-US" sz="1600" dirty="0" err="1" smtClean="0"/>
              <a:t>Kasemir</a:t>
            </a:r>
            <a:r>
              <a:rPr lang="en-US" sz="1600" dirty="0" smtClean="0"/>
              <a:t>)</a:t>
            </a:r>
          </a:p>
          <a:p>
            <a:endParaRPr lang="en-US" sz="1600" dirty="0"/>
          </a:p>
          <a:p>
            <a:r>
              <a:rPr lang="en-US" sz="1600" dirty="0"/>
              <a:t>Log Service (</a:t>
            </a:r>
            <a:r>
              <a:rPr lang="en-US" sz="1600" dirty="0" err="1"/>
              <a:t>Kunal</a:t>
            </a:r>
            <a:r>
              <a:rPr lang="en-US" sz="1600" dirty="0"/>
              <a:t> </a:t>
            </a:r>
            <a:r>
              <a:rPr lang="en-US" sz="1600" dirty="0" err="1"/>
              <a:t>Shroff</a:t>
            </a:r>
            <a:r>
              <a:rPr lang="en-US" sz="1600" dirty="0"/>
              <a:t>, Eric Berryman, Kay </a:t>
            </a:r>
            <a:r>
              <a:rPr lang="en-US" sz="1600" dirty="0" err="1"/>
              <a:t>Kasemir</a:t>
            </a:r>
            <a:r>
              <a:rPr lang="en-US" sz="1600" dirty="0"/>
              <a:t>)</a:t>
            </a:r>
          </a:p>
          <a:p>
            <a:endParaRPr lang="en-US" sz="1600" dirty="0"/>
          </a:p>
          <a:p>
            <a:r>
              <a:rPr lang="en-US" sz="1600" dirty="0" smtClean="0"/>
              <a:t>Other services as they are identified</a:t>
            </a:r>
          </a:p>
        </p:txBody>
      </p:sp>
    </p:spTree>
    <p:extLst>
      <p:ext uri="{BB962C8B-B14F-4D97-AF65-F5344CB8AC3E}">
        <p14:creationId xmlns:p14="http://schemas.microsoft.com/office/powerpoint/2010/main" val="31452048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6113" name="Title 1"/>
          <p:cNvSpPr>
            <a:spLocks noGrp="1"/>
          </p:cNvSpPr>
          <p:nvPr>
            <p:ph type="title" idx="4294967295"/>
          </p:nvPr>
        </p:nvSpPr>
        <p:spPr/>
        <p:txBody>
          <a:bodyPr/>
          <a:lstStyle/>
          <a:p>
            <a:r>
              <a:rPr lang="en-US" dirty="0" smtClean="0"/>
              <a:t>EPICS Related Developments</a:t>
            </a:r>
            <a:endParaRPr lang="en-US" sz="2400" dirty="0" smtClean="0"/>
          </a:p>
        </p:txBody>
      </p:sp>
      <p:sp>
        <p:nvSpPr>
          <p:cNvPr id="2266114" name="Content Placeholder 2"/>
          <p:cNvSpPr>
            <a:spLocks noGrp="1"/>
          </p:cNvSpPr>
          <p:nvPr>
            <p:ph idx="4294967295"/>
          </p:nvPr>
        </p:nvSpPr>
        <p:spPr>
          <a:xfrm>
            <a:off x="298450" y="1087438"/>
            <a:ext cx="8629650" cy="4735512"/>
          </a:xfrm>
        </p:spPr>
        <p:txBody>
          <a:bodyPr/>
          <a:lstStyle/>
          <a:p>
            <a:r>
              <a:rPr lang="en-US" sz="1800" dirty="0" smtClean="0"/>
              <a:t>Control System Studio – integrating middle layer services to provide configuration and real time display.</a:t>
            </a:r>
          </a:p>
          <a:p>
            <a:pPr lvl="1"/>
            <a:r>
              <a:rPr lang="en-US" sz="1400" dirty="0" smtClean="0"/>
              <a:t>This collaboration includes: </a:t>
            </a:r>
            <a:r>
              <a:rPr lang="en-US" sz="1400" dirty="0" err="1" smtClean="0"/>
              <a:t>Kunal</a:t>
            </a:r>
            <a:r>
              <a:rPr lang="en-US" sz="1400" dirty="0" smtClean="0"/>
              <a:t> </a:t>
            </a:r>
            <a:r>
              <a:rPr lang="en-US" sz="1400" dirty="0" err="1" smtClean="0"/>
              <a:t>Shroff</a:t>
            </a:r>
            <a:r>
              <a:rPr lang="en-US" sz="1400" dirty="0" smtClean="0"/>
              <a:t>, Gabriele </a:t>
            </a:r>
            <a:r>
              <a:rPr lang="en-US" sz="1400" dirty="0" err="1" smtClean="0"/>
              <a:t>Carcassi</a:t>
            </a:r>
            <a:r>
              <a:rPr lang="en-US" sz="1400" dirty="0" smtClean="0"/>
              <a:t>, Eric Berryman, </a:t>
            </a:r>
            <a:r>
              <a:rPr lang="en-US" sz="1400" dirty="0" err="1" smtClean="0"/>
              <a:t>Xuihui</a:t>
            </a:r>
            <a:r>
              <a:rPr lang="en-US" sz="1400" dirty="0" smtClean="0"/>
              <a:t> Chen , and Kay </a:t>
            </a:r>
            <a:r>
              <a:rPr lang="en-US" sz="1400" dirty="0" err="1" smtClean="0"/>
              <a:t>Kasemir</a:t>
            </a:r>
            <a:endParaRPr lang="en-US" sz="1400" dirty="0"/>
          </a:p>
          <a:p>
            <a:pPr lvl="1"/>
            <a:r>
              <a:rPr lang="en-US" sz="1400" dirty="0" smtClean="0"/>
              <a:t>There are planned releases with unit testing</a:t>
            </a:r>
          </a:p>
          <a:p>
            <a:pPr lvl="1"/>
            <a:r>
              <a:rPr lang="en-US" sz="1400" dirty="0" smtClean="0"/>
              <a:t>SNS uses some tools in operation for alarm viewing and image viewing</a:t>
            </a:r>
          </a:p>
          <a:p>
            <a:pPr lvl="1"/>
            <a:r>
              <a:rPr lang="en-US" sz="1400" dirty="0" smtClean="0"/>
              <a:t>NSLS II and FRIB are using all of the CSS tools for operations (BOY, BEAST, Channel Finder, OLOG)</a:t>
            </a:r>
          </a:p>
          <a:p>
            <a:pPr lvl="1"/>
            <a:r>
              <a:rPr lang="en-US" sz="1400" dirty="0" err="1" smtClean="0"/>
              <a:t>PVAccess</a:t>
            </a:r>
            <a:r>
              <a:rPr lang="en-US" sz="1400" dirty="0" smtClean="0"/>
              <a:t> plugs into </a:t>
            </a:r>
            <a:r>
              <a:rPr lang="en-US" sz="1400" dirty="0" err="1" smtClean="0"/>
              <a:t>PVManager</a:t>
            </a:r>
            <a:endParaRPr lang="en-US" sz="1400" dirty="0" smtClean="0"/>
          </a:p>
          <a:p>
            <a:r>
              <a:rPr lang="en-US" sz="1800" dirty="0" smtClean="0"/>
              <a:t>Relational Database Tools</a:t>
            </a:r>
          </a:p>
          <a:p>
            <a:pPr lvl="1"/>
            <a:r>
              <a:rPr lang="en-US" sz="1200" dirty="0" smtClean="0"/>
              <a:t>Channel Finder*   - tools to populate it, tools in CSS to manage it, display tools use this tool on CSS, used through Python for applications</a:t>
            </a:r>
          </a:p>
          <a:p>
            <a:pPr lvl="1"/>
            <a:r>
              <a:rPr lang="en-US" sz="1200" dirty="0" smtClean="0"/>
              <a:t>Save / Retrieve Sets*  -- tools in CSS to retrieve this</a:t>
            </a:r>
          </a:p>
          <a:p>
            <a:pPr lvl="1"/>
            <a:r>
              <a:rPr lang="en-US" sz="1200" dirty="0" smtClean="0"/>
              <a:t>Log* -- tools in CSS to make entries, used in physics applications </a:t>
            </a:r>
            <a:r>
              <a:rPr lang="en-US" sz="1200" dirty="0" err="1" smtClean="0"/>
              <a:t>thorugh</a:t>
            </a:r>
            <a:r>
              <a:rPr lang="en-US" sz="1200" dirty="0" smtClean="0"/>
              <a:t> python</a:t>
            </a:r>
          </a:p>
          <a:p>
            <a:pPr lvl="1"/>
            <a:r>
              <a:rPr lang="en-US" sz="1200" dirty="0" smtClean="0"/>
              <a:t>Lattice* -- under construction</a:t>
            </a:r>
          </a:p>
          <a:p>
            <a:pPr lvl="1"/>
            <a:r>
              <a:rPr lang="en-US" sz="1200" dirty="0" smtClean="0"/>
              <a:t>Inventory, Installation, Inventory, cables – stand alone applications</a:t>
            </a:r>
          </a:p>
          <a:p>
            <a:pPr lvl="1"/>
            <a:r>
              <a:rPr lang="en-US" sz="1200" dirty="0" smtClean="0"/>
              <a:t>PV Crawler – stand alone applications</a:t>
            </a:r>
          </a:p>
          <a:p>
            <a:pPr lvl="1"/>
            <a:r>
              <a:rPr lang="en-US" sz="1200" dirty="0" smtClean="0"/>
              <a:t>Traveler – stand alone applications</a:t>
            </a:r>
          </a:p>
          <a:p>
            <a:pPr lvl="1"/>
            <a:r>
              <a:rPr lang="en-US" sz="1200" dirty="0" smtClean="0"/>
              <a:t>Etc……</a:t>
            </a:r>
          </a:p>
          <a:p>
            <a:r>
              <a:rPr lang="en-US" sz="1600" dirty="0" smtClean="0"/>
              <a:t>Physics Application</a:t>
            </a:r>
            <a:endParaRPr lang="en-US" sz="1200" dirty="0"/>
          </a:p>
          <a:p>
            <a:r>
              <a:rPr lang="en-US" sz="1600" dirty="0" smtClean="0"/>
              <a:t>Beam Line Applications</a:t>
            </a:r>
          </a:p>
        </p:txBody>
      </p:sp>
    </p:spTree>
    <p:extLst>
      <p:ext uri="{BB962C8B-B14F-4D97-AF65-F5344CB8AC3E}">
        <p14:creationId xmlns:p14="http://schemas.microsoft.com/office/powerpoint/2010/main" val="20892983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Coordination of development </a:t>
            </a:r>
          </a:p>
        </p:txBody>
      </p:sp>
      <p:sp>
        <p:nvSpPr>
          <p:cNvPr id="4100" name="Rectangle 3"/>
          <p:cNvSpPr>
            <a:spLocks noGrp="1" noChangeArrowheads="1"/>
          </p:cNvSpPr>
          <p:nvPr>
            <p:ph type="body" idx="1"/>
          </p:nvPr>
        </p:nvSpPr>
        <p:spPr>
          <a:xfrm>
            <a:off x="298450" y="1231900"/>
            <a:ext cx="8629650" cy="4940300"/>
          </a:xfrm>
        </p:spPr>
        <p:txBody>
          <a:bodyPr/>
          <a:lstStyle/>
          <a:p>
            <a:pPr lvl="1" eaLnBrk="1" hangingPunct="1">
              <a:lnSpc>
                <a:spcPct val="80000"/>
              </a:lnSpc>
            </a:pPr>
            <a:r>
              <a:rPr lang="en-US" sz="2400" dirty="0" smtClean="0"/>
              <a:t>Core and Core services team </a:t>
            </a:r>
          </a:p>
          <a:p>
            <a:pPr lvl="2" eaLnBrk="1" hangingPunct="1">
              <a:lnSpc>
                <a:spcPct val="80000"/>
              </a:lnSpc>
            </a:pPr>
            <a:r>
              <a:rPr lang="en-US" sz="2000" dirty="0"/>
              <a:t>M</a:t>
            </a:r>
            <a:r>
              <a:rPr lang="en-US" sz="2000" dirty="0" smtClean="0"/>
              <a:t>eets weekly on a </a:t>
            </a:r>
            <a:r>
              <a:rPr lang="en-US" sz="2000" dirty="0" err="1" smtClean="0"/>
              <a:t>google</a:t>
            </a:r>
            <a:r>
              <a:rPr lang="en-US" sz="2000" dirty="0" smtClean="0"/>
              <a:t> hangout. Chair – Greg White</a:t>
            </a:r>
          </a:p>
          <a:p>
            <a:pPr lvl="2" eaLnBrk="1" hangingPunct="1">
              <a:lnSpc>
                <a:spcPct val="80000"/>
              </a:lnSpc>
            </a:pPr>
            <a:r>
              <a:rPr lang="en-US" sz="2000" dirty="0" smtClean="0"/>
              <a:t>Charter is written and worked yearly.</a:t>
            </a:r>
          </a:p>
          <a:p>
            <a:pPr lvl="2" eaLnBrk="1" hangingPunct="1">
              <a:lnSpc>
                <a:spcPct val="80000"/>
              </a:lnSpc>
            </a:pPr>
            <a:r>
              <a:rPr lang="en-US" sz="2000" dirty="0" smtClean="0"/>
              <a:t>Action items and resolutions are documented in weekly notes</a:t>
            </a:r>
          </a:p>
          <a:p>
            <a:pPr lvl="1" eaLnBrk="1" hangingPunct="1">
              <a:lnSpc>
                <a:spcPct val="80000"/>
              </a:lnSpc>
            </a:pPr>
            <a:r>
              <a:rPr lang="en-US" sz="2400" dirty="0" smtClean="0"/>
              <a:t>Control System Studio</a:t>
            </a:r>
          </a:p>
          <a:p>
            <a:pPr lvl="2" eaLnBrk="1" hangingPunct="1">
              <a:lnSpc>
                <a:spcPct val="80000"/>
              </a:lnSpc>
            </a:pPr>
            <a:r>
              <a:rPr lang="en-US" sz="2000" dirty="0" smtClean="0"/>
              <a:t>Developers meet monthly on </a:t>
            </a:r>
            <a:r>
              <a:rPr lang="en-US" sz="2000" dirty="0" err="1" smtClean="0"/>
              <a:t>google</a:t>
            </a:r>
            <a:r>
              <a:rPr lang="en-US" sz="2000" dirty="0" smtClean="0"/>
              <a:t> </a:t>
            </a:r>
            <a:r>
              <a:rPr lang="en-US" sz="2000" dirty="0" smtClean="0"/>
              <a:t>hangout</a:t>
            </a:r>
          </a:p>
          <a:p>
            <a:pPr lvl="2" eaLnBrk="1" hangingPunct="1">
              <a:lnSpc>
                <a:spcPct val="80000"/>
              </a:lnSpc>
            </a:pPr>
            <a:r>
              <a:rPr lang="en-US" sz="2000" dirty="0"/>
              <a:t>Make monthly </a:t>
            </a:r>
            <a:r>
              <a:rPr lang="en-US" sz="2000" dirty="0" smtClean="0"/>
              <a:t>releases</a:t>
            </a:r>
            <a:endParaRPr lang="en-US" sz="2000" dirty="0" smtClean="0"/>
          </a:p>
          <a:p>
            <a:pPr lvl="2" eaLnBrk="1" hangingPunct="1">
              <a:lnSpc>
                <a:spcPct val="80000"/>
              </a:lnSpc>
            </a:pPr>
            <a:r>
              <a:rPr lang="en-US" sz="2000" dirty="0" smtClean="0"/>
              <a:t>Resolved this week to add some formality to the process</a:t>
            </a:r>
          </a:p>
          <a:p>
            <a:pPr lvl="1" eaLnBrk="1" hangingPunct="1">
              <a:lnSpc>
                <a:spcPct val="80000"/>
              </a:lnSpc>
            </a:pPr>
            <a:r>
              <a:rPr lang="en-US" sz="2400" dirty="0" smtClean="0"/>
              <a:t>Database </a:t>
            </a:r>
            <a:r>
              <a:rPr lang="en-US" sz="2400" dirty="0" smtClean="0"/>
              <a:t>Developers</a:t>
            </a:r>
          </a:p>
          <a:p>
            <a:pPr lvl="2" eaLnBrk="1" hangingPunct="1">
              <a:lnSpc>
                <a:spcPct val="80000"/>
              </a:lnSpc>
            </a:pPr>
            <a:r>
              <a:rPr lang="en-US" sz="2000" dirty="0" smtClean="0"/>
              <a:t>Developers meet weekly on </a:t>
            </a:r>
            <a:r>
              <a:rPr lang="en-US" sz="2000" dirty="0" err="1" smtClean="0"/>
              <a:t>google</a:t>
            </a:r>
            <a:r>
              <a:rPr lang="en-US" sz="2000" dirty="0" smtClean="0"/>
              <a:t> hangout – Chair – </a:t>
            </a:r>
            <a:r>
              <a:rPr lang="en-US" sz="2000" dirty="0" err="1" smtClean="0"/>
              <a:t>Vasu</a:t>
            </a:r>
            <a:r>
              <a:rPr lang="en-US" sz="2000" dirty="0" smtClean="0"/>
              <a:t> </a:t>
            </a:r>
            <a:r>
              <a:rPr lang="en-US" sz="2000" dirty="0" err="1" smtClean="0"/>
              <a:t>Vuppala</a:t>
            </a:r>
            <a:endParaRPr lang="en-US" sz="2000" dirty="0" smtClean="0"/>
          </a:p>
          <a:p>
            <a:pPr lvl="1" eaLnBrk="1" hangingPunct="1">
              <a:lnSpc>
                <a:spcPct val="80000"/>
              </a:lnSpc>
            </a:pPr>
            <a:r>
              <a:rPr lang="en-US" sz="2400" dirty="0" smtClean="0"/>
              <a:t>Physics Applications</a:t>
            </a:r>
          </a:p>
          <a:p>
            <a:pPr lvl="2" eaLnBrk="1" hangingPunct="1">
              <a:lnSpc>
                <a:spcPct val="80000"/>
              </a:lnSpc>
            </a:pPr>
            <a:r>
              <a:rPr lang="en-US" sz="2000" dirty="0" smtClean="0"/>
              <a:t>Group starting this year – Chair – Greg White</a:t>
            </a:r>
          </a:p>
          <a:p>
            <a:pPr lvl="1" eaLnBrk="1" hangingPunct="1">
              <a:lnSpc>
                <a:spcPct val="80000"/>
              </a:lnSpc>
            </a:pPr>
            <a:r>
              <a:rPr lang="en-US" sz="2400" dirty="0" err="1" smtClean="0"/>
              <a:t>Beamline</a:t>
            </a:r>
            <a:r>
              <a:rPr lang="en-US" sz="2400" dirty="0" smtClean="0"/>
              <a:t> Applications</a:t>
            </a:r>
          </a:p>
          <a:p>
            <a:pPr lvl="2" eaLnBrk="1" hangingPunct="1">
              <a:lnSpc>
                <a:spcPct val="80000"/>
              </a:lnSpc>
            </a:pPr>
            <a:r>
              <a:rPr lang="en-US" sz="2000" dirty="0" smtClean="0"/>
              <a:t>Forming a group this year to start on collection, analysis, visualization</a:t>
            </a:r>
            <a:endParaRPr lang="en-US" sz="2000" dirty="0"/>
          </a:p>
          <a:p>
            <a:pPr marL="857250" lvl="2" indent="0" eaLnBrk="1" hangingPunct="1">
              <a:lnSpc>
                <a:spcPct val="80000"/>
              </a:lnSpc>
              <a:buNone/>
            </a:pPr>
            <a:endParaRPr lang="en-US" dirty="0" smtClean="0"/>
          </a:p>
        </p:txBody>
      </p:sp>
      <p:pic>
        <p:nvPicPr>
          <p:cNvPr id="410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410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Conclusions </a:t>
            </a:r>
          </a:p>
        </p:txBody>
      </p:sp>
      <p:sp>
        <p:nvSpPr>
          <p:cNvPr id="4100" name="Rectangle 3"/>
          <p:cNvSpPr>
            <a:spLocks noGrp="1" noChangeArrowheads="1"/>
          </p:cNvSpPr>
          <p:nvPr>
            <p:ph type="body" idx="1"/>
          </p:nvPr>
        </p:nvSpPr>
        <p:spPr>
          <a:xfrm>
            <a:off x="261938" y="1046163"/>
            <a:ext cx="8629650" cy="4940300"/>
          </a:xfrm>
        </p:spPr>
        <p:txBody>
          <a:bodyPr/>
          <a:lstStyle/>
          <a:p>
            <a:pPr lvl="1" eaLnBrk="1" hangingPunct="1">
              <a:lnSpc>
                <a:spcPct val="80000"/>
              </a:lnSpc>
            </a:pPr>
            <a:r>
              <a:rPr lang="en-US" sz="2400" dirty="0" smtClean="0"/>
              <a:t>There is a tremendous amount of effort dedicated to improving infrastructure for operations, machine studies, experiment control, and data acquisition.</a:t>
            </a:r>
          </a:p>
          <a:p>
            <a:pPr lvl="1" eaLnBrk="1" hangingPunct="1">
              <a:lnSpc>
                <a:spcPct val="80000"/>
              </a:lnSpc>
            </a:pPr>
            <a:r>
              <a:rPr lang="en-US" sz="2400" dirty="0" smtClean="0"/>
              <a:t>The EPICS Core development team has grown to support structured data.</a:t>
            </a:r>
          </a:p>
          <a:p>
            <a:pPr lvl="1" eaLnBrk="1" hangingPunct="1">
              <a:lnSpc>
                <a:spcPct val="80000"/>
              </a:lnSpc>
            </a:pPr>
            <a:r>
              <a:rPr lang="en-US" sz="2400" dirty="0" smtClean="0"/>
              <a:t>The Core Services bring domain knowledge to the EPICS core team while providing standard middle layer services. </a:t>
            </a:r>
          </a:p>
          <a:p>
            <a:pPr lvl="1" eaLnBrk="1" hangingPunct="1">
              <a:lnSpc>
                <a:spcPct val="80000"/>
              </a:lnSpc>
            </a:pPr>
            <a:r>
              <a:rPr lang="en-US" sz="2400" dirty="0" smtClean="0"/>
              <a:t>Other developments provide client applications and domain specific services that inform the core development groups.</a:t>
            </a:r>
          </a:p>
          <a:p>
            <a:pPr lvl="1" eaLnBrk="1" hangingPunct="1">
              <a:lnSpc>
                <a:spcPct val="80000"/>
              </a:lnSpc>
            </a:pPr>
            <a:r>
              <a:rPr lang="en-US" sz="2400" dirty="0" smtClean="0"/>
              <a:t>Semi-annual meetings will be organized to facilitate these groups to have joint sessions.</a:t>
            </a:r>
          </a:p>
          <a:p>
            <a:pPr lvl="1" eaLnBrk="1" hangingPunct="1">
              <a:lnSpc>
                <a:spcPct val="80000"/>
              </a:lnSpc>
            </a:pPr>
            <a:r>
              <a:rPr lang="en-US" sz="2400" dirty="0" smtClean="0"/>
              <a:t>There is a major change in the scope of what we are able to accomplish with these tools. Many of them are deployed at developers’ facilities and are required to be production ready in twelve months.</a:t>
            </a:r>
          </a:p>
        </p:txBody>
      </p:sp>
      <p:pic>
        <p:nvPicPr>
          <p:cNvPr id="410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410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extLst>
      <p:ext uri="{BB962C8B-B14F-4D97-AF65-F5344CB8AC3E}">
        <p14:creationId xmlns:p14="http://schemas.microsoft.com/office/powerpoint/2010/main" val="31103408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44654</TotalTime>
  <Words>917</Words>
  <Application>Microsoft Office PowerPoint</Application>
  <PresentationFormat>On-screen Show (4:3)</PresentationFormat>
  <Paragraphs>205</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2" baseType="lpstr">
      <vt:lpstr>1_Blank</vt:lpstr>
      <vt:lpstr>Document</vt:lpstr>
      <vt:lpstr>Photo Editor Photo</vt:lpstr>
      <vt:lpstr>EPICS Core (and other development efforts)</vt:lpstr>
      <vt:lpstr>Outline</vt:lpstr>
      <vt:lpstr>EPICS Support for Middle Layer Services</vt:lpstr>
      <vt:lpstr>EPICS IOC Support for Large Data</vt:lpstr>
      <vt:lpstr>EPICS Core</vt:lpstr>
      <vt:lpstr>EPICS Core Service Development</vt:lpstr>
      <vt:lpstr>EPICS Related Developments</vt:lpstr>
      <vt:lpstr>Coordination of development </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dalesio</dc:creator>
  <cp:lastModifiedBy>dalesio</cp:lastModifiedBy>
  <cp:revision>868</cp:revision>
  <cp:lastPrinted>2001-06-19T16:13:41Z</cp:lastPrinted>
  <dcterms:modified xsi:type="dcterms:W3CDTF">2013-05-01T07:23:02Z</dcterms:modified>
</cp:coreProperties>
</file>