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1"/>
  </p:notesMasterIdLst>
  <p:handoutMasterIdLst>
    <p:handoutMasterId r:id="rId22"/>
  </p:handoutMasterIdLst>
  <p:sldIdLst>
    <p:sldId id="1445" r:id="rId2"/>
    <p:sldId id="1468" r:id="rId3"/>
    <p:sldId id="1513" r:id="rId4"/>
    <p:sldId id="1529" r:id="rId5"/>
    <p:sldId id="1524" r:id="rId6"/>
    <p:sldId id="1525" r:id="rId7"/>
    <p:sldId id="1526" r:id="rId8"/>
    <p:sldId id="1527" r:id="rId9"/>
    <p:sldId id="1528" r:id="rId10"/>
    <p:sldId id="1508" r:id="rId11"/>
    <p:sldId id="1509" r:id="rId12"/>
    <p:sldId id="1512" r:id="rId13"/>
    <p:sldId id="1483" r:id="rId14"/>
    <p:sldId id="1490" r:id="rId15"/>
    <p:sldId id="1460" r:id="rId16"/>
    <p:sldId id="1522" r:id="rId17"/>
    <p:sldId id="1484" r:id="rId18"/>
    <p:sldId id="1523" r:id="rId19"/>
    <p:sldId id="1455" r:id="rId20"/>
  </p:sldIdLst>
  <p:sldSz cx="9144000" cy="6858000" type="screen4x3"/>
  <p:notesSz cx="6934200" cy="9232900"/>
  <p:defaultTextStyle>
    <a:defPPr>
      <a:defRPr lang="en-US"/>
    </a:defPPr>
    <a:lvl1pPr algn="l" rtl="0" fontAlgn="base">
      <a:spcBef>
        <a:spcPct val="0"/>
      </a:spcBef>
      <a:spcAft>
        <a:spcPct val="0"/>
      </a:spcAft>
      <a:defRPr kern="1200">
        <a:solidFill>
          <a:schemeClr val="tx1"/>
        </a:solidFill>
        <a:latin typeface="Arial Narrow" pitchFamily="34" charset="0"/>
        <a:ea typeface="Osaka"/>
        <a:cs typeface="Osaka"/>
      </a:defRPr>
    </a:lvl1pPr>
    <a:lvl2pPr marL="457200" algn="l" rtl="0" fontAlgn="base">
      <a:spcBef>
        <a:spcPct val="0"/>
      </a:spcBef>
      <a:spcAft>
        <a:spcPct val="0"/>
      </a:spcAft>
      <a:defRPr kern="1200">
        <a:solidFill>
          <a:schemeClr val="tx1"/>
        </a:solidFill>
        <a:latin typeface="Arial Narrow" pitchFamily="34" charset="0"/>
        <a:ea typeface="Osaka"/>
        <a:cs typeface="Osaka"/>
      </a:defRPr>
    </a:lvl2pPr>
    <a:lvl3pPr marL="914400" algn="l" rtl="0" fontAlgn="base">
      <a:spcBef>
        <a:spcPct val="0"/>
      </a:spcBef>
      <a:spcAft>
        <a:spcPct val="0"/>
      </a:spcAft>
      <a:defRPr kern="1200">
        <a:solidFill>
          <a:schemeClr val="tx1"/>
        </a:solidFill>
        <a:latin typeface="Arial Narrow" pitchFamily="34" charset="0"/>
        <a:ea typeface="Osaka"/>
        <a:cs typeface="Osaka"/>
      </a:defRPr>
    </a:lvl3pPr>
    <a:lvl4pPr marL="1371600" algn="l" rtl="0" fontAlgn="base">
      <a:spcBef>
        <a:spcPct val="0"/>
      </a:spcBef>
      <a:spcAft>
        <a:spcPct val="0"/>
      </a:spcAft>
      <a:defRPr kern="1200">
        <a:solidFill>
          <a:schemeClr val="tx1"/>
        </a:solidFill>
        <a:latin typeface="Arial Narrow" pitchFamily="34" charset="0"/>
        <a:ea typeface="Osaka"/>
        <a:cs typeface="Osaka"/>
      </a:defRPr>
    </a:lvl4pPr>
    <a:lvl5pPr marL="1828800" algn="l" rtl="0" fontAlgn="base">
      <a:spcBef>
        <a:spcPct val="0"/>
      </a:spcBef>
      <a:spcAft>
        <a:spcPct val="0"/>
      </a:spcAft>
      <a:defRPr kern="1200">
        <a:solidFill>
          <a:schemeClr val="tx1"/>
        </a:solidFill>
        <a:latin typeface="Arial Narrow" pitchFamily="34" charset="0"/>
        <a:ea typeface="Osaka"/>
        <a:cs typeface="Osaka"/>
      </a:defRPr>
    </a:lvl5pPr>
    <a:lvl6pPr marL="2286000" algn="l" defTabSz="914400" rtl="0" eaLnBrk="1" latinLnBrk="0" hangingPunct="1">
      <a:defRPr kern="1200">
        <a:solidFill>
          <a:schemeClr val="tx1"/>
        </a:solidFill>
        <a:latin typeface="Arial Narrow" pitchFamily="34" charset="0"/>
        <a:ea typeface="Osaka"/>
        <a:cs typeface="Osaka"/>
      </a:defRPr>
    </a:lvl6pPr>
    <a:lvl7pPr marL="2743200" algn="l" defTabSz="914400" rtl="0" eaLnBrk="1" latinLnBrk="0" hangingPunct="1">
      <a:defRPr kern="1200">
        <a:solidFill>
          <a:schemeClr val="tx1"/>
        </a:solidFill>
        <a:latin typeface="Arial Narrow" pitchFamily="34" charset="0"/>
        <a:ea typeface="Osaka"/>
        <a:cs typeface="Osaka"/>
      </a:defRPr>
    </a:lvl7pPr>
    <a:lvl8pPr marL="3200400" algn="l" defTabSz="914400" rtl="0" eaLnBrk="1" latinLnBrk="0" hangingPunct="1">
      <a:defRPr kern="1200">
        <a:solidFill>
          <a:schemeClr val="tx1"/>
        </a:solidFill>
        <a:latin typeface="Arial Narrow" pitchFamily="34" charset="0"/>
        <a:ea typeface="Osaka"/>
        <a:cs typeface="Osaka"/>
      </a:defRPr>
    </a:lvl8pPr>
    <a:lvl9pPr marL="3657600" algn="l" defTabSz="914400" rtl="0" eaLnBrk="1" latinLnBrk="0" hangingPunct="1">
      <a:defRPr kern="1200">
        <a:solidFill>
          <a:schemeClr val="tx1"/>
        </a:solidFill>
        <a:latin typeface="Arial Narrow" pitchFamily="34" charset="0"/>
        <a:ea typeface="Osaka"/>
        <a:cs typeface="Osak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5050"/>
    <a:srgbClr val="D8FF6B"/>
    <a:srgbClr val="FF8093"/>
    <a:srgbClr val="99CCFF"/>
    <a:srgbClr val="66CCFF"/>
    <a:srgbClr val="FF7C8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60" autoAdjust="0"/>
  </p:normalViewPr>
  <p:slideViewPr>
    <p:cSldViewPr snapToGrid="0">
      <p:cViewPr>
        <p:scale>
          <a:sx n="112" d="100"/>
          <a:sy n="112" d="100"/>
        </p:scale>
        <p:origin x="-156" y="54"/>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101" d="100"/>
          <a:sy n="101" d="100"/>
        </p:scale>
        <p:origin x="-2508" y="-102"/>
      </p:cViewPr>
      <p:guideLst>
        <p:guide orient="horz" pos="2909"/>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5354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71906" name="Rectangle 2"/>
          <p:cNvSpPr>
            <a:spLocks noGrp="1" noRot="1" noChangeAspect="1" noChangeArrowheads="1" noTextEdit="1"/>
          </p:cNvSpPr>
          <p:nvPr>
            <p:ph type="sldImg" idx="2"/>
          </p:nvPr>
        </p:nvSpPr>
        <p:spPr bwMode="auto">
          <a:xfrm>
            <a:off x="1165225" y="696913"/>
            <a:ext cx="4605338" cy="3454400"/>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19163" y="4386263"/>
            <a:ext cx="5095875" cy="4162425"/>
          </a:xfrm>
          <a:prstGeom prst="rect">
            <a:avLst/>
          </a:prstGeom>
          <a:noFill/>
          <a:ln w="12700">
            <a:noFill/>
            <a:miter lim="800000"/>
            <a:headEnd/>
            <a:tailEnd/>
          </a:ln>
          <a:effectLst/>
        </p:spPr>
        <p:txBody>
          <a:bodyPr vert="horz" wrap="square" lIns="90979" tIns="44692" rIns="90979" bIns="4469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27132675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Osaka" charset="-128"/>
        <a:cs typeface="Osaka"/>
      </a:defRPr>
    </a:lvl1pPr>
    <a:lvl2pPr marL="457200" algn="l" rtl="0" eaLnBrk="0" fontAlgn="base" hangingPunct="0">
      <a:spcBef>
        <a:spcPct val="30000"/>
      </a:spcBef>
      <a:spcAft>
        <a:spcPct val="0"/>
      </a:spcAft>
      <a:defRPr sz="1200" kern="1200">
        <a:solidFill>
          <a:schemeClr val="tx1"/>
        </a:solidFill>
        <a:latin typeface="Times New Roman" pitchFamily="18" charset="0"/>
        <a:ea typeface="Osaka" charset="-128"/>
        <a:cs typeface="Osaka"/>
      </a:defRPr>
    </a:lvl2pPr>
    <a:lvl3pPr marL="914400" algn="l" rtl="0" eaLnBrk="0" fontAlgn="base" hangingPunct="0">
      <a:spcBef>
        <a:spcPct val="30000"/>
      </a:spcBef>
      <a:spcAft>
        <a:spcPct val="0"/>
      </a:spcAft>
      <a:defRPr sz="1200" kern="1200">
        <a:solidFill>
          <a:schemeClr val="tx1"/>
        </a:solidFill>
        <a:latin typeface="Times New Roman" pitchFamily="18" charset="0"/>
        <a:ea typeface="Osaka" charset="-128"/>
        <a:cs typeface="Osaka"/>
      </a:defRPr>
    </a:lvl3pPr>
    <a:lvl4pPr marL="1371600" algn="l" rtl="0" eaLnBrk="0" fontAlgn="base" hangingPunct="0">
      <a:spcBef>
        <a:spcPct val="30000"/>
      </a:spcBef>
      <a:spcAft>
        <a:spcPct val="0"/>
      </a:spcAft>
      <a:defRPr sz="1200" kern="1200">
        <a:solidFill>
          <a:schemeClr val="tx1"/>
        </a:solidFill>
        <a:latin typeface="Times New Roman" pitchFamily="18" charset="0"/>
        <a:ea typeface="Osaka" charset="-128"/>
        <a:cs typeface="Osaka"/>
      </a:defRPr>
    </a:lvl4pPr>
    <a:lvl5pPr marL="1828800" algn="l" rtl="0" eaLnBrk="0" fontAlgn="base" hangingPunct="0">
      <a:spcBef>
        <a:spcPct val="30000"/>
      </a:spcBef>
      <a:spcAft>
        <a:spcPct val="0"/>
      </a:spcAft>
      <a:defRPr sz="1200" kern="1200">
        <a:solidFill>
          <a:schemeClr val="tx1"/>
        </a:solidFill>
        <a:latin typeface="Times New Roman" pitchFamily="18" charset="0"/>
        <a:ea typeface="Osaka" charset="-128"/>
        <a:cs typeface="Osak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4977" name="Rectangle 2"/>
          <p:cNvSpPr>
            <a:spLocks noGrp="1" noRot="1" noChangeAspect="1" noChangeArrowheads="1" noTextEdit="1"/>
          </p:cNvSpPr>
          <p:nvPr>
            <p:ph type="sldImg"/>
          </p:nvPr>
        </p:nvSpPr>
        <p:spPr>
          <a:ln/>
        </p:spPr>
      </p:sp>
      <p:sp>
        <p:nvSpPr>
          <p:cNvPr id="2174978" name="Rectangle 3"/>
          <p:cNvSpPr>
            <a:spLocks noGrp="1" noChangeArrowheads="1"/>
          </p:cNvSpPr>
          <p:nvPr>
            <p:ph type="body" idx="1"/>
          </p:nvPr>
        </p:nvSpPr>
        <p:spPr>
          <a:noFill/>
          <a:ln w="9525"/>
        </p:spPr>
        <p:txBody>
          <a:bodyPr/>
          <a:lstStyle/>
          <a:p>
            <a:endParaRPr lang="en-US" smtClean="0">
              <a:ea typeface="Osak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9073" name="Rectangle 2"/>
          <p:cNvSpPr>
            <a:spLocks noGrp="1" noRot="1" noChangeAspect="1" noChangeArrowheads="1" noTextEdit="1"/>
          </p:cNvSpPr>
          <p:nvPr>
            <p:ph type="sldImg"/>
          </p:nvPr>
        </p:nvSpPr>
        <p:spPr>
          <a:solidFill>
            <a:srgbClr val="FFFFFF"/>
          </a:solidFill>
          <a:ln/>
        </p:spPr>
      </p:sp>
      <p:sp>
        <p:nvSpPr>
          <p:cNvPr id="2179074" name="Rectangle 3"/>
          <p:cNvSpPr>
            <a:spLocks noGrp="1" noChangeArrowheads="1"/>
          </p:cNvSpPr>
          <p:nvPr>
            <p:ph type="body" idx="1"/>
          </p:nvPr>
        </p:nvSpPr>
        <p:spPr>
          <a:solidFill>
            <a:srgbClr val="FFFFFF"/>
          </a:solidFill>
          <a:ln>
            <a:solidFill>
              <a:srgbClr val="000000"/>
            </a:solidFill>
          </a:ln>
        </p:spPr>
        <p:txBody>
          <a:bodyPr lIns="90974" tIns="44689" rIns="90974" bIns="44689"/>
          <a:lstStyle/>
          <a:p>
            <a:endParaRPr lang="en-US" smtClean="0">
              <a:ea typeface="Osak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21" name="Rectangle 2"/>
          <p:cNvSpPr>
            <a:spLocks noGrp="1" noRot="1" noChangeAspect="1" noChangeArrowheads="1" noTextEdit="1"/>
          </p:cNvSpPr>
          <p:nvPr>
            <p:ph type="sldImg"/>
          </p:nvPr>
        </p:nvSpPr>
        <p:spPr>
          <a:solidFill>
            <a:srgbClr val="FFFFFF"/>
          </a:solidFill>
          <a:ln/>
        </p:spPr>
      </p:sp>
      <p:sp>
        <p:nvSpPr>
          <p:cNvPr id="2181122" name="Rectangle 3"/>
          <p:cNvSpPr>
            <a:spLocks noGrp="1" noChangeArrowheads="1"/>
          </p:cNvSpPr>
          <p:nvPr>
            <p:ph type="body" idx="1"/>
          </p:nvPr>
        </p:nvSpPr>
        <p:spPr>
          <a:solidFill>
            <a:srgbClr val="FFFFFF"/>
          </a:solidFill>
          <a:ln>
            <a:solidFill>
              <a:srgbClr val="000000"/>
            </a:solidFill>
          </a:ln>
        </p:spPr>
        <p:txBody>
          <a:bodyPr lIns="90974" tIns="44689" rIns="90974" bIns="44689"/>
          <a:lstStyle/>
          <a:p>
            <a:endParaRPr lang="en-US" smtClean="0">
              <a:ea typeface="Osak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3169" name="Rectangle 2"/>
          <p:cNvSpPr>
            <a:spLocks noGrp="1" noRot="1" noChangeAspect="1" noChangeArrowheads="1" noTextEdit="1"/>
          </p:cNvSpPr>
          <p:nvPr>
            <p:ph type="sldImg"/>
          </p:nvPr>
        </p:nvSpPr>
        <p:spPr>
          <a:solidFill>
            <a:srgbClr val="FFFFFF"/>
          </a:solidFill>
          <a:ln/>
        </p:spPr>
      </p:sp>
      <p:sp>
        <p:nvSpPr>
          <p:cNvPr id="2183170" name="Rectangle 3"/>
          <p:cNvSpPr>
            <a:spLocks noGrp="1" noChangeArrowheads="1"/>
          </p:cNvSpPr>
          <p:nvPr>
            <p:ph type="body" idx="1"/>
          </p:nvPr>
        </p:nvSpPr>
        <p:spPr>
          <a:solidFill>
            <a:srgbClr val="FFFFFF"/>
          </a:solidFill>
          <a:ln>
            <a:solidFill>
              <a:srgbClr val="000000"/>
            </a:solidFill>
          </a:ln>
        </p:spPr>
        <p:txBody>
          <a:bodyPr/>
          <a:lstStyle/>
          <a:p>
            <a:endParaRPr lang="en-US" smtClean="0">
              <a:ea typeface="Osak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9313" name="Rectangle 2"/>
          <p:cNvSpPr>
            <a:spLocks noGrp="1" noRot="1" noChangeAspect="1" noChangeArrowheads="1" noTextEdit="1"/>
          </p:cNvSpPr>
          <p:nvPr>
            <p:ph type="sldImg"/>
          </p:nvPr>
        </p:nvSpPr>
        <p:spPr>
          <a:xfrm>
            <a:off x="1158875" y="704850"/>
            <a:ext cx="4616450" cy="3462338"/>
          </a:xfrm>
          <a:ln/>
        </p:spPr>
      </p:sp>
      <p:sp>
        <p:nvSpPr>
          <p:cNvPr id="2189314" name="Rectangle 3"/>
          <p:cNvSpPr>
            <a:spLocks noGrp="1" noChangeArrowheads="1"/>
          </p:cNvSpPr>
          <p:nvPr>
            <p:ph type="body" idx="1"/>
          </p:nvPr>
        </p:nvSpPr>
        <p:spPr>
          <a:xfrm>
            <a:off x="914400" y="4392613"/>
            <a:ext cx="5105400" cy="4135437"/>
          </a:xfrm>
          <a:noFill/>
          <a:ln w="9525"/>
        </p:spPr>
        <p:txBody>
          <a:bodyPr/>
          <a:lstStyle/>
          <a:p>
            <a:endParaRPr lang="en-US" smtClean="0">
              <a:ea typeface="Osak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91362" name="Text Box 1"/>
          <p:cNvSpPr txBox="1">
            <a:spLocks noChangeArrowheads="1"/>
          </p:cNvSpPr>
          <p:nvPr/>
        </p:nvSpPr>
        <p:spPr bwMode="auto">
          <a:xfrm>
            <a:off x="1165225" y="696913"/>
            <a:ext cx="4592638" cy="3441700"/>
          </a:xfrm>
          <a:prstGeom prst="rect">
            <a:avLst/>
          </a:prstGeom>
          <a:solidFill>
            <a:srgbClr val="FFFFFF"/>
          </a:solidFill>
          <a:ln w="9360">
            <a:solidFill>
              <a:srgbClr val="000000"/>
            </a:solidFill>
            <a:miter lim="800000"/>
            <a:headEnd/>
            <a:tailEnd/>
          </a:ln>
        </p:spPr>
        <p:txBody>
          <a:bodyPr wrap="none" anchor="ctr"/>
          <a:lstStyle/>
          <a:p>
            <a:pPr defTabSz="457200" eaLnBrk="0" hangingPunct="0">
              <a:lnSpc>
                <a:spcPct val="90000"/>
              </a:lnSpc>
              <a:spcBef>
                <a:spcPts val="1125"/>
              </a:spcBef>
              <a:buClr>
                <a:srgbClr val="FF0000"/>
              </a:buClr>
              <a:buSzPct val="135000"/>
              <a:buFont typeface="Arial Narrow" pitchFamily="34" charset="0"/>
              <a:buNone/>
            </a:pPr>
            <a:endParaRPr lang="en-US">
              <a:solidFill>
                <a:schemeClr val="bg1"/>
              </a:solidFill>
            </a:endParaRPr>
          </a:p>
        </p:txBody>
      </p:sp>
      <p:sp>
        <p:nvSpPr>
          <p:cNvPr id="2191363" name="Rectangle 2"/>
          <p:cNvSpPr>
            <a:spLocks noGrp="1" noChangeArrowheads="1"/>
          </p:cNvSpPr>
          <p:nvPr>
            <p:ph type="body"/>
          </p:nvPr>
        </p:nvSpPr>
        <p:spPr>
          <a:xfrm>
            <a:off x="919163" y="4386263"/>
            <a:ext cx="5075237" cy="4140200"/>
          </a:xfrm>
          <a:noFill/>
          <a:ln w="9525"/>
        </p:spPr>
        <p:txBody>
          <a:bodyPr wrap="none" lIns="91080" tIns="44640" rIns="91080" bIns="44640" anchor="ctr"/>
          <a:lstStyle/>
          <a:p>
            <a:endParaRPr lang="en-US" smtClean="0">
              <a:ea typeface="Osak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3409" name="Rectangle 2"/>
          <p:cNvSpPr>
            <a:spLocks noGrp="1" noRot="1" noChangeAspect="1" noChangeArrowheads="1" noTextEdit="1"/>
          </p:cNvSpPr>
          <p:nvPr>
            <p:ph type="sldImg"/>
          </p:nvPr>
        </p:nvSpPr>
        <p:spPr>
          <a:solidFill>
            <a:srgbClr val="FFFFFF"/>
          </a:solidFill>
          <a:ln/>
        </p:spPr>
      </p:sp>
      <p:sp>
        <p:nvSpPr>
          <p:cNvPr id="2193410" name="Rectangle 3"/>
          <p:cNvSpPr>
            <a:spLocks noGrp="1" noChangeArrowheads="1"/>
          </p:cNvSpPr>
          <p:nvPr>
            <p:ph type="body" idx="1"/>
          </p:nvPr>
        </p:nvSpPr>
        <p:spPr>
          <a:solidFill>
            <a:srgbClr val="FFFFFF"/>
          </a:solidFill>
          <a:ln>
            <a:solidFill>
              <a:srgbClr val="000000"/>
            </a:solidFill>
          </a:ln>
        </p:spPr>
        <p:txBody>
          <a:bodyPr/>
          <a:lstStyle/>
          <a:p>
            <a:endParaRPr lang="en-US" smtClean="0">
              <a:ea typeface="Osak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3409" name="Rectangle 2"/>
          <p:cNvSpPr>
            <a:spLocks noGrp="1" noRot="1" noChangeAspect="1" noChangeArrowheads="1" noTextEdit="1"/>
          </p:cNvSpPr>
          <p:nvPr>
            <p:ph type="sldImg"/>
          </p:nvPr>
        </p:nvSpPr>
        <p:spPr>
          <a:solidFill>
            <a:srgbClr val="FFFFFF"/>
          </a:solidFill>
          <a:ln/>
        </p:spPr>
      </p:sp>
      <p:sp>
        <p:nvSpPr>
          <p:cNvPr id="2193410" name="Rectangle 3"/>
          <p:cNvSpPr>
            <a:spLocks noGrp="1" noChangeArrowheads="1"/>
          </p:cNvSpPr>
          <p:nvPr>
            <p:ph type="body" idx="1"/>
          </p:nvPr>
        </p:nvSpPr>
        <p:spPr>
          <a:solidFill>
            <a:srgbClr val="FFFFFF"/>
          </a:solidFill>
          <a:ln>
            <a:solidFill>
              <a:srgbClr val="000000"/>
            </a:solidFill>
          </a:ln>
        </p:spPr>
        <p:txBody>
          <a:bodyPr/>
          <a:lstStyle/>
          <a:p>
            <a:endParaRPr lang="en-US" smtClean="0">
              <a:ea typeface="Osak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9793" name="Rectangle 2"/>
          <p:cNvSpPr>
            <a:spLocks noGrp="1" noRot="1" noChangeAspect="1" noChangeArrowheads="1" noTextEdit="1"/>
          </p:cNvSpPr>
          <p:nvPr>
            <p:ph type="sldImg"/>
          </p:nvPr>
        </p:nvSpPr>
        <p:spPr>
          <a:xfrm>
            <a:off x="1158875" y="704850"/>
            <a:ext cx="4616450" cy="3462338"/>
          </a:xfrm>
          <a:ln/>
        </p:spPr>
      </p:sp>
      <p:sp>
        <p:nvSpPr>
          <p:cNvPr id="2209794" name="Rectangle 3"/>
          <p:cNvSpPr>
            <a:spLocks noGrp="1" noChangeArrowheads="1"/>
          </p:cNvSpPr>
          <p:nvPr>
            <p:ph type="body" idx="1"/>
          </p:nvPr>
        </p:nvSpPr>
        <p:spPr>
          <a:xfrm>
            <a:off x="914400" y="4392613"/>
            <a:ext cx="5105400" cy="4135437"/>
          </a:xfrm>
          <a:noFill/>
          <a:ln w="9525"/>
        </p:spPr>
        <p:txBody>
          <a:bodyPr/>
          <a:lstStyle/>
          <a:p>
            <a:endParaRPr lang="en-US" smtClean="0">
              <a:ea typeface="Osak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9793" name="Rectangle 2"/>
          <p:cNvSpPr>
            <a:spLocks noGrp="1" noRot="1" noChangeAspect="1" noChangeArrowheads="1" noTextEdit="1"/>
          </p:cNvSpPr>
          <p:nvPr>
            <p:ph type="sldImg"/>
          </p:nvPr>
        </p:nvSpPr>
        <p:spPr>
          <a:xfrm>
            <a:off x="1158875" y="704850"/>
            <a:ext cx="4616450" cy="3462338"/>
          </a:xfrm>
          <a:ln/>
        </p:spPr>
      </p:sp>
      <p:sp>
        <p:nvSpPr>
          <p:cNvPr id="2209794" name="Rectangle 3"/>
          <p:cNvSpPr>
            <a:spLocks noGrp="1" noChangeArrowheads="1"/>
          </p:cNvSpPr>
          <p:nvPr>
            <p:ph type="body" idx="1"/>
          </p:nvPr>
        </p:nvSpPr>
        <p:spPr>
          <a:xfrm>
            <a:off x="914400" y="4392613"/>
            <a:ext cx="5105400" cy="4135437"/>
          </a:xfrm>
          <a:noFill/>
          <a:ln w="9525"/>
        </p:spPr>
        <p:txBody>
          <a:bodyPr/>
          <a:lstStyle/>
          <a:p>
            <a:endParaRPr lang="en-US" smtClean="0">
              <a:ea typeface="Osak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21" name="Rectangle 2"/>
          <p:cNvSpPr>
            <a:spLocks noGrp="1" noRot="1" noChangeAspect="1" noChangeArrowheads="1" noTextEdit="1"/>
          </p:cNvSpPr>
          <p:nvPr>
            <p:ph type="sldImg"/>
          </p:nvPr>
        </p:nvSpPr>
        <p:spPr>
          <a:ln/>
        </p:spPr>
      </p:sp>
      <p:sp>
        <p:nvSpPr>
          <p:cNvPr id="2232322" name="Rectangle 3"/>
          <p:cNvSpPr>
            <a:spLocks noGrp="1" noChangeArrowheads="1"/>
          </p:cNvSpPr>
          <p:nvPr>
            <p:ph type="body" idx="1"/>
          </p:nvPr>
        </p:nvSpPr>
        <p:spPr>
          <a:noFill/>
          <a:ln w="9525"/>
        </p:spPr>
        <p:txBody>
          <a:bodyPr/>
          <a:lstStyle/>
          <a:p>
            <a:endParaRPr lang="en-US" smtClean="0">
              <a:ea typeface="Osak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7025" name="Rectangle 2"/>
          <p:cNvSpPr>
            <a:spLocks noGrp="1" noRot="1" noChangeAspect="1" noChangeArrowheads="1" noTextEdit="1"/>
          </p:cNvSpPr>
          <p:nvPr>
            <p:ph type="sldImg"/>
          </p:nvPr>
        </p:nvSpPr>
        <p:spPr>
          <a:solidFill>
            <a:srgbClr val="FFFFFF"/>
          </a:solidFill>
          <a:ln/>
        </p:spPr>
      </p:sp>
      <p:sp>
        <p:nvSpPr>
          <p:cNvPr id="2177026" name="Rectangle 3"/>
          <p:cNvSpPr>
            <a:spLocks noGrp="1" noChangeArrowheads="1"/>
          </p:cNvSpPr>
          <p:nvPr>
            <p:ph type="body" idx="1"/>
          </p:nvPr>
        </p:nvSpPr>
        <p:spPr>
          <a:solidFill>
            <a:srgbClr val="FFFFFF"/>
          </a:solidFill>
          <a:ln>
            <a:solidFill>
              <a:srgbClr val="000000"/>
            </a:solidFill>
          </a:ln>
        </p:spPr>
        <p:txBody>
          <a:bodyPr/>
          <a:lstStyle/>
          <a:p>
            <a:endParaRPr lang="en-US" smtClean="0">
              <a:ea typeface="Osak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5394" name="Rectangle 2"/>
          <p:cNvSpPr>
            <a:spLocks noGrp="1" noRot="1" noChangeAspect="1" noChangeArrowheads="1" noTextEdit="1"/>
          </p:cNvSpPr>
          <p:nvPr>
            <p:ph type="sldImg"/>
          </p:nvPr>
        </p:nvSpPr>
        <p:spPr>
          <a:ln/>
        </p:spPr>
      </p:sp>
      <p:sp>
        <p:nvSpPr>
          <p:cNvPr id="2235395" name="Rectangle 3"/>
          <p:cNvSpPr>
            <a:spLocks noGrp="1" noChangeArrowheads="1"/>
          </p:cNvSpPr>
          <p:nvPr>
            <p:ph type="body" idx="1"/>
          </p:nvPr>
        </p:nvSpPr>
        <p:spPr>
          <a:noFill/>
          <a:ln w="9525"/>
        </p:spPr>
        <p:txBody>
          <a:bodyPr/>
          <a:lstStyle/>
          <a:p>
            <a:endParaRPr lang="en-US" smtClean="0">
              <a:ea typeface="Osak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7442" name="Rectangle 2"/>
          <p:cNvSpPr>
            <a:spLocks noGrp="1" noRot="1" noChangeAspect="1" noChangeArrowheads="1" noTextEdit="1"/>
          </p:cNvSpPr>
          <p:nvPr>
            <p:ph type="sldImg"/>
          </p:nvPr>
        </p:nvSpPr>
        <p:spPr>
          <a:ln/>
        </p:spPr>
      </p:sp>
      <p:sp>
        <p:nvSpPr>
          <p:cNvPr id="2237443" name="Rectangle 3"/>
          <p:cNvSpPr>
            <a:spLocks noGrp="1" noChangeArrowheads="1"/>
          </p:cNvSpPr>
          <p:nvPr>
            <p:ph type="body" idx="1"/>
          </p:nvPr>
        </p:nvSpPr>
        <p:spPr>
          <a:noFill/>
          <a:ln w="9525"/>
        </p:spPr>
        <p:txBody>
          <a:bodyPr/>
          <a:lstStyle/>
          <a:p>
            <a:endParaRPr lang="en-US" smtClean="0">
              <a:ea typeface="Osak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5394" name="Rectangle 2"/>
          <p:cNvSpPr>
            <a:spLocks noGrp="1" noRot="1" noChangeAspect="1" noChangeArrowheads="1" noTextEdit="1"/>
          </p:cNvSpPr>
          <p:nvPr>
            <p:ph type="sldImg"/>
          </p:nvPr>
        </p:nvSpPr>
        <p:spPr>
          <a:ln/>
        </p:spPr>
      </p:sp>
      <p:sp>
        <p:nvSpPr>
          <p:cNvPr id="2235395" name="Rectangle 3"/>
          <p:cNvSpPr>
            <a:spLocks noGrp="1" noChangeArrowheads="1"/>
          </p:cNvSpPr>
          <p:nvPr>
            <p:ph type="body" idx="1"/>
          </p:nvPr>
        </p:nvSpPr>
        <p:spPr>
          <a:noFill/>
          <a:ln w="9525"/>
        </p:spPr>
        <p:txBody>
          <a:bodyPr/>
          <a:lstStyle/>
          <a:p>
            <a:endParaRPr lang="en-US" smtClean="0">
              <a:ea typeface="Osak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5394" name="Rectangle 2"/>
          <p:cNvSpPr>
            <a:spLocks noGrp="1" noRot="1" noChangeAspect="1" noChangeArrowheads="1" noTextEdit="1"/>
          </p:cNvSpPr>
          <p:nvPr>
            <p:ph type="sldImg"/>
          </p:nvPr>
        </p:nvSpPr>
        <p:spPr>
          <a:ln/>
        </p:spPr>
      </p:sp>
      <p:sp>
        <p:nvSpPr>
          <p:cNvPr id="2235395" name="Rectangle 3"/>
          <p:cNvSpPr>
            <a:spLocks noGrp="1" noChangeArrowheads="1"/>
          </p:cNvSpPr>
          <p:nvPr>
            <p:ph type="body" idx="1"/>
          </p:nvPr>
        </p:nvSpPr>
        <p:spPr>
          <a:noFill/>
          <a:ln w="9525"/>
        </p:spPr>
        <p:txBody>
          <a:bodyPr/>
          <a:lstStyle/>
          <a:p>
            <a:endParaRPr lang="en-US" smtClean="0">
              <a:ea typeface="Osak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5394" name="Rectangle 2"/>
          <p:cNvSpPr>
            <a:spLocks noGrp="1" noRot="1" noChangeAspect="1" noChangeArrowheads="1" noTextEdit="1"/>
          </p:cNvSpPr>
          <p:nvPr>
            <p:ph type="sldImg"/>
          </p:nvPr>
        </p:nvSpPr>
        <p:spPr>
          <a:ln/>
        </p:spPr>
      </p:sp>
      <p:sp>
        <p:nvSpPr>
          <p:cNvPr id="2235395" name="Rectangle 3"/>
          <p:cNvSpPr>
            <a:spLocks noGrp="1" noChangeArrowheads="1"/>
          </p:cNvSpPr>
          <p:nvPr>
            <p:ph type="body" idx="1"/>
          </p:nvPr>
        </p:nvSpPr>
        <p:spPr>
          <a:noFill/>
          <a:ln w="9525"/>
        </p:spPr>
        <p:txBody>
          <a:bodyPr/>
          <a:lstStyle/>
          <a:p>
            <a:endParaRPr lang="en-US" smtClean="0">
              <a:ea typeface="Osak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7442" name="Rectangle 2"/>
          <p:cNvSpPr>
            <a:spLocks noGrp="1" noRot="1" noChangeAspect="1" noChangeArrowheads="1" noTextEdit="1"/>
          </p:cNvSpPr>
          <p:nvPr>
            <p:ph type="sldImg"/>
          </p:nvPr>
        </p:nvSpPr>
        <p:spPr>
          <a:ln/>
        </p:spPr>
      </p:sp>
      <p:sp>
        <p:nvSpPr>
          <p:cNvPr id="2237443" name="Rectangle 3"/>
          <p:cNvSpPr>
            <a:spLocks noGrp="1" noChangeArrowheads="1"/>
          </p:cNvSpPr>
          <p:nvPr>
            <p:ph type="body" idx="1"/>
          </p:nvPr>
        </p:nvSpPr>
        <p:spPr>
          <a:noFill/>
          <a:ln w="9525"/>
        </p:spPr>
        <p:txBody>
          <a:bodyPr/>
          <a:lstStyle/>
          <a:p>
            <a:endParaRPr lang="en-US" smtClean="0">
              <a:ea typeface="Osak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7442" name="Rectangle 2"/>
          <p:cNvSpPr>
            <a:spLocks noGrp="1" noRot="1" noChangeAspect="1" noChangeArrowheads="1" noTextEdit="1"/>
          </p:cNvSpPr>
          <p:nvPr>
            <p:ph type="sldImg"/>
          </p:nvPr>
        </p:nvSpPr>
        <p:spPr>
          <a:ln/>
        </p:spPr>
      </p:sp>
      <p:sp>
        <p:nvSpPr>
          <p:cNvPr id="2237443" name="Rectangle 3"/>
          <p:cNvSpPr>
            <a:spLocks noGrp="1" noChangeArrowheads="1"/>
          </p:cNvSpPr>
          <p:nvPr>
            <p:ph type="body" idx="1"/>
          </p:nvPr>
        </p:nvSpPr>
        <p:spPr>
          <a:noFill/>
          <a:ln w="9525"/>
        </p:spPr>
        <p:txBody>
          <a:bodyPr/>
          <a:lstStyle/>
          <a:p>
            <a:endParaRPr lang="en-US" smtClean="0">
              <a:ea typeface="Osaka"/>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oleObject" Target="../embeddings/oleObject3.bin"/><Relationship Id="rId4" Type="http://schemas.openxmlformats.org/officeDocument/2006/relationships/image" Target="../media/image1.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flipH="1">
            <a:off x="139700" y="1460500"/>
            <a:ext cx="8837613" cy="0"/>
          </a:xfrm>
          <a:prstGeom prst="line">
            <a:avLst/>
          </a:prstGeom>
          <a:noFill/>
          <a:ln w="76200">
            <a:solidFill>
              <a:srgbClr val="FF0000"/>
            </a:solidFill>
            <a:round/>
            <a:headEnd/>
            <a:tailEnd/>
          </a:ln>
          <a:effectLst/>
        </p:spPr>
        <p:txBody>
          <a:bodyPr wrap="none" anchor="ctr"/>
          <a:lstStyle/>
          <a:p>
            <a:pPr eaLnBrk="0" hangingPunct="0">
              <a:lnSpc>
                <a:spcPct val="90000"/>
              </a:lnSpc>
              <a:spcBef>
                <a:spcPct val="50000"/>
              </a:spcBef>
              <a:buClr>
                <a:schemeClr val="folHlink"/>
              </a:buClr>
              <a:buSzPct val="135000"/>
              <a:defRPr/>
            </a:pPr>
            <a:endParaRPr lang="en-US">
              <a:ea typeface="Osaka" charset="-128"/>
              <a:cs typeface="+mn-cs"/>
            </a:endParaRPr>
          </a:p>
        </p:txBody>
      </p:sp>
      <p:sp>
        <p:nvSpPr>
          <p:cNvPr id="5" name="Text Box 5"/>
          <p:cNvSpPr txBox="1">
            <a:spLocks noChangeArrowheads="1"/>
          </p:cNvSpPr>
          <p:nvPr userDrawn="1"/>
        </p:nvSpPr>
        <p:spPr bwMode="auto">
          <a:xfrm>
            <a:off x="4027488" y="6284913"/>
            <a:ext cx="1349375" cy="390525"/>
          </a:xfrm>
          <a:prstGeom prst="rect">
            <a:avLst/>
          </a:prstGeom>
          <a:noFill/>
          <a:ln w="12700" algn="ctr">
            <a:noFill/>
            <a:miter lim="800000"/>
            <a:headEnd/>
            <a:tailEnd/>
          </a:ln>
          <a:effectLst/>
        </p:spPr>
        <p:txBody>
          <a:bodyPr lIns="90488" tIns="44450" rIns="90488" bIns="44450">
            <a:spAutoFit/>
          </a:bodyPr>
          <a:lstStyle/>
          <a:p>
            <a:pPr defTabSz="457200" eaLnBrk="0" hangingPunct="0">
              <a:lnSpc>
                <a:spcPct val="110000"/>
              </a:lnSpc>
              <a:spcBef>
                <a:spcPct val="50000"/>
              </a:spcBef>
              <a:buClr>
                <a:schemeClr val="folHlink"/>
              </a:buClr>
              <a:buSzPct val="135000"/>
              <a:tabLst>
                <a:tab pos="2286000" algn="l"/>
              </a:tabLst>
              <a:defRPr/>
            </a:pPr>
            <a:endParaRPr lang="en-US">
              <a:ea typeface="Osaka" charset="-128"/>
              <a:cs typeface="+mn-cs"/>
            </a:endParaRPr>
          </a:p>
        </p:txBody>
      </p:sp>
      <p:sp>
        <p:nvSpPr>
          <p:cNvPr id="6" name="Text Box 6"/>
          <p:cNvSpPr txBox="1">
            <a:spLocks noChangeArrowheads="1"/>
          </p:cNvSpPr>
          <p:nvPr userDrawn="1"/>
        </p:nvSpPr>
        <p:spPr bwMode="auto">
          <a:xfrm>
            <a:off x="4475163" y="6553200"/>
            <a:ext cx="388937" cy="304800"/>
          </a:xfrm>
          <a:prstGeom prst="rect">
            <a:avLst/>
          </a:prstGeom>
          <a:noFill/>
          <a:ln w="9525">
            <a:noFill/>
            <a:miter lim="800000"/>
            <a:headEnd type="none" w="sm" len="sm"/>
            <a:tailEnd type="none" w="sm" len="sm"/>
          </a:ln>
          <a:effectLst/>
        </p:spPr>
        <p:txBody>
          <a:bodyPr lIns="0" tIns="0" rIns="0" bIns="0">
            <a:spAutoFit/>
          </a:bodyPr>
          <a:lstStyle/>
          <a:p>
            <a:pPr eaLnBrk="0" hangingPunct="0">
              <a:spcBef>
                <a:spcPct val="50000"/>
              </a:spcBef>
              <a:defRPr/>
            </a:pPr>
            <a:fld id="{716CE811-3C07-4555-BEA6-2801D060B5A7}" type="slidenum">
              <a:rPr lang="en-US" sz="2000">
                <a:latin typeface="Times New Roman" pitchFamily="18" charset="0"/>
                <a:ea typeface="Osaka" charset="-128"/>
                <a:cs typeface="+mn-cs"/>
              </a:rPr>
              <a:pPr eaLnBrk="0" hangingPunct="0">
                <a:spcBef>
                  <a:spcPct val="50000"/>
                </a:spcBef>
                <a:defRPr/>
              </a:pPr>
              <a:t>‹#›</a:t>
            </a:fld>
            <a:endParaRPr lang="en-US" sz="2000">
              <a:latin typeface="Times New Roman" pitchFamily="18" charset="0"/>
              <a:ea typeface="Osaka" charset="-128"/>
              <a:cs typeface="+mn-cs"/>
            </a:endParaRPr>
          </a:p>
        </p:txBody>
      </p:sp>
      <p:grpSp>
        <p:nvGrpSpPr>
          <p:cNvPr id="7" name="Group 7"/>
          <p:cNvGrpSpPr>
            <a:grpSpLocks/>
          </p:cNvGrpSpPr>
          <p:nvPr userDrawn="1"/>
        </p:nvGrpSpPr>
        <p:grpSpPr bwMode="auto">
          <a:xfrm>
            <a:off x="7116763" y="6135688"/>
            <a:ext cx="1943100" cy="722312"/>
            <a:chOff x="3380" y="3865"/>
            <a:chExt cx="1224" cy="455"/>
          </a:xfrm>
        </p:grpSpPr>
        <p:graphicFrame>
          <p:nvGraphicFramePr>
            <p:cNvPr id="8" name="Object 8"/>
            <p:cNvGraphicFramePr>
              <a:graphicFrameLocks noChangeAspect="1"/>
            </p:cNvGraphicFramePr>
            <p:nvPr/>
          </p:nvGraphicFramePr>
          <p:xfrm>
            <a:off x="3380" y="3865"/>
            <a:ext cx="1224" cy="455"/>
          </p:xfrm>
          <a:graphic>
            <a:graphicData uri="http://schemas.openxmlformats.org/presentationml/2006/ole">
              <mc:AlternateContent xmlns:mc="http://schemas.openxmlformats.org/markup-compatibility/2006">
                <mc:Choice xmlns:v="urn:schemas-microsoft-com:vml" Requires="v">
                  <p:oleObj spid="_x0000_s2248725" name="Document" r:id="rId3" imgW="1943640" imgH="723600" progId="Word.Document.8">
                    <p:embed/>
                  </p:oleObj>
                </mc:Choice>
                <mc:Fallback>
                  <p:oleObj name="Document" r:id="rId3" imgW="1943640" imgH="723600" progId="Word.Document.8">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0" y="3865"/>
                          <a:ext cx="1224" cy="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9"/>
            <p:cNvSpPr txBox="1">
              <a:spLocks noChangeArrowheads="1"/>
            </p:cNvSpPr>
            <p:nvPr userDrawn="1"/>
          </p:nvSpPr>
          <p:spPr bwMode="auto">
            <a:xfrm>
              <a:off x="3458" y="4174"/>
              <a:ext cx="1105" cy="144"/>
            </a:xfrm>
            <a:prstGeom prst="rect">
              <a:avLst/>
            </a:prstGeom>
            <a:noFill/>
            <a:ln w="9525">
              <a:noFill/>
              <a:miter lim="800000"/>
              <a:headEnd type="none" w="sm" len="sm"/>
              <a:tailEnd type="none" w="sm" len="sm"/>
            </a:ln>
            <a:effectLst/>
          </p:spPr>
          <p:txBody>
            <a:bodyPr lIns="0" rIns="0">
              <a:spAutoFit/>
            </a:bodyPr>
            <a:lstStyle/>
            <a:p>
              <a:pPr eaLnBrk="0" hangingPunct="0">
                <a:spcBef>
                  <a:spcPct val="50000"/>
                </a:spcBef>
                <a:defRPr/>
              </a:pPr>
              <a:r>
                <a:rPr lang="en-US" sz="900">
                  <a:ea typeface="Osaka" charset="-128"/>
                  <a:cs typeface="+mn-cs"/>
                </a:rPr>
                <a:t>BROOKHAVEN SCIENCE ASSOCIATES</a:t>
              </a:r>
            </a:p>
          </p:txBody>
        </p:sp>
      </p:grpSp>
      <p:graphicFrame>
        <p:nvGraphicFramePr>
          <p:cNvPr id="10" name="Object 10"/>
          <p:cNvGraphicFramePr>
            <a:graphicFrameLocks noChangeAspect="1"/>
          </p:cNvGraphicFramePr>
          <p:nvPr/>
        </p:nvGraphicFramePr>
        <p:xfrm>
          <a:off x="0" y="6111875"/>
          <a:ext cx="1914525" cy="746125"/>
        </p:xfrm>
        <a:graphic>
          <a:graphicData uri="http://schemas.openxmlformats.org/presentationml/2006/ole">
            <mc:AlternateContent xmlns:mc="http://schemas.openxmlformats.org/markup-compatibility/2006">
              <mc:Choice xmlns:v="urn:schemas-microsoft-com:vml" Requires="v">
                <p:oleObj spid="_x0000_s2248726" name="Photo Editor Photo" r:id="rId5" imgW="4742857" imgH="1848108" progId="">
                  <p:embed/>
                </p:oleObj>
              </mc:Choice>
              <mc:Fallback>
                <p:oleObj name="Photo Editor Photo" r:id="rId5" imgW="4742857" imgH="1848108" progId="">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111875"/>
                        <a:ext cx="1914525"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70435" name="Rectangle 3"/>
          <p:cNvSpPr>
            <a:spLocks noGrp="1" noChangeArrowheads="1"/>
          </p:cNvSpPr>
          <p:nvPr>
            <p:ph type="ctrTitle"/>
          </p:nvPr>
        </p:nvSpPr>
        <p:spPr>
          <a:xfrm>
            <a:off x="0" y="0"/>
            <a:ext cx="9144000" cy="1455738"/>
          </a:xfrm>
        </p:spPr>
        <p:txBody>
          <a:bodyPr/>
          <a:lstStyle>
            <a:lvl1pPr>
              <a:defRPr/>
            </a:lvl1pPr>
          </a:lstStyle>
          <a:p>
            <a:r>
              <a:rPr lang="en-US"/>
              <a:t>Click to edit Master title style</a:t>
            </a:r>
          </a:p>
        </p:txBody>
      </p:sp>
      <p:sp>
        <p:nvSpPr>
          <p:cNvPr id="1170436" name="Rectangle 4"/>
          <p:cNvSpPr>
            <a:spLocks noGrp="1" noChangeArrowheads="1"/>
          </p:cNvSpPr>
          <p:nvPr>
            <p:ph type="subTitle" idx="1"/>
          </p:nvPr>
        </p:nvSpPr>
        <p:spPr>
          <a:xfrm>
            <a:off x="703263" y="1973263"/>
            <a:ext cx="7740650" cy="3700462"/>
          </a:xfrm>
        </p:spPr>
        <p:txBody>
          <a:bodyPr/>
          <a:lstStyle>
            <a:lvl1pPr marL="0" indent="0" algn="ctr">
              <a:buFontTx/>
              <a:buNone/>
              <a:defRPr/>
            </a:lvl1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8450" y="1436688"/>
            <a:ext cx="4238625" cy="4735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9475" y="1436688"/>
            <a:ext cx="4238625" cy="4735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0"/>
                <a:invGamma/>
              </a:schemeClr>
            </a:gs>
          </a:gsLst>
          <a:lin ang="2700000" scaled="1"/>
        </a:gradFill>
        <a:effectLst/>
      </p:bgPr>
    </p:bg>
    <p:spTree>
      <p:nvGrpSpPr>
        <p:cNvPr id="1" name=""/>
        <p:cNvGrpSpPr/>
        <p:nvPr/>
      </p:nvGrpSpPr>
      <p:grpSpPr>
        <a:xfrm>
          <a:off x="0" y="0"/>
          <a:ext cx="0" cy="0"/>
          <a:chOff x="0" y="0"/>
          <a:chExt cx="0" cy="0"/>
        </a:xfrm>
      </p:grpSpPr>
      <p:sp>
        <p:nvSpPr>
          <p:cNvPr id="1169410" name="Line 2"/>
          <p:cNvSpPr>
            <a:spLocks noChangeShapeType="1"/>
          </p:cNvSpPr>
          <p:nvPr/>
        </p:nvSpPr>
        <p:spPr bwMode="auto">
          <a:xfrm flipH="1">
            <a:off x="115888" y="952500"/>
            <a:ext cx="8837612" cy="0"/>
          </a:xfrm>
          <a:prstGeom prst="line">
            <a:avLst/>
          </a:prstGeom>
          <a:noFill/>
          <a:ln w="76200">
            <a:solidFill>
              <a:srgbClr val="FF0000"/>
            </a:solidFill>
            <a:round/>
            <a:headEnd/>
            <a:tailEnd/>
          </a:ln>
          <a:effectLst/>
        </p:spPr>
        <p:txBody>
          <a:bodyPr wrap="none" anchor="ctr"/>
          <a:lstStyle/>
          <a:p>
            <a:pPr eaLnBrk="0" hangingPunct="0">
              <a:lnSpc>
                <a:spcPct val="90000"/>
              </a:lnSpc>
              <a:spcBef>
                <a:spcPct val="50000"/>
              </a:spcBef>
              <a:buClr>
                <a:schemeClr val="folHlink"/>
              </a:buClr>
              <a:buSzPct val="135000"/>
              <a:defRPr/>
            </a:pPr>
            <a:endParaRPr lang="en-US">
              <a:ea typeface="Osaka" charset="-128"/>
              <a:cs typeface="+mn-cs"/>
            </a:endParaRPr>
          </a:p>
        </p:txBody>
      </p:sp>
      <p:sp>
        <p:nvSpPr>
          <p:cNvPr id="1029" name="Rectangle 3"/>
          <p:cNvSpPr>
            <a:spLocks noGrp="1" noChangeArrowheads="1"/>
          </p:cNvSpPr>
          <p:nvPr>
            <p:ph type="title"/>
          </p:nvPr>
        </p:nvSpPr>
        <p:spPr bwMode="auto">
          <a:xfrm>
            <a:off x="0" y="0"/>
            <a:ext cx="9144000" cy="908050"/>
          </a:xfrm>
          <a:prstGeom prst="rect">
            <a:avLst/>
          </a:prstGeom>
          <a:noFill/>
          <a:ln w="12700">
            <a:noFill/>
            <a:miter lim="800000"/>
            <a:headEnd/>
            <a:tailEnd/>
          </a:ln>
        </p:spPr>
        <p:txBody>
          <a:bodyPr vert="horz" wrap="square" lIns="90488" tIns="44450" rIns="90488" bIns="44450" numCol="1" anchor="ctr" anchorCtr="1" compatLnSpc="1">
            <a:prstTxWarp prst="textNoShape">
              <a:avLst/>
            </a:prstTxWarp>
          </a:bodyPr>
          <a:lstStyle/>
          <a:p>
            <a:pPr lvl="0"/>
            <a:r>
              <a:rPr lang="en-US" smtClean="0"/>
              <a:t>Click to edit Master title style</a:t>
            </a:r>
          </a:p>
        </p:txBody>
      </p:sp>
      <p:sp>
        <p:nvSpPr>
          <p:cNvPr id="1030" name="Rectangle 4"/>
          <p:cNvSpPr>
            <a:spLocks noGrp="1" noChangeArrowheads="1"/>
          </p:cNvSpPr>
          <p:nvPr>
            <p:ph type="body" idx="1"/>
          </p:nvPr>
        </p:nvSpPr>
        <p:spPr bwMode="auto">
          <a:xfrm>
            <a:off x="298450" y="1436688"/>
            <a:ext cx="8629650" cy="4735512"/>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69413" name="Text Box 5"/>
          <p:cNvSpPr txBox="1">
            <a:spLocks noChangeArrowheads="1"/>
          </p:cNvSpPr>
          <p:nvPr/>
        </p:nvSpPr>
        <p:spPr bwMode="auto">
          <a:xfrm>
            <a:off x="4027488" y="6284913"/>
            <a:ext cx="1349375" cy="390525"/>
          </a:xfrm>
          <a:prstGeom prst="rect">
            <a:avLst/>
          </a:prstGeom>
          <a:noFill/>
          <a:ln w="12700" algn="ctr">
            <a:noFill/>
            <a:miter lim="800000"/>
            <a:headEnd/>
            <a:tailEnd/>
          </a:ln>
          <a:effectLst/>
        </p:spPr>
        <p:txBody>
          <a:bodyPr lIns="90488" tIns="44450" rIns="90488" bIns="44450">
            <a:spAutoFit/>
          </a:bodyPr>
          <a:lstStyle/>
          <a:p>
            <a:pPr defTabSz="457200" eaLnBrk="0" hangingPunct="0">
              <a:lnSpc>
                <a:spcPct val="110000"/>
              </a:lnSpc>
              <a:spcBef>
                <a:spcPct val="50000"/>
              </a:spcBef>
              <a:buClr>
                <a:schemeClr val="folHlink"/>
              </a:buClr>
              <a:buSzPct val="135000"/>
              <a:tabLst>
                <a:tab pos="2286000" algn="l"/>
              </a:tabLst>
              <a:defRPr/>
            </a:pPr>
            <a:endParaRPr lang="en-US">
              <a:ea typeface="Osaka" charset="-128"/>
              <a:cs typeface="+mn-cs"/>
            </a:endParaRPr>
          </a:p>
        </p:txBody>
      </p:sp>
      <p:sp>
        <p:nvSpPr>
          <p:cNvPr id="1169414" name="Text Box 6"/>
          <p:cNvSpPr txBox="1">
            <a:spLocks noChangeArrowheads="1"/>
          </p:cNvSpPr>
          <p:nvPr/>
        </p:nvSpPr>
        <p:spPr bwMode="auto">
          <a:xfrm>
            <a:off x="4475163" y="6553200"/>
            <a:ext cx="388937" cy="304800"/>
          </a:xfrm>
          <a:prstGeom prst="rect">
            <a:avLst/>
          </a:prstGeom>
          <a:noFill/>
          <a:ln w="9525">
            <a:noFill/>
            <a:miter lim="800000"/>
            <a:headEnd type="none" w="sm" len="sm"/>
            <a:tailEnd type="none" w="sm" len="sm"/>
          </a:ln>
          <a:effectLst/>
        </p:spPr>
        <p:txBody>
          <a:bodyPr lIns="0" tIns="0" rIns="0" bIns="0">
            <a:spAutoFit/>
          </a:bodyPr>
          <a:lstStyle/>
          <a:p>
            <a:pPr eaLnBrk="0" hangingPunct="0">
              <a:spcBef>
                <a:spcPct val="50000"/>
              </a:spcBef>
              <a:defRPr/>
            </a:pPr>
            <a:fld id="{166E7D0E-930C-4D2C-9208-A6977F97A111}" type="slidenum">
              <a:rPr lang="en-US" sz="2000">
                <a:latin typeface="Times New Roman" pitchFamily="18" charset="0"/>
                <a:ea typeface="Osaka" charset="-128"/>
                <a:cs typeface="+mn-cs"/>
              </a:rPr>
              <a:pPr eaLnBrk="0" hangingPunct="0">
                <a:spcBef>
                  <a:spcPct val="50000"/>
                </a:spcBef>
                <a:defRPr/>
              </a:pPr>
              <a:t>‹#›</a:t>
            </a:fld>
            <a:endParaRPr lang="en-US" sz="2000">
              <a:latin typeface="Times New Roman" pitchFamily="18" charset="0"/>
              <a:ea typeface="Osaka" charset="-128"/>
              <a:cs typeface="+mn-cs"/>
            </a:endParaRPr>
          </a:p>
        </p:txBody>
      </p:sp>
      <p:grpSp>
        <p:nvGrpSpPr>
          <p:cNvPr id="1033" name="Group 8"/>
          <p:cNvGrpSpPr>
            <a:grpSpLocks/>
          </p:cNvGrpSpPr>
          <p:nvPr/>
        </p:nvGrpSpPr>
        <p:grpSpPr bwMode="auto">
          <a:xfrm>
            <a:off x="7116763" y="6135688"/>
            <a:ext cx="1943100" cy="722312"/>
            <a:chOff x="3380" y="3865"/>
            <a:chExt cx="1224" cy="455"/>
          </a:xfrm>
        </p:grpSpPr>
        <p:graphicFrame>
          <p:nvGraphicFramePr>
            <p:cNvPr id="1026" name="Object 9"/>
            <p:cNvGraphicFramePr>
              <a:graphicFrameLocks noChangeAspect="1"/>
            </p:cNvGraphicFramePr>
            <p:nvPr/>
          </p:nvGraphicFramePr>
          <p:xfrm>
            <a:off x="3380" y="3865"/>
            <a:ext cx="1224" cy="455"/>
          </p:xfrm>
          <a:graphic>
            <a:graphicData uri="http://schemas.openxmlformats.org/presentationml/2006/ole">
              <mc:AlternateContent xmlns:mc="http://schemas.openxmlformats.org/markup-compatibility/2006">
                <mc:Choice xmlns:v="urn:schemas-microsoft-com:vml" Requires="v">
                  <p:oleObj spid="_x0000_s1036" name="Document" r:id="rId14" imgW="1943640" imgH="723600" progId="Word.Document.8">
                    <p:embed/>
                  </p:oleObj>
                </mc:Choice>
                <mc:Fallback>
                  <p:oleObj name="Document" r:id="rId14" imgW="1943640" imgH="723600" progId="Word.Document.8">
                    <p:embed/>
                    <p:pic>
                      <p:nvPicPr>
                        <p:cNvPr id="0" name="Object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80" y="3865"/>
                          <a:ext cx="1224" cy="455"/>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777777"/>
                                </a:outerShdw>
                              </a:effectLst>
                            </a14:hiddenEffects>
                          </a:ext>
                        </a:extLst>
                      </p:spPr>
                    </p:pic>
                  </p:oleObj>
                </mc:Fallback>
              </mc:AlternateContent>
            </a:graphicData>
          </a:graphic>
        </p:graphicFrame>
        <p:sp>
          <p:nvSpPr>
            <p:cNvPr id="1169418" name="Text Box 10"/>
            <p:cNvSpPr txBox="1">
              <a:spLocks noChangeArrowheads="1"/>
            </p:cNvSpPr>
            <p:nvPr userDrawn="1"/>
          </p:nvSpPr>
          <p:spPr bwMode="auto">
            <a:xfrm>
              <a:off x="3458" y="4174"/>
              <a:ext cx="1105" cy="144"/>
            </a:xfrm>
            <a:prstGeom prst="rect">
              <a:avLst/>
            </a:prstGeom>
            <a:noFill/>
            <a:ln w="9525">
              <a:noFill/>
              <a:miter lim="800000"/>
              <a:headEnd type="none" w="sm" len="sm"/>
              <a:tailEnd type="none" w="sm" len="sm"/>
            </a:ln>
            <a:effectLst/>
          </p:spPr>
          <p:txBody>
            <a:bodyPr lIns="0" rIns="0">
              <a:spAutoFit/>
            </a:bodyPr>
            <a:lstStyle/>
            <a:p>
              <a:pPr eaLnBrk="0" hangingPunct="0">
                <a:spcBef>
                  <a:spcPct val="50000"/>
                </a:spcBef>
                <a:defRPr/>
              </a:pPr>
              <a:r>
                <a:rPr lang="en-US" sz="900">
                  <a:ea typeface="Osaka" charset="-128"/>
                  <a:cs typeface="+mn-cs"/>
                </a:rPr>
                <a:t>BROOKHAVEN SCIENCE ASSOCIATES</a:t>
              </a:r>
            </a:p>
          </p:txBody>
        </p:sp>
      </p:grpSp>
      <p:pic>
        <p:nvPicPr>
          <p:cNvPr id="1034" name="Picture 9" descr="New_DOE_Logo_Color_042808"/>
          <p:cNvPicPr>
            <a:picLocks noChangeAspect="1" noChangeArrowheads="1"/>
          </p:cNvPicPr>
          <p:nvPr/>
        </p:nvPicPr>
        <p:blipFill>
          <a:blip r:embed="rId16"/>
          <a:srcRect/>
          <a:stretch>
            <a:fillRect/>
          </a:stretch>
        </p:blipFill>
        <p:spPr bwMode="auto">
          <a:xfrm>
            <a:off x="25400" y="6261100"/>
            <a:ext cx="2195513" cy="5540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ransition/>
  <p:txStyles>
    <p:titleStyle>
      <a:lvl1pPr algn="ctr" rtl="0" eaLnBrk="0" fontAlgn="base" hangingPunct="0">
        <a:lnSpc>
          <a:spcPct val="90000"/>
        </a:lnSpc>
        <a:spcBef>
          <a:spcPct val="0"/>
        </a:spcBef>
        <a:spcAft>
          <a:spcPct val="0"/>
        </a:spcAft>
        <a:defRPr sz="4000" b="1">
          <a:solidFill>
            <a:schemeClr val="tx2"/>
          </a:solidFill>
          <a:latin typeface="+mj-lt"/>
          <a:ea typeface="+mj-ea"/>
          <a:cs typeface="Osaka"/>
        </a:defRPr>
      </a:lvl1pPr>
      <a:lvl2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a:defRPr>
      </a:lvl2pPr>
      <a:lvl3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a:defRPr>
      </a:lvl3pPr>
      <a:lvl4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a:defRPr>
      </a:lvl4pPr>
      <a:lvl5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cs typeface="Osaka"/>
        </a:defRPr>
      </a:lvl5pPr>
      <a:lvl6pPr marL="457200" algn="ctr" rtl="0" fontAlgn="base">
        <a:lnSpc>
          <a:spcPct val="90000"/>
        </a:lnSpc>
        <a:spcBef>
          <a:spcPct val="0"/>
        </a:spcBef>
        <a:spcAft>
          <a:spcPct val="0"/>
        </a:spcAft>
        <a:defRPr sz="4000" b="1">
          <a:solidFill>
            <a:schemeClr val="tx2"/>
          </a:solidFill>
          <a:latin typeface="Arial Narrow" pitchFamily="34" charset="0"/>
          <a:ea typeface="Osaka" charset="-128"/>
        </a:defRPr>
      </a:lvl6pPr>
      <a:lvl7pPr marL="914400" algn="ctr" rtl="0" fontAlgn="base">
        <a:lnSpc>
          <a:spcPct val="90000"/>
        </a:lnSpc>
        <a:spcBef>
          <a:spcPct val="0"/>
        </a:spcBef>
        <a:spcAft>
          <a:spcPct val="0"/>
        </a:spcAft>
        <a:defRPr sz="4000" b="1">
          <a:solidFill>
            <a:schemeClr val="tx2"/>
          </a:solidFill>
          <a:latin typeface="Arial Narrow" pitchFamily="34" charset="0"/>
          <a:ea typeface="Osaka" charset="-128"/>
        </a:defRPr>
      </a:lvl7pPr>
      <a:lvl8pPr marL="1371600" algn="ctr" rtl="0" fontAlgn="base">
        <a:lnSpc>
          <a:spcPct val="90000"/>
        </a:lnSpc>
        <a:spcBef>
          <a:spcPct val="0"/>
        </a:spcBef>
        <a:spcAft>
          <a:spcPct val="0"/>
        </a:spcAft>
        <a:defRPr sz="4000" b="1">
          <a:solidFill>
            <a:schemeClr val="tx2"/>
          </a:solidFill>
          <a:latin typeface="Arial Narrow" pitchFamily="34" charset="0"/>
          <a:ea typeface="Osaka" charset="-128"/>
        </a:defRPr>
      </a:lvl8pPr>
      <a:lvl9pPr marL="1828800" algn="ctr" rtl="0" fontAlgn="base">
        <a:lnSpc>
          <a:spcPct val="90000"/>
        </a:lnSpc>
        <a:spcBef>
          <a:spcPct val="0"/>
        </a:spcBef>
        <a:spcAft>
          <a:spcPct val="0"/>
        </a:spcAft>
        <a:defRPr sz="4000" b="1">
          <a:solidFill>
            <a:schemeClr val="tx2"/>
          </a:solidFill>
          <a:latin typeface="Arial Narrow" pitchFamily="34" charset="0"/>
          <a:ea typeface="Osaka" charset="-128"/>
        </a:defRPr>
      </a:lvl9pPr>
    </p:titleStyle>
    <p:bodyStyle>
      <a:lvl1pPr marL="342900" indent="-342900" algn="l" rtl="0" eaLnBrk="0" fontAlgn="base" hangingPunct="0">
        <a:lnSpc>
          <a:spcPct val="90000"/>
        </a:lnSpc>
        <a:spcBef>
          <a:spcPct val="20000"/>
        </a:spcBef>
        <a:spcAft>
          <a:spcPct val="0"/>
        </a:spcAft>
        <a:buClr>
          <a:schemeClr val="folHlink"/>
        </a:buClr>
        <a:buSzPct val="135000"/>
        <a:buChar char="•"/>
        <a:defRPr sz="3200">
          <a:solidFill>
            <a:schemeClr val="tx1"/>
          </a:solidFill>
          <a:latin typeface="+mn-lt"/>
          <a:ea typeface="+mn-ea"/>
          <a:cs typeface="Osaka"/>
        </a:defRPr>
      </a:lvl1pPr>
      <a:lvl2pPr marL="690563" indent="-233363" algn="l" rtl="0" eaLnBrk="0" fontAlgn="base" hangingPunct="0">
        <a:lnSpc>
          <a:spcPct val="90000"/>
        </a:lnSpc>
        <a:spcBef>
          <a:spcPct val="20000"/>
        </a:spcBef>
        <a:spcAft>
          <a:spcPct val="0"/>
        </a:spcAft>
        <a:buClr>
          <a:schemeClr val="folHlink"/>
        </a:buClr>
        <a:buSzPct val="100000"/>
        <a:buChar char="•"/>
        <a:defRPr sz="2800">
          <a:solidFill>
            <a:schemeClr val="tx1"/>
          </a:solidFill>
          <a:latin typeface="+mn-lt"/>
          <a:ea typeface="+mn-ea"/>
          <a:cs typeface="Osaka"/>
        </a:defRPr>
      </a:lvl2pPr>
      <a:lvl3pPr marL="1085850" indent="-228600" algn="l" rtl="0" eaLnBrk="0" fontAlgn="base" hangingPunct="0">
        <a:lnSpc>
          <a:spcPct val="90000"/>
        </a:lnSpc>
        <a:spcBef>
          <a:spcPct val="20000"/>
        </a:spcBef>
        <a:spcAft>
          <a:spcPct val="0"/>
        </a:spcAft>
        <a:buSzPct val="100000"/>
        <a:buChar char="–"/>
        <a:defRPr sz="2400">
          <a:solidFill>
            <a:schemeClr val="tx1"/>
          </a:solidFill>
          <a:latin typeface="+mn-lt"/>
          <a:ea typeface="+mn-ea"/>
          <a:cs typeface="Osaka"/>
        </a:defRPr>
      </a:lvl3pPr>
      <a:lvl4pPr marL="1428750" indent="-228600" algn="l" rtl="0" eaLnBrk="0" fontAlgn="base" hangingPunct="0">
        <a:lnSpc>
          <a:spcPct val="90000"/>
        </a:lnSpc>
        <a:spcBef>
          <a:spcPct val="20000"/>
        </a:spcBef>
        <a:spcAft>
          <a:spcPct val="0"/>
        </a:spcAft>
        <a:buSzPct val="100000"/>
        <a:buChar char="-"/>
        <a:defRPr sz="2400">
          <a:solidFill>
            <a:schemeClr val="tx1"/>
          </a:solidFill>
          <a:latin typeface="+mn-lt"/>
          <a:ea typeface="+mn-ea"/>
          <a:cs typeface="Osaka"/>
        </a:defRPr>
      </a:lvl4pPr>
      <a:lvl5pPr marL="1771650" indent="-228600" algn="l" rtl="0" eaLnBrk="0" fontAlgn="base" hangingPunct="0">
        <a:lnSpc>
          <a:spcPct val="90000"/>
        </a:lnSpc>
        <a:spcBef>
          <a:spcPct val="20000"/>
        </a:spcBef>
        <a:spcAft>
          <a:spcPct val="0"/>
        </a:spcAft>
        <a:buSzPct val="100000"/>
        <a:buChar char="-"/>
        <a:defRPr sz="2400">
          <a:solidFill>
            <a:schemeClr val="tx1"/>
          </a:solidFill>
          <a:latin typeface="+mn-lt"/>
          <a:ea typeface="+mn-ea"/>
          <a:cs typeface="Osaka"/>
        </a:defRPr>
      </a:lvl5pPr>
      <a:lvl6pPr marL="2228850" indent="-228600" algn="l" rtl="0" fontAlgn="base">
        <a:lnSpc>
          <a:spcPct val="90000"/>
        </a:lnSpc>
        <a:spcBef>
          <a:spcPct val="20000"/>
        </a:spcBef>
        <a:spcAft>
          <a:spcPct val="0"/>
        </a:spcAft>
        <a:buSzPct val="100000"/>
        <a:buChar char="-"/>
        <a:defRPr sz="2400">
          <a:solidFill>
            <a:schemeClr val="tx1"/>
          </a:solidFill>
          <a:latin typeface="+mn-lt"/>
          <a:ea typeface="+mn-ea"/>
        </a:defRPr>
      </a:lvl6pPr>
      <a:lvl7pPr marL="2686050" indent="-228600" algn="l" rtl="0" fontAlgn="base">
        <a:lnSpc>
          <a:spcPct val="90000"/>
        </a:lnSpc>
        <a:spcBef>
          <a:spcPct val="20000"/>
        </a:spcBef>
        <a:spcAft>
          <a:spcPct val="0"/>
        </a:spcAft>
        <a:buSzPct val="100000"/>
        <a:buChar char="-"/>
        <a:defRPr sz="2400">
          <a:solidFill>
            <a:schemeClr val="tx1"/>
          </a:solidFill>
          <a:latin typeface="+mn-lt"/>
          <a:ea typeface="+mn-ea"/>
        </a:defRPr>
      </a:lvl7pPr>
      <a:lvl8pPr marL="3143250" indent="-228600" algn="l" rtl="0" fontAlgn="base">
        <a:lnSpc>
          <a:spcPct val="90000"/>
        </a:lnSpc>
        <a:spcBef>
          <a:spcPct val="20000"/>
        </a:spcBef>
        <a:spcAft>
          <a:spcPct val="0"/>
        </a:spcAft>
        <a:buSzPct val="100000"/>
        <a:buChar char="-"/>
        <a:defRPr sz="2400">
          <a:solidFill>
            <a:schemeClr val="tx1"/>
          </a:solidFill>
          <a:latin typeface="+mn-lt"/>
          <a:ea typeface="+mn-ea"/>
        </a:defRPr>
      </a:lvl8pPr>
      <a:lvl9pPr marL="3600450" indent="-228600" algn="l" rtl="0" fontAlgn="base">
        <a:lnSpc>
          <a:spcPct val="90000"/>
        </a:lnSpc>
        <a:spcBef>
          <a:spcPct val="20000"/>
        </a:spcBef>
        <a:spcAft>
          <a:spcPct val="0"/>
        </a:spcAft>
        <a:buSzPct val="100000"/>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3953" name="Rectangle 2"/>
          <p:cNvSpPr>
            <a:spLocks noGrp="1" noChangeArrowheads="1"/>
          </p:cNvSpPr>
          <p:nvPr>
            <p:ph type="ctrTitle" idx="4294967295"/>
          </p:nvPr>
        </p:nvSpPr>
        <p:spPr>
          <a:xfrm>
            <a:off x="0" y="0"/>
            <a:ext cx="9144000" cy="960438"/>
          </a:xfrm>
        </p:spPr>
        <p:txBody>
          <a:bodyPr lIns="0" rIns="0"/>
          <a:lstStyle/>
          <a:p>
            <a:pPr defTabSz="457200" eaLnBrk="1" hangingPunct="1">
              <a:tabLst>
                <a:tab pos="2286000" algn="l"/>
              </a:tabLst>
            </a:pPr>
            <a:r>
              <a:rPr lang="en-US" sz="3600" smtClean="0"/>
              <a:t>NSLSII Control System Overview</a:t>
            </a:r>
          </a:p>
        </p:txBody>
      </p:sp>
      <p:sp>
        <p:nvSpPr>
          <p:cNvPr id="2173954" name="Text Box 4"/>
          <p:cNvSpPr txBox="1">
            <a:spLocks noChangeArrowheads="1"/>
          </p:cNvSpPr>
          <p:nvPr/>
        </p:nvSpPr>
        <p:spPr bwMode="auto">
          <a:xfrm>
            <a:off x="1230313" y="5465763"/>
            <a:ext cx="6673850" cy="920765"/>
          </a:xfrm>
          <a:prstGeom prst="rect">
            <a:avLst/>
          </a:prstGeom>
          <a:noFill/>
          <a:ln w="12700" algn="ctr">
            <a:noFill/>
            <a:miter lim="800000"/>
            <a:headEnd/>
            <a:tailEnd/>
          </a:ln>
        </p:spPr>
        <p:txBody>
          <a:bodyPr lIns="90488" tIns="44450" rIns="90488" bIns="44450">
            <a:spAutoFit/>
          </a:bodyPr>
          <a:lstStyle/>
          <a:p>
            <a:pPr algn="ctr" defTabSz="457200" eaLnBrk="0" hangingPunct="0">
              <a:lnSpc>
                <a:spcPct val="90000"/>
              </a:lnSpc>
              <a:buClr>
                <a:schemeClr val="folHlink"/>
              </a:buClr>
              <a:buSzPct val="135000"/>
              <a:tabLst>
                <a:tab pos="2286000" algn="l"/>
              </a:tabLst>
            </a:pPr>
            <a:r>
              <a:rPr lang="en-US" sz="2000" b="1" dirty="0"/>
              <a:t>The Control Group – presented by Bob </a:t>
            </a:r>
            <a:r>
              <a:rPr lang="en-US" sz="2000" b="1" dirty="0" err="1"/>
              <a:t>Dalesio</a:t>
            </a:r>
            <a:endParaRPr lang="en-US" sz="2000" b="1" dirty="0"/>
          </a:p>
          <a:p>
            <a:pPr algn="ctr" defTabSz="457200" eaLnBrk="0" hangingPunct="0">
              <a:lnSpc>
                <a:spcPct val="90000"/>
              </a:lnSpc>
              <a:buClr>
                <a:schemeClr val="folHlink"/>
              </a:buClr>
              <a:buSzPct val="135000"/>
              <a:tabLst>
                <a:tab pos="2286000" algn="l"/>
              </a:tabLst>
            </a:pPr>
            <a:r>
              <a:rPr lang="en-US" sz="2000" b="1" dirty="0"/>
              <a:t>EPICS Meeting </a:t>
            </a:r>
            <a:endParaRPr lang="en-US" sz="2000" b="1" dirty="0" smtClean="0"/>
          </a:p>
          <a:p>
            <a:pPr algn="ctr" defTabSz="457200" eaLnBrk="0" hangingPunct="0">
              <a:lnSpc>
                <a:spcPct val="90000"/>
              </a:lnSpc>
              <a:buClr>
                <a:schemeClr val="folHlink"/>
              </a:buClr>
              <a:buSzPct val="135000"/>
              <a:tabLst>
                <a:tab pos="2286000" algn="l"/>
              </a:tabLst>
            </a:pPr>
            <a:r>
              <a:rPr lang="en-US" sz="2000" b="1" dirty="0" smtClean="0"/>
              <a:t>April 24, </a:t>
            </a:r>
            <a:r>
              <a:rPr lang="en-US" sz="2000" b="1" dirty="0"/>
              <a:t>2010</a:t>
            </a:r>
          </a:p>
        </p:txBody>
      </p:sp>
      <p:pic>
        <p:nvPicPr>
          <p:cNvPr id="2173955" name="Picture 8"/>
          <p:cNvPicPr>
            <a:picLocks noChangeAspect="1" noChangeArrowheads="1"/>
          </p:cNvPicPr>
          <p:nvPr/>
        </p:nvPicPr>
        <p:blipFill>
          <a:blip r:embed="rId3"/>
          <a:srcRect/>
          <a:stretch>
            <a:fillRect/>
          </a:stretch>
        </p:blipFill>
        <p:spPr bwMode="auto">
          <a:xfrm>
            <a:off x="769938" y="1095375"/>
            <a:ext cx="7373937" cy="42687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8049" name="TextBox 8"/>
          <p:cNvSpPr txBox="1">
            <a:spLocks noChangeArrowheads="1"/>
          </p:cNvSpPr>
          <p:nvPr/>
        </p:nvSpPr>
        <p:spPr bwMode="auto">
          <a:xfrm>
            <a:off x="2603500" y="981075"/>
            <a:ext cx="4751388" cy="425450"/>
          </a:xfrm>
          <a:prstGeom prst="rect">
            <a:avLst/>
          </a:prstGeom>
          <a:noFill/>
          <a:ln w="9525">
            <a:noFill/>
            <a:miter lim="800000"/>
            <a:headEnd/>
            <a:tailEnd/>
          </a:ln>
        </p:spPr>
        <p:txBody>
          <a:bodyPr wrap="none">
            <a:spAutoFit/>
          </a:bodyPr>
          <a:lstStyle/>
          <a:p>
            <a:pPr eaLnBrk="0" hangingPunct="0">
              <a:lnSpc>
                <a:spcPct val="90000"/>
              </a:lnSpc>
              <a:spcBef>
                <a:spcPct val="50000"/>
              </a:spcBef>
              <a:buClr>
                <a:schemeClr val="folHlink"/>
              </a:buClr>
              <a:buSzPct val="135000"/>
            </a:pPr>
            <a:r>
              <a:rPr lang="en-US" sz="2400" b="1">
                <a:solidFill>
                  <a:srgbClr val="FF0000"/>
                </a:solidFill>
              </a:rPr>
              <a:t>Fast orbit feedback system in one cell</a:t>
            </a:r>
          </a:p>
        </p:txBody>
      </p:sp>
      <p:sp>
        <p:nvSpPr>
          <p:cNvPr id="2178050" name="Rectangle 2"/>
          <p:cNvSpPr>
            <a:spLocks noGrp="1" noChangeArrowheads="1"/>
          </p:cNvSpPr>
          <p:nvPr>
            <p:ph type="title" idx="4294967295"/>
          </p:nvPr>
        </p:nvSpPr>
        <p:spPr/>
        <p:txBody>
          <a:bodyPr/>
          <a:lstStyle/>
          <a:p>
            <a:pPr eaLnBrk="1" hangingPunct="1"/>
            <a:r>
              <a:rPr lang="en-US" sz="3600" smtClean="0"/>
              <a:t>Orbit feedback system architecture</a:t>
            </a:r>
            <a:endParaRPr lang="en-US" sz="3400" smtClean="0"/>
          </a:p>
        </p:txBody>
      </p:sp>
      <p:pic>
        <p:nvPicPr>
          <p:cNvPr id="2178051" name="Picture 5"/>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pic>
        <p:nvPicPr>
          <p:cNvPr id="2178052" name="Picture 6"/>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pic>
        <p:nvPicPr>
          <p:cNvPr id="2178053" name="Picture 7"/>
          <p:cNvPicPr>
            <a:picLocks noChangeAspect="1" noChangeArrowheads="1"/>
          </p:cNvPicPr>
          <p:nvPr/>
        </p:nvPicPr>
        <p:blipFill>
          <a:blip r:embed="rId4"/>
          <a:srcRect/>
          <a:stretch>
            <a:fillRect/>
          </a:stretch>
        </p:blipFill>
        <p:spPr bwMode="auto">
          <a:xfrm>
            <a:off x="4718050" y="3495675"/>
            <a:ext cx="12700" cy="169863"/>
          </a:xfrm>
          <a:prstGeom prst="rect">
            <a:avLst/>
          </a:prstGeom>
          <a:noFill/>
          <a:ln w="12700">
            <a:noFill/>
            <a:miter lim="800000"/>
            <a:headEnd/>
            <a:tailEnd/>
          </a:ln>
        </p:spPr>
      </p:pic>
      <p:pic>
        <p:nvPicPr>
          <p:cNvPr id="2178054" name="Picture 8"/>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pic>
        <p:nvPicPr>
          <p:cNvPr id="2178055" name="Picture 2"/>
          <p:cNvPicPr>
            <a:picLocks noChangeAspect="1" noChangeArrowheads="1"/>
          </p:cNvPicPr>
          <p:nvPr/>
        </p:nvPicPr>
        <p:blipFill>
          <a:blip r:embed="rId5"/>
          <a:srcRect/>
          <a:stretch>
            <a:fillRect/>
          </a:stretch>
        </p:blipFill>
        <p:spPr bwMode="auto">
          <a:xfrm>
            <a:off x="1330325" y="1458913"/>
            <a:ext cx="6419850" cy="5160962"/>
          </a:xfrm>
          <a:prstGeom prst="rect">
            <a:avLst/>
          </a:prstGeom>
          <a:noFill/>
          <a:ln w="12700">
            <a:noFill/>
            <a:miter lim="800000"/>
            <a:headEnd/>
            <a:tailEnd/>
          </a:ln>
        </p:spPr>
      </p:pic>
      <p:sp>
        <p:nvSpPr>
          <p:cNvPr id="2178056" name="TextBox 8"/>
          <p:cNvSpPr txBox="1">
            <a:spLocks noChangeArrowheads="1"/>
          </p:cNvSpPr>
          <p:nvPr/>
        </p:nvSpPr>
        <p:spPr bwMode="auto">
          <a:xfrm>
            <a:off x="3467100" y="3336925"/>
            <a:ext cx="428625" cy="341313"/>
          </a:xfrm>
          <a:prstGeom prst="rect">
            <a:avLst/>
          </a:prstGeom>
          <a:solidFill>
            <a:schemeClr val="bg1"/>
          </a:solidFill>
          <a:ln w="9525">
            <a:noFill/>
            <a:miter lim="800000"/>
            <a:headEnd/>
            <a:tailEnd/>
          </a:ln>
        </p:spPr>
        <p:txBody>
          <a:bodyPr>
            <a:spAutoFit/>
          </a:bodyPr>
          <a:lstStyle/>
          <a:p>
            <a:pPr eaLnBrk="0" hangingPunct="0">
              <a:lnSpc>
                <a:spcPct val="90000"/>
              </a:lnSpc>
              <a:spcBef>
                <a:spcPct val="50000"/>
              </a:spcBef>
              <a:buClr>
                <a:schemeClr val="folHlink"/>
              </a:buClr>
              <a:buSzPct val="135000"/>
            </a:pPr>
            <a:endParaRPr lang="en-US"/>
          </a:p>
        </p:txBody>
      </p:sp>
      <p:sp>
        <p:nvSpPr>
          <p:cNvPr id="2178057" name="TextBox 9"/>
          <p:cNvSpPr txBox="1">
            <a:spLocks noChangeArrowheads="1"/>
          </p:cNvSpPr>
          <p:nvPr/>
        </p:nvSpPr>
        <p:spPr bwMode="auto">
          <a:xfrm>
            <a:off x="3370263" y="5484813"/>
            <a:ext cx="428625" cy="341312"/>
          </a:xfrm>
          <a:prstGeom prst="rect">
            <a:avLst/>
          </a:prstGeom>
          <a:solidFill>
            <a:schemeClr val="bg1"/>
          </a:solidFill>
          <a:ln w="9525">
            <a:noFill/>
            <a:miter lim="800000"/>
            <a:headEnd/>
            <a:tailEnd/>
          </a:ln>
        </p:spPr>
        <p:txBody>
          <a:bodyPr>
            <a:spAutoFit/>
          </a:bodyPr>
          <a:lstStyle/>
          <a:p>
            <a:pPr eaLnBrk="0" hangingPunct="0">
              <a:lnSpc>
                <a:spcPct val="90000"/>
              </a:lnSpc>
              <a:spcBef>
                <a:spcPct val="50000"/>
              </a:spcBef>
              <a:buClr>
                <a:schemeClr val="folHlink"/>
              </a:buClr>
              <a:buSzPct val="135000"/>
            </a:pPr>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0097" name="TextBox 8"/>
          <p:cNvSpPr txBox="1">
            <a:spLocks noChangeArrowheads="1"/>
          </p:cNvSpPr>
          <p:nvPr/>
        </p:nvSpPr>
        <p:spPr bwMode="auto">
          <a:xfrm>
            <a:off x="1878013" y="935038"/>
            <a:ext cx="5661025" cy="425450"/>
          </a:xfrm>
          <a:prstGeom prst="rect">
            <a:avLst/>
          </a:prstGeom>
          <a:noFill/>
          <a:ln w="9525">
            <a:noFill/>
            <a:miter lim="800000"/>
            <a:headEnd/>
            <a:tailEnd/>
          </a:ln>
        </p:spPr>
        <p:txBody>
          <a:bodyPr wrap="none">
            <a:spAutoFit/>
          </a:bodyPr>
          <a:lstStyle/>
          <a:p>
            <a:pPr eaLnBrk="0" hangingPunct="0">
              <a:lnSpc>
                <a:spcPct val="90000"/>
              </a:lnSpc>
              <a:spcBef>
                <a:spcPct val="50000"/>
              </a:spcBef>
              <a:buClr>
                <a:schemeClr val="folHlink"/>
              </a:buClr>
              <a:buSzPct val="135000"/>
            </a:pPr>
            <a:r>
              <a:rPr lang="en-US" sz="2400" b="1">
                <a:solidFill>
                  <a:srgbClr val="FF0000"/>
                </a:solidFill>
              </a:rPr>
              <a:t>NSLS-II two tier device controller architecture</a:t>
            </a:r>
          </a:p>
        </p:txBody>
      </p:sp>
      <p:sp>
        <p:nvSpPr>
          <p:cNvPr id="2180098" name="Rectangle 2"/>
          <p:cNvSpPr>
            <a:spLocks noGrp="1" noChangeArrowheads="1"/>
          </p:cNvSpPr>
          <p:nvPr>
            <p:ph type="title" idx="4294967295"/>
          </p:nvPr>
        </p:nvSpPr>
        <p:spPr/>
        <p:txBody>
          <a:bodyPr/>
          <a:lstStyle/>
          <a:p>
            <a:pPr eaLnBrk="1" hangingPunct="1"/>
            <a:r>
              <a:rPr lang="en-US" sz="3600" dirty="0" smtClean="0"/>
              <a:t>Orbit feedback system is built, installed, tested</a:t>
            </a:r>
            <a:endParaRPr lang="en-US" sz="3400" dirty="0" smtClean="0"/>
          </a:p>
        </p:txBody>
      </p:sp>
      <p:pic>
        <p:nvPicPr>
          <p:cNvPr id="2180099" name="Picture 23"/>
          <p:cNvPicPr>
            <a:picLocks noChangeAspect="1" noChangeArrowheads="1"/>
          </p:cNvPicPr>
          <p:nvPr/>
        </p:nvPicPr>
        <p:blipFill>
          <a:blip r:embed="rId3"/>
          <a:srcRect/>
          <a:stretch>
            <a:fillRect/>
          </a:stretch>
        </p:blipFill>
        <p:spPr bwMode="auto">
          <a:xfrm>
            <a:off x="2212975" y="1692275"/>
            <a:ext cx="4767263" cy="4767263"/>
          </a:xfrm>
          <a:prstGeom prst="rect">
            <a:avLst/>
          </a:prstGeom>
          <a:noFill/>
          <a:ln w="12700">
            <a:noFill/>
            <a:miter lim="800000"/>
            <a:headEnd/>
            <a:tailEnd/>
          </a:ln>
        </p:spPr>
      </p:pic>
      <p:sp>
        <p:nvSpPr>
          <p:cNvPr id="2180100" name="TextBox 11"/>
          <p:cNvSpPr txBox="1">
            <a:spLocks noChangeArrowheads="1"/>
          </p:cNvSpPr>
          <p:nvPr/>
        </p:nvSpPr>
        <p:spPr bwMode="auto">
          <a:xfrm>
            <a:off x="3511550" y="1319213"/>
            <a:ext cx="558800" cy="287337"/>
          </a:xfrm>
          <a:prstGeom prst="rect">
            <a:avLst/>
          </a:prstGeom>
          <a:noFill/>
          <a:ln w="9525">
            <a:noFill/>
            <a:miter lim="800000"/>
            <a:headEnd/>
            <a:tailEnd/>
          </a:ln>
        </p:spPr>
        <p:txBody>
          <a:bodyPr wrap="none">
            <a:spAutoFit/>
          </a:bodyPr>
          <a:lstStyle/>
          <a:p>
            <a:pPr eaLnBrk="0" hangingPunct="0">
              <a:lnSpc>
                <a:spcPct val="90000"/>
              </a:lnSpc>
              <a:spcBef>
                <a:spcPct val="50000"/>
              </a:spcBef>
              <a:buClr>
                <a:schemeClr val="folHlink"/>
              </a:buClr>
              <a:buSzPct val="135000"/>
            </a:pPr>
            <a:r>
              <a:rPr lang="en-US" sz="1400">
                <a:solidFill>
                  <a:srgbClr val="FF0000"/>
                </a:solidFill>
              </a:rPr>
              <a:t>Cell 1</a:t>
            </a:r>
          </a:p>
        </p:txBody>
      </p:sp>
      <p:pic>
        <p:nvPicPr>
          <p:cNvPr id="2180101" name="Picture 2"/>
          <p:cNvPicPr>
            <a:picLocks noChangeAspect="1" noChangeArrowheads="1"/>
          </p:cNvPicPr>
          <p:nvPr/>
        </p:nvPicPr>
        <p:blipFill>
          <a:blip r:embed="rId4"/>
          <a:srcRect/>
          <a:stretch>
            <a:fillRect/>
          </a:stretch>
        </p:blipFill>
        <p:spPr bwMode="auto">
          <a:xfrm>
            <a:off x="4044950" y="1263650"/>
            <a:ext cx="1196975" cy="963613"/>
          </a:xfrm>
          <a:prstGeom prst="rect">
            <a:avLst/>
          </a:prstGeom>
          <a:noFill/>
          <a:ln w="12700">
            <a:noFill/>
            <a:miter lim="800000"/>
            <a:headEnd/>
            <a:tailEnd/>
          </a:ln>
        </p:spPr>
      </p:pic>
      <p:pic>
        <p:nvPicPr>
          <p:cNvPr id="2180102" name="Picture 2"/>
          <p:cNvPicPr>
            <a:picLocks noChangeAspect="1" noChangeArrowheads="1"/>
          </p:cNvPicPr>
          <p:nvPr/>
        </p:nvPicPr>
        <p:blipFill>
          <a:blip r:embed="rId4"/>
          <a:srcRect/>
          <a:stretch>
            <a:fillRect/>
          </a:stretch>
        </p:blipFill>
        <p:spPr bwMode="auto">
          <a:xfrm>
            <a:off x="5480050" y="1849438"/>
            <a:ext cx="1196975" cy="963612"/>
          </a:xfrm>
          <a:prstGeom prst="rect">
            <a:avLst/>
          </a:prstGeom>
          <a:noFill/>
          <a:ln w="12700">
            <a:noFill/>
            <a:miter lim="800000"/>
            <a:headEnd/>
            <a:tailEnd/>
          </a:ln>
        </p:spPr>
      </p:pic>
      <p:pic>
        <p:nvPicPr>
          <p:cNvPr id="2180103" name="Picture 2"/>
          <p:cNvPicPr>
            <a:picLocks noChangeAspect="1" noChangeArrowheads="1"/>
          </p:cNvPicPr>
          <p:nvPr/>
        </p:nvPicPr>
        <p:blipFill>
          <a:blip r:embed="rId4"/>
          <a:srcRect/>
          <a:stretch>
            <a:fillRect/>
          </a:stretch>
        </p:blipFill>
        <p:spPr bwMode="auto">
          <a:xfrm>
            <a:off x="6224588" y="2990850"/>
            <a:ext cx="1196975" cy="962025"/>
          </a:xfrm>
          <a:prstGeom prst="rect">
            <a:avLst/>
          </a:prstGeom>
          <a:noFill/>
          <a:ln w="12700">
            <a:noFill/>
            <a:miter lim="800000"/>
            <a:headEnd/>
            <a:tailEnd/>
          </a:ln>
        </p:spPr>
      </p:pic>
      <p:pic>
        <p:nvPicPr>
          <p:cNvPr id="2180104" name="Picture 2"/>
          <p:cNvPicPr>
            <a:picLocks noChangeAspect="1" noChangeArrowheads="1"/>
          </p:cNvPicPr>
          <p:nvPr/>
        </p:nvPicPr>
        <p:blipFill>
          <a:blip r:embed="rId4"/>
          <a:srcRect/>
          <a:stretch>
            <a:fillRect/>
          </a:stretch>
        </p:blipFill>
        <p:spPr bwMode="auto">
          <a:xfrm>
            <a:off x="4033838" y="5894388"/>
            <a:ext cx="1196975" cy="963612"/>
          </a:xfrm>
          <a:prstGeom prst="rect">
            <a:avLst/>
          </a:prstGeom>
          <a:noFill/>
          <a:ln w="12700">
            <a:noFill/>
            <a:miter lim="800000"/>
            <a:headEnd/>
            <a:tailEnd/>
          </a:ln>
        </p:spPr>
      </p:pic>
      <p:pic>
        <p:nvPicPr>
          <p:cNvPr id="2180105" name="Picture 2"/>
          <p:cNvPicPr>
            <a:picLocks noChangeAspect="1" noChangeArrowheads="1"/>
          </p:cNvPicPr>
          <p:nvPr/>
        </p:nvPicPr>
        <p:blipFill>
          <a:blip r:embed="rId4"/>
          <a:srcRect/>
          <a:stretch>
            <a:fillRect/>
          </a:stretch>
        </p:blipFill>
        <p:spPr bwMode="auto">
          <a:xfrm>
            <a:off x="2501900" y="1731963"/>
            <a:ext cx="1196975" cy="963612"/>
          </a:xfrm>
          <a:prstGeom prst="rect">
            <a:avLst/>
          </a:prstGeom>
          <a:noFill/>
          <a:ln w="12700">
            <a:noFill/>
            <a:miter lim="800000"/>
            <a:headEnd/>
            <a:tailEnd/>
          </a:ln>
        </p:spPr>
      </p:pic>
      <p:pic>
        <p:nvPicPr>
          <p:cNvPr id="2180106" name="Picture 2"/>
          <p:cNvPicPr>
            <a:picLocks noChangeAspect="1" noChangeArrowheads="1"/>
          </p:cNvPicPr>
          <p:nvPr/>
        </p:nvPicPr>
        <p:blipFill>
          <a:blip r:embed="rId4"/>
          <a:srcRect/>
          <a:stretch>
            <a:fillRect/>
          </a:stretch>
        </p:blipFill>
        <p:spPr bwMode="auto">
          <a:xfrm>
            <a:off x="1431925" y="2879725"/>
            <a:ext cx="1196975" cy="963613"/>
          </a:xfrm>
          <a:prstGeom prst="rect">
            <a:avLst/>
          </a:prstGeom>
          <a:noFill/>
          <a:ln w="12700">
            <a:noFill/>
            <a:miter lim="800000"/>
            <a:headEnd/>
            <a:tailEnd/>
          </a:ln>
        </p:spPr>
      </p:pic>
      <p:sp>
        <p:nvSpPr>
          <p:cNvPr id="2180107" name="TextBox 11"/>
          <p:cNvSpPr txBox="1">
            <a:spLocks noChangeArrowheads="1"/>
          </p:cNvSpPr>
          <p:nvPr/>
        </p:nvSpPr>
        <p:spPr bwMode="auto">
          <a:xfrm>
            <a:off x="5419725" y="1762125"/>
            <a:ext cx="560388" cy="285750"/>
          </a:xfrm>
          <a:prstGeom prst="rect">
            <a:avLst/>
          </a:prstGeom>
          <a:noFill/>
          <a:ln w="9525">
            <a:noFill/>
            <a:miter lim="800000"/>
            <a:headEnd/>
            <a:tailEnd/>
          </a:ln>
        </p:spPr>
        <p:txBody>
          <a:bodyPr wrap="none">
            <a:spAutoFit/>
          </a:bodyPr>
          <a:lstStyle/>
          <a:p>
            <a:pPr eaLnBrk="0" hangingPunct="0">
              <a:lnSpc>
                <a:spcPct val="90000"/>
              </a:lnSpc>
              <a:spcBef>
                <a:spcPct val="50000"/>
              </a:spcBef>
              <a:buClr>
                <a:schemeClr val="folHlink"/>
              </a:buClr>
              <a:buSzPct val="135000"/>
            </a:pPr>
            <a:r>
              <a:rPr lang="en-US" sz="1400">
                <a:solidFill>
                  <a:srgbClr val="FF0000"/>
                </a:solidFill>
              </a:rPr>
              <a:t>Cell 2</a:t>
            </a:r>
          </a:p>
        </p:txBody>
      </p:sp>
      <p:sp>
        <p:nvSpPr>
          <p:cNvPr id="2180108" name="TextBox 11"/>
          <p:cNvSpPr txBox="1">
            <a:spLocks noChangeArrowheads="1"/>
          </p:cNvSpPr>
          <p:nvPr/>
        </p:nvSpPr>
        <p:spPr bwMode="auto">
          <a:xfrm>
            <a:off x="6242050" y="2919413"/>
            <a:ext cx="560388" cy="285750"/>
          </a:xfrm>
          <a:prstGeom prst="rect">
            <a:avLst/>
          </a:prstGeom>
          <a:noFill/>
          <a:ln w="9525">
            <a:noFill/>
            <a:miter lim="800000"/>
            <a:headEnd/>
            <a:tailEnd/>
          </a:ln>
        </p:spPr>
        <p:txBody>
          <a:bodyPr wrap="none">
            <a:spAutoFit/>
          </a:bodyPr>
          <a:lstStyle/>
          <a:p>
            <a:pPr eaLnBrk="0" hangingPunct="0">
              <a:lnSpc>
                <a:spcPct val="90000"/>
              </a:lnSpc>
              <a:spcBef>
                <a:spcPct val="50000"/>
              </a:spcBef>
              <a:buClr>
                <a:schemeClr val="folHlink"/>
              </a:buClr>
              <a:buSzPct val="135000"/>
            </a:pPr>
            <a:r>
              <a:rPr lang="en-US" sz="1400">
                <a:solidFill>
                  <a:srgbClr val="FF0000"/>
                </a:solidFill>
              </a:rPr>
              <a:t>Cell 3</a:t>
            </a:r>
          </a:p>
        </p:txBody>
      </p:sp>
      <p:sp>
        <p:nvSpPr>
          <p:cNvPr id="2180109" name="TextBox 11"/>
          <p:cNvSpPr txBox="1">
            <a:spLocks noChangeArrowheads="1"/>
          </p:cNvSpPr>
          <p:nvPr/>
        </p:nvSpPr>
        <p:spPr bwMode="auto">
          <a:xfrm>
            <a:off x="3933825" y="5810250"/>
            <a:ext cx="641350" cy="287338"/>
          </a:xfrm>
          <a:prstGeom prst="rect">
            <a:avLst/>
          </a:prstGeom>
          <a:noFill/>
          <a:ln w="9525">
            <a:noFill/>
            <a:miter lim="800000"/>
            <a:headEnd/>
            <a:tailEnd/>
          </a:ln>
        </p:spPr>
        <p:txBody>
          <a:bodyPr wrap="none">
            <a:spAutoFit/>
          </a:bodyPr>
          <a:lstStyle/>
          <a:p>
            <a:pPr eaLnBrk="0" hangingPunct="0">
              <a:lnSpc>
                <a:spcPct val="90000"/>
              </a:lnSpc>
              <a:spcBef>
                <a:spcPct val="50000"/>
              </a:spcBef>
              <a:buClr>
                <a:schemeClr val="folHlink"/>
              </a:buClr>
              <a:buSzPct val="135000"/>
            </a:pPr>
            <a:r>
              <a:rPr lang="en-US" sz="1400">
                <a:solidFill>
                  <a:srgbClr val="FF0000"/>
                </a:solidFill>
              </a:rPr>
              <a:t>Cell 16</a:t>
            </a:r>
          </a:p>
        </p:txBody>
      </p:sp>
      <p:sp>
        <p:nvSpPr>
          <p:cNvPr id="2180110" name="TextBox 11"/>
          <p:cNvSpPr txBox="1">
            <a:spLocks noChangeArrowheads="1"/>
          </p:cNvSpPr>
          <p:nvPr/>
        </p:nvSpPr>
        <p:spPr bwMode="auto">
          <a:xfrm>
            <a:off x="2332038" y="1670050"/>
            <a:ext cx="641350" cy="285750"/>
          </a:xfrm>
          <a:prstGeom prst="rect">
            <a:avLst/>
          </a:prstGeom>
          <a:noFill/>
          <a:ln w="9525">
            <a:noFill/>
            <a:miter lim="800000"/>
            <a:headEnd/>
            <a:tailEnd/>
          </a:ln>
        </p:spPr>
        <p:txBody>
          <a:bodyPr wrap="none">
            <a:spAutoFit/>
          </a:bodyPr>
          <a:lstStyle/>
          <a:p>
            <a:pPr eaLnBrk="0" hangingPunct="0">
              <a:lnSpc>
                <a:spcPct val="90000"/>
              </a:lnSpc>
              <a:spcBef>
                <a:spcPct val="50000"/>
              </a:spcBef>
              <a:buClr>
                <a:schemeClr val="folHlink"/>
              </a:buClr>
              <a:buSzPct val="135000"/>
            </a:pPr>
            <a:r>
              <a:rPr lang="en-US" sz="1400">
                <a:solidFill>
                  <a:srgbClr val="FF0000"/>
                </a:solidFill>
              </a:rPr>
              <a:t>Cell 30</a:t>
            </a:r>
          </a:p>
        </p:txBody>
      </p:sp>
      <p:sp>
        <p:nvSpPr>
          <p:cNvPr id="2180111" name="TextBox 11"/>
          <p:cNvSpPr txBox="1">
            <a:spLocks noChangeArrowheads="1"/>
          </p:cNvSpPr>
          <p:nvPr/>
        </p:nvSpPr>
        <p:spPr bwMode="auto">
          <a:xfrm>
            <a:off x="1325563" y="2765425"/>
            <a:ext cx="642937" cy="285750"/>
          </a:xfrm>
          <a:prstGeom prst="rect">
            <a:avLst/>
          </a:prstGeom>
          <a:noFill/>
          <a:ln w="9525">
            <a:noFill/>
            <a:miter lim="800000"/>
            <a:headEnd/>
            <a:tailEnd/>
          </a:ln>
        </p:spPr>
        <p:txBody>
          <a:bodyPr wrap="none">
            <a:spAutoFit/>
          </a:bodyPr>
          <a:lstStyle/>
          <a:p>
            <a:pPr eaLnBrk="0" hangingPunct="0">
              <a:lnSpc>
                <a:spcPct val="90000"/>
              </a:lnSpc>
              <a:spcBef>
                <a:spcPct val="50000"/>
              </a:spcBef>
              <a:buClr>
                <a:schemeClr val="folHlink"/>
              </a:buClr>
              <a:buSzPct val="135000"/>
            </a:pPr>
            <a:r>
              <a:rPr lang="en-US" sz="1400">
                <a:solidFill>
                  <a:srgbClr val="FF0000"/>
                </a:solidFill>
              </a:rPr>
              <a:t>Cell 29</a:t>
            </a:r>
          </a:p>
        </p:txBody>
      </p:sp>
      <p:sp>
        <p:nvSpPr>
          <p:cNvPr id="2180112" name="TextBox 39"/>
          <p:cNvSpPr txBox="1">
            <a:spLocks noChangeArrowheads="1"/>
          </p:cNvSpPr>
          <p:nvPr/>
        </p:nvSpPr>
        <p:spPr bwMode="auto">
          <a:xfrm>
            <a:off x="4010025" y="3875088"/>
            <a:ext cx="1292225" cy="341312"/>
          </a:xfrm>
          <a:prstGeom prst="rect">
            <a:avLst/>
          </a:prstGeom>
          <a:noFill/>
          <a:ln w="9525">
            <a:noFill/>
            <a:miter lim="800000"/>
            <a:headEnd/>
            <a:tailEnd/>
          </a:ln>
        </p:spPr>
        <p:txBody>
          <a:bodyPr wrap="none">
            <a:spAutoFit/>
          </a:bodyPr>
          <a:lstStyle/>
          <a:p>
            <a:pPr eaLnBrk="0" hangingPunct="0">
              <a:lnSpc>
                <a:spcPct val="90000"/>
              </a:lnSpc>
              <a:spcBef>
                <a:spcPct val="50000"/>
              </a:spcBef>
              <a:buClr>
                <a:schemeClr val="folHlink"/>
              </a:buClr>
              <a:buSzPct val="135000"/>
            </a:pPr>
            <a:r>
              <a:rPr lang="en-US"/>
              <a:t>Storage Ring</a:t>
            </a:r>
          </a:p>
        </p:txBody>
      </p:sp>
      <p:pic>
        <p:nvPicPr>
          <p:cNvPr id="2180113" name="Picture 2"/>
          <p:cNvPicPr>
            <a:picLocks noChangeAspect="1" noChangeArrowheads="1"/>
          </p:cNvPicPr>
          <p:nvPr/>
        </p:nvPicPr>
        <p:blipFill>
          <a:blip r:embed="rId4"/>
          <a:srcRect/>
          <a:stretch>
            <a:fillRect/>
          </a:stretch>
        </p:blipFill>
        <p:spPr bwMode="auto">
          <a:xfrm>
            <a:off x="5445125" y="5551488"/>
            <a:ext cx="1196975" cy="963612"/>
          </a:xfrm>
          <a:prstGeom prst="rect">
            <a:avLst/>
          </a:prstGeom>
          <a:noFill/>
          <a:ln w="12700">
            <a:noFill/>
            <a:miter lim="800000"/>
            <a:headEnd/>
            <a:tailEnd/>
          </a:ln>
        </p:spPr>
      </p:pic>
      <p:sp>
        <p:nvSpPr>
          <p:cNvPr id="2180114" name="TextBox 11"/>
          <p:cNvSpPr txBox="1">
            <a:spLocks noChangeArrowheads="1"/>
          </p:cNvSpPr>
          <p:nvPr/>
        </p:nvSpPr>
        <p:spPr bwMode="auto">
          <a:xfrm>
            <a:off x="5445125" y="5508625"/>
            <a:ext cx="641350" cy="285750"/>
          </a:xfrm>
          <a:prstGeom prst="rect">
            <a:avLst/>
          </a:prstGeom>
          <a:noFill/>
          <a:ln w="9525">
            <a:noFill/>
            <a:miter lim="800000"/>
            <a:headEnd/>
            <a:tailEnd/>
          </a:ln>
        </p:spPr>
        <p:txBody>
          <a:bodyPr wrap="none">
            <a:spAutoFit/>
          </a:bodyPr>
          <a:lstStyle/>
          <a:p>
            <a:pPr eaLnBrk="0" hangingPunct="0">
              <a:lnSpc>
                <a:spcPct val="90000"/>
              </a:lnSpc>
              <a:spcBef>
                <a:spcPct val="50000"/>
              </a:spcBef>
              <a:buClr>
                <a:schemeClr val="folHlink"/>
              </a:buClr>
              <a:buSzPct val="135000"/>
            </a:pPr>
            <a:r>
              <a:rPr lang="en-US" sz="1400">
                <a:solidFill>
                  <a:srgbClr val="FF0000"/>
                </a:solidFill>
              </a:rPr>
              <a:t>Cell 15</a:t>
            </a:r>
          </a:p>
        </p:txBody>
      </p:sp>
      <p:pic>
        <p:nvPicPr>
          <p:cNvPr id="2180115" name="Picture 2"/>
          <p:cNvPicPr>
            <a:picLocks noChangeAspect="1" noChangeArrowheads="1"/>
          </p:cNvPicPr>
          <p:nvPr/>
        </p:nvPicPr>
        <p:blipFill>
          <a:blip r:embed="rId4"/>
          <a:srcRect/>
          <a:stretch>
            <a:fillRect/>
          </a:stretch>
        </p:blipFill>
        <p:spPr bwMode="auto">
          <a:xfrm>
            <a:off x="2576513" y="5507038"/>
            <a:ext cx="1195387" cy="963612"/>
          </a:xfrm>
          <a:prstGeom prst="rect">
            <a:avLst/>
          </a:prstGeom>
          <a:noFill/>
          <a:ln w="12700">
            <a:noFill/>
            <a:miter lim="800000"/>
            <a:headEnd/>
            <a:tailEnd/>
          </a:ln>
        </p:spPr>
      </p:pic>
      <p:sp>
        <p:nvSpPr>
          <p:cNvPr id="2180116" name="TextBox 11"/>
          <p:cNvSpPr txBox="1">
            <a:spLocks noChangeArrowheads="1"/>
          </p:cNvSpPr>
          <p:nvPr/>
        </p:nvSpPr>
        <p:spPr bwMode="auto">
          <a:xfrm>
            <a:off x="2422525" y="5399088"/>
            <a:ext cx="641350" cy="287337"/>
          </a:xfrm>
          <a:prstGeom prst="rect">
            <a:avLst/>
          </a:prstGeom>
          <a:noFill/>
          <a:ln w="9525">
            <a:noFill/>
            <a:miter lim="800000"/>
            <a:headEnd/>
            <a:tailEnd/>
          </a:ln>
        </p:spPr>
        <p:txBody>
          <a:bodyPr wrap="none">
            <a:spAutoFit/>
          </a:bodyPr>
          <a:lstStyle/>
          <a:p>
            <a:pPr eaLnBrk="0" hangingPunct="0">
              <a:lnSpc>
                <a:spcPct val="90000"/>
              </a:lnSpc>
              <a:spcBef>
                <a:spcPct val="50000"/>
              </a:spcBef>
              <a:buClr>
                <a:schemeClr val="folHlink"/>
              </a:buClr>
              <a:buSzPct val="135000"/>
            </a:pPr>
            <a:r>
              <a:rPr lang="en-US" sz="1400">
                <a:solidFill>
                  <a:srgbClr val="FF0000"/>
                </a:solidFill>
              </a:rPr>
              <a:t>Cell 17</a:t>
            </a:r>
          </a:p>
        </p:txBody>
      </p:sp>
      <p:sp>
        <p:nvSpPr>
          <p:cNvPr id="2180117" name="TextBox 44"/>
          <p:cNvSpPr txBox="1">
            <a:spLocks noChangeArrowheads="1"/>
          </p:cNvSpPr>
          <p:nvPr/>
        </p:nvSpPr>
        <p:spPr bwMode="auto">
          <a:xfrm>
            <a:off x="6853238" y="4699000"/>
            <a:ext cx="836612" cy="341313"/>
          </a:xfrm>
          <a:prstGeom prst="rect">
            <a:avLst/>
          </a:prstGeom>
          <a:noFill/>
          <a:ln w="9525">
            <a:noFill/>
            <a:miter lim="800000"/>
            <a:headEnd/>
            <a:tailEnd/>
          </a:ln>
        </p:spPr>
        <p:txBody>
          <a:bodyPr wrap="none">
            <a:spAutoFit/>
          </a:bodyPr>
          <a:lstStyle/>
          <a:p>
            <a:pPr eaLnBrk="0" hangingPunct="0">
              <a:lnSpc>
                <a:spcPct val="90000"/>
              </a:lnSpc>
              <a:spcBef>
                <a:spcPct val="50000"/>
              </a:spcBef>
              <a:buClr>
                <a:schemeClr val="folHlink"/>
              </a:buClr>
              <a:buSzPct val="135000"/>
            </a:pPr>
            <a:r>
              <a:rPr lang="en-US"/>
              <a:t>SDI link</a:t>
            </a:r>
          </a:p>
        </p:txBody>
      </p:sp>
      <p:sp>
        <p:nvSpPr>
          <p:cNvPr id="2180118" name="TextBox 45"/>
          <p:cNvSpPr txBox="1">
            <a:spLocks noChangeArrowheads="1"/>
          </p:cNvSpPr>
          <p:nvPr/>
        </p:nvSpPr>
        <p:spPr bwMode="auto">
          <a:xfrm>
            <a:off x="1503363" y="4635500"/>
            <a:ext cx="836612" cy="341313"/>
          </a:xfrm>
          <a:prstGeom prst="rect">
            <a:avLst/>
          </a:prstGeom>
          <a:noFill/>
          <a:ln w="9525">
            <a:noFill/>
            <a:miter lim="800000"/>
            <a:headEnd/>
            <a:tailEnd/>
          </a:ln>
        </p:spPr>
        <p:txBody>
          <a:bodyPr wrap="none">
            <a:spAutoFit/>
          </a:bodyPr>
          <a:lstStyle/>
          <a:p>
            <a:pPr eaLnBrk="0" hangingPunct="0">
              <a:lnSpc>
                <a:spcPct val="90000"/>
              </a:lnSpc>
              <a:spcBef>
                <a:spcPct val="50000"/>
              </a:spcBef>
              <a:buClr>
                <a:schemeClr val="folHlink"/>
              </a:buClr>
              <a:buSzPct val="135000"/>
            </a:pPr>
            <a:r>
              <a:rPr lang="en-US"/>
              <a:t>SDI link</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2145" name="Rectangle 2"/>
          <p:cNvSpPr>
            <a:spLocks noGrp="1" noChangeArrowheads="1"/>
          </p:cNvSpPr>
          <p:nvPr>
            <p:ph type="title" idx="4294967295"/>
          </p:nvPr>
        </p:nvSpPr>
        <p:spPr/>
        <p:txBody>
          <a:bodyPr/>
          <a:lstStyle/>
          <a:p>
            <a:pPr eaLnBrk="1" hangingPunct="1"/>
            <a:r>
              <a:rPr lang="en-US" smtClean="0"/>
              <a:t>Fast Orbit Feedback – Time Budget</a:t>
            </a:r>
          </a:p>
        </p:txBody>
      </p:sp>
      <p:sp>
        <p:nvSpPr>
          <p:cNvPr id="2182146" name="Rectangle 3"/>
          <p:cNvSpPr>
            <a:spLocks noGrp="1" noChangeArrowheads="1"/>
          </p:cNvSpPr>
          <p:nvPr>
            <p:ph type="body" idx="4294967295"/>
          </p:nvPr>
        </p:nvSpPr>
        <p:spPr>
          <a:xfrm>
            <a:off x="298450" y="1220788"/>
            <a:ext cx="8629650" cy="4735512"/>
          </a:xfrm>
        </p:spPr>
        <p:txBody>
          <a:bodyPr/>
          <a:lstStyle/>
          <a:p>
            <a:pPr>
              <a:lnSpc>
                <a:spcPct val="80000"/>
              </a:lnSpc>
            </a:pPr>
            <a:r>
              <a:rPr lang="en-US" sz="2400" dirty="0" smtClean="0"/>
              <a:t>6.7 µs for BNL BPM Electronics delay to pipeline </a:t>
            </a:r>
          </a:p>
          <a:p>
            <a:pPr lvl="1">
              <a:lnSpc>
                <a:spcPct val="80000"/>
              </a:lnSpc>
            </a:pPr>
            <a:r>
              <a:rPr lang="en-US" sz="2000" dirty="0" smtClean="0"/>
              <a:t>3.7 µs for analog value averaged from raw data</a:t>
            </a:r>
          </a:p>
          <a:p>
            <a:pPr lvl="1">
              <a:lnSpc>
                <a:spcPct val="80000"/>
              </a:lnSpc>
            </a:pPr>
            <a:r>
              <a:rPr lang="en-US" sz="2000" dirty="0" smtClean="0"/>
              <a:t>3 µs estimated for BNL BPM Electronics</a:t>
            </a:r>
          </a:p>
          <a:p>
            <a:pPr lvl="1">
              <a:lnSpc>
                <a:spcPct val="80000"/>
              </a:lnSpc>
            </a:pPr>
            <a:r>
              <a:rPr lang="en-US" sz="2000" dirty="0" smtClean="0"/>
              <a:t>57 µs measured on </a:t>
            </a:r>
            <a:r>
              <a:rPr lang="en-US" sz="2000" dirty="0" err="1" smtClean="0"/>
              <a:t>Libera</a:t>
            </a:r>
            <a:r>
              <a:rPr lang="en-US" sz="2000" dirty="0" smtClean="0"/>
              <a:t> BPM Electronics with minimum filter</a:t>
            </a:r>
          </a:p>
          <a:p>
            <a:pPr>
              <a:lnSpc>
                <a:spcPct val="80000"/>
              </a:lnSpc>
            </a:pPr>
            <a:r>
              <a:rPr lang="en-US" sz="2400" dirty="0" smtClean="0"/>
              <a:t>7 µs measured BPM data distribution by Redundant Data Link</a:t>
            </a:r>
          </a:p>
          <a:p>
            <a:pPr lvl="1">
              <a:lnSpc>
                <a:spcPct val="80000"/>
              </a:lnSpc>
            </a:pPr>
            <a:r>
              <a:rPr lang="en-US" sz="2000" dirty="0" smtClean="0"/>
              <a:t>14 µs measured when one of the redundant links not operational</a:t>
            </a:r>
          </a:p>
          <a:p>
            <a:pPr>
              <a:lnSpc>
                <a:spcPct val="80000"/>
              </a:lnSpc>
            </a:pPr>
            <a:r>
              <a:rPr lang="en-US" sz="2400" dirty="0" smtClean="0"/>
              <a:t>4 µs measured for FOFB calculation with separate mode compensation</a:t>
            </a:r>
          </a:p>
          <a:p>
            <a:pPr>
              <a:lnSpc>
                <a:spcPct val="80000"/>
              </a:lnSpc>
            </a:pPr>
            <a:r>
              <a:rPr lang="en-US" sz="2400" dirty="0" smtClean="0"/>
              <a:t>5 µs measured for set power supply by PS Shared Memory link</a:t>
            </a:r>
          </a:p>
          <a:p>
            <a:pPr>
              <a:lnSpc>
                <a:spcPct val="80000"/>
              </a:lnSpc>
            </a:pPr>
            <a:r>
              <a:rPr lang="en-US" sz="2400" dirty="0" smtClean="0"/>
              <a:t>8 KHz measured for fast corrector PS bandwidth w 10 </a:t>
            </a:r>
            <a:r>
              <a:rPr lang="en-US" sz="2400" dirty="0" err="1" smtClean="0"/>
              <a:t>deg</a:t>
            </a:r>
            <a:r>
              <a:rPr lang="en-US" sz="2400" dirty="0" smtClean="0"/>
              <a:t> phase shift.</a:t>
            </a:r>
          </a:p>
          <a:p>
            <a:pPr>
              <a:lnSpc>
                <a:spcPct val="80000"/>
              </a:lnSpc>
            </a:pPr>
            <a:r>
              <a:rPr lang="en-US" sz="2400" dirty="0" smtClean="0"/>
              <a:t>1 KHz measured for corrector magnet/chamber bandwidth.</a:t>
            </a:r>
          </a:p>
          <a:p>
            <a:pPr lvl="1">
              <a:lnSpc>
                <a:spcPct val="80000"/>
              </a:lnSpc>
            </a:pPr>
            <a:r>
              <a:rPr lang="en-US" sz="2000" dirty="0" smtClean="0"/>
              <a:t>Measured on with Inconel beam pipe. This value is at 10 degree phase shift.</a:t>
            </a:r>
          </a:p>
          <a:p>
            <a:pPr lvl="1">
              <a:lnSpc>
                <a:spcPct val="80000"/>
              </a:lnSpc>
            </a:pPr>
            <a:r>
              <a:rPr lang="en-US" sz="2000" dirty="0" smtClean="0"/>
              <a:t>New magnet/chamber set up will be tested when they are available.</a:t>
            </a:r>
          </a:p>
          <a:p>
            <a:pPr lvl="1">
              <a:lnSpc>
                <a:spcPct val="80000"/>
              </a:lnSpc>
            </a:pPr>
            <a:endParaRPr lang="en-US" sz="2000" dirty="0"/>
          </a:p>
          <a:p>
            <a:pPr>
              <a:lnSpc>
                <a:spcPct val="80000"/>
              </a:lnSpc>
            </a:pPr>
            <a:r>
              <a:rPr lang="en-US" sz="2400" dirty="0" smtClean="0"/>
              <a:t>Fast machine protection data is provided to a dedicated cell controller that uses ancillary IOC and BPM data to determine mitigation at the RF.</a:t>
            </a:r>
          </a:p>
          <a:p>
            <a:pPr lvl="1" eaLnBrk="1" hangingPunct="1">
              <a:lnSpc>
                <a:spcPct val="80000"/>
              </a:lnSpc>
              <a:buFontTx/>
              <a:buNone/>
            </a:pPr>
            <a:endParaRPr lang="en-US" sz="2000" dirty="0" smtClean="0"/>
          </a:p>
        </p:txBody>
      </p:sp>
      <p:pic>
        <p:nvPicPr>
          <p:cNvPr id="2182147" name="Picture 5"/>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pic>
        <p:nvPicPr>
          <p:cNvPr id="2182148" name="Picture 6"/>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pic>
        <p:nvPicPr>
          <p:cNvPr id="2182149" name="Picture 7"/>
          <p:cNvPicPr>
            <a:picLocks noChangeAspect="1" noChangeArrowheads="1"/>
          </p:cNvPicPr>
          <p:nvPr/>
        </p:nvPicPr>
        <p:blipFill>
          <a:blip r:embed="rId4"/>
          <a:srcRect/>
          <a:stretch>
            <a:fillRect/>
          </a:stretch>
        </p:blipFill>
        <p:spPr bwMode="auto">
          <a:xfrm>
            <a:off x="4718050" y="3495675"/>
            <a:ext cx="12700" cy="169863"/>
          </a:xfrm>
          <a:prstGeom prst="rect">
            <a:avLst/>
          </a:prstGeom>
          <a:noFill/>
          <a:ln w="12700">
            <a:noFill/>
            <a:miter lim="800000"/>
            <a:headEnd/>
            <a:tailEnd/>
          </a:ln>
        </p:spPr>
      </p:pic>
      <p:pic>
        <p:nvPicPr>
          <p:cNvPr id="2182150" name="Picture 8"/>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8289" name="Rectangle 2"/>
          <p:cNvSpPr>
            <a:spLocks noGrp="1" noChangeArrowheads="1"/>
          </p:cNvSpPr>
          <p:nvPr>
            <p:ph type="title"/>
          </p:nvPr>
        </p:nvSpPr>
        <p:spPr/>
        <p:txBody>
          <a:bodyPr/>
          <a:lstStyle/>
          <a:p>
            <a:r>
              <a:rPr lang="en-US" smtClean="0"/>
              <a:t>High Level Applications (HLA)</a:t>
            </a:r>
          </a:p>
        </p:txBody>
      </p:sp>
      <p:sp>
        <p:nvSpPr>
          <p:cNvPr id="2188290" name="Rectangle 3"/>
          <p:cNvSpPr>
            <a:spLocks noGrp="1" noChangeArrowheads="1"/>
          </p:cNvSpPr>
          <p:nvPr>
            <p:ph type="body" idx="1"/>
          </p:nvPr>
        </p:nvSpPr>
        <p:spPr>
          <a:xfrm>
            <a:off x="594255" y="1185333"/>
            <a:ext cx="7872412" cy="4838700"/>
          </a:xfrm>
        </p:spPr>
        <p:txBody>
          <a:bodyPr/>
          <a:lstStyle/>
          <a:p>
            <a:pPr>
              <a:lnSpc>
                <a:spcPct val="70000"/>
              </a:lnSpc>
            </a:pPr>
            <a:r>
              <a:rPr lang="en-US" sz="2000" dirty="0" smtClean="0">
                <a:latin typeface="Arial" charset="0"/>
              </a:rPr>
              <a:t>High level application architecture is client/server </a:t>
            </a:r>
            <a:r>
              <a:rPr lang="en-US" sz="1800" dirty="0" smtClean="0">
                <a:latin typeface="Arial" charset="0"/>
              </a:rPr>
              <a:t>based on the EPICS version 4 network protocol, </a:t>
            </a:r>
            <a:r>
              <a:rPr lang="en-US" sz="1800" dirty="0" err="1" smtClean="0">
                <a:latin typeface="Arial" charset="0"/>
              </a:rPr>
              <a:t>PVAccess</a:t>
            </a:r>
            <a:endParaRPr lang="en-US" sz="1800" dirty="0" smtClean="0">
              <a:latin typeface="Arial" charset="0"/>
            </a:endParaRPr>
          </a:p>
          <a:p>
            <a:pPr marL="742950" lvl="1" indent="-285750">
              <a:lnSpc>
                <a:spcPct val="70000"/>
              </a:lnSpc>
            </a:pPr>
            <a:r>
              <a:rPr lang="en-US" sz="1800" dirty="0" smtClean="0">
                <a:latin typeface="Arial" charset="0"/>
              </a:rPr>
              <a:t>One server provides results to all clients</a:t>
            </a:r>
          </a:p>
          <a:p>
            <a:pPr marL="395287" indent="-285750">
              <a:lnSpc>
                <a:spcPct val="70000"/>
              </a:lnSpc>
            </a:pPr>
            <a:r>
              <a:rPr lang="en-US" sz="2200" dirty="0" smtClean="0">
                <a:latin typeface="Arial" charset="0"/>
              </a:rPr>
              <a:t>Tables are used to serve database results</a:t>
            </a:r>
          </a:p>
          <a:p>
            <a:pPr marL="395287" indent="-285750">
              <a:lnSpc>
                <a:spcPct val="70000"/>
              </a:lnSpc>
            </a:pPr>
            <a:r>
              <a:rPr lang="en-US" sz="2200" dirty="0" smtClean="0">
                <a:latin typeface="Arial" charset="0"/>
              </a:rPr>
              <a:t>These are being implemented in </a:t>
            </a:r>
            <a:r>
              <a:rPr lang="en-US" sz="2200" dirty="0" err="1" smtClean="0">
                <a:latin typeface="Arial" charset="0"/>
              </a:rPr>
              <a:t>PVAccess</a:t>
            </a:r>
            <a:endParaRPr lang="en-US" sz="2200" dirty="0" smtClean="0">
              <a:latin typeface="Arial" charset="0"/>
            </a:endParaRPr>
          </a:p>
          <a:p>
            <a:pPr>
              <a:lnSpc>
                <a:spcPct val="70000"/>
              </a:lnSpc>
            </a:pPr>
            <a:r>
              <a:rPr lang="en-US" sz="2000" dirty="0" smtClean="0">
                <a:latin typeface="Arial" charset="0"/>
              </a:rPr>
              <a:t>Servers are completed that provide:</a:t>
            </a:r>
          </a:p>
          <a:p>
            <a:pPr marL="742950" lvl="1" indent="-285750">
              <a:lnSpc>
                <a:spcPct val="70000"/>
              </a:lnSpc>
            </a:pPr>
            <a:r>
              <a:rPr lang="en-US" sz="1800" dirty="0" smtClean="0">
                <a:latin typeface="Arial" charset="0"/>
              </a:rPr>
              <a:t>Model Results</a:t>
            </a:r>
          </a:p>
          <a:p>
            <a:pPr marL="742950" lvl="1" indent="-285750">
              <a:lnSpc>
                <a:spcPct val="70000"/>
              </a:lnSpc>
            </a:pPr>
            <a:r>
              <a:rPr lang="en-US" sz="1800" dirty="0" smtClean="0">
                <a:latin typeface="Arial" charset="0"/>
              </a:rPr>
              <a:t>List of process variables based on function and attributes</a:t>
            </a:r>
          </a:p>
          <a:p>
            <a:pPr marL="742950" lvl="1" indent="-285750">
              <a:lnSpc>
                <a:spcPct val="70000"/>
              </a:lnSpc>
            </a:pPr>
            <a:r>
              <a:rPr lang="en-US" sz="1800" dirty="0" smtClean="0">
                <a:latin typeface="Arial" charset="0"/>
              </a:rPr>
              <a:t>Synchronous vector of data given a list of process variables.</a:t>
            </a:r>
          </a:p>
          <a:p>
            <a:pPr>
              <a:lnSpc>
                <a:spcPct val="70000"/>
              </a:lnSpc>
            </a:pPr>
            <a:r>
              <a:rPr lang="en-US" sz="2000" dirty="0" smtClean="0">
                <a:latin typeface="Arial" charset="0"/>
              </a:rPr>
              <a:t>Other Services are under development.</a:t>
            </a:r>
          </a:p>
          <a:p>
            <a:pPr>
              <a:lnSpc>
                <a:spcPct val="70000"/>
              </a:lnSpc>
            </a:pPr>
            <a:r>
              <a:rPr lang="en-US" sz="2000" dirty="0" smtClean="0">
                <a:latin typeface="Arial" charset="0"/>
              </a:rPr>
              <a:t>Developer document for thin clients is being written in conjunction with the physics group.</a:t>
            </a:r>
          </a:p>
          <a:p>
            <a:pPr>
              <a:lnSpc>
                <a:spcPct val="70000"/>
              </a:lnSpc>
            </a:pPr>
            <a:r>
              <a:rPr lang="en-US" sz="2000" dirty="0" smtClean="0">
                <a:latin typeface="Arial" charset="0"/>
              </a:rPr>
              <a:t>Standard clients in CSS can be used to display HLA data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0337" name="Rectangle 1"/>
          <p:cNvSpPr>
            <a:spLocks noGrp="1" noChangeArrowheads="1"/>
          </p:cNvSpPr>
          <p:nvPr>
            <p:ph type="title" idx="4294967295"/>
          </p:nvPr>
        </p:nvSpPr>
        <p:spPr>
          <a:xfrm>
            <a:off x="0" y="215900"/>
            <a:ext cx="9147175" cy="590550"/>
          </a:xfrm>
        </p:spPr>
        <p:txBody>
          <a:bodyPr lIns="0" tIns="0" rIns="0" bIns="0"/>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solidFill>
                  <a:schemeClr val="tx1"/>
                </a:solidFill>
                <a:cs typeface="Times New Roman" pitchFamily="18" charset="0"/>
              </a:rPr>
              <a:t>Client-Server Architecture for HLA</a:t>
            </a:r>
            <a:endParaRPr lang="en-US" smtClean="0">
              <a:solidFill>
                <a:schemeClr val="tx1"/>
              </a:solidFill>
              <a:cs typeface="Arial" charset="0"/>
            </a:endParaRPr>
          </a:p>
        </p:txBody>
      </p:sp>
      <p:sp>
        <p:nvSpPr>
          <p:cNvPr id="2190338" name="Text Box 7"/>
          <p:cNvSpPr txBox="1">
            <a:spLocks noChangeArrowheads="1"/>
          </p:cNvSpPr>
          <p:nvPr/>
        </p:nvSpPr>
        <p:spPr bwMode="auto">
          <a:xfrm>
            <a:off x="200025" y="4999038"/>
            <a:ext cx="1055688" cy="422275"/>
          </a:xfrm>
          <a:prstGeom prst="rect">
            <a:avLst/>
          </a:prstGeom>
          <a:noFill/>
          <a:ln w="9525">
            <a:noFill/>
            <a:round/>
            <a:headEnd/>
            <a:tailEnd/>
          </a:ln>
        </p:spPr>
        <p:txBody>
          <a:bodyPr lIns="90000" tIns="46800" rIns="90000" bIns="46800">
            <a:spAutoFit/>
          </a:bodyPr>
          <a:lstStyle/>
          <a:p>
            <a:pP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i="1">
                <a:solidFill>
                  <a:srgbClr val="000000"/>
                </a:solidFill>
              </a:rPr>
              <a:t>Distributed  Front-Ends</a:t>
            </a:r>
          </a:p>
        </p:txBody>
      </p:sp>
      <p:sp>
        <p:nvSpPr>
          <p:cNvPr id="2190339" name="Rectangle 25"/>
          <p:cNvSpPr>
            <a:spLocks noChangeArrowheads="1"/>
          </p:cNvSpPr>
          <p:nvPr/>
        </p:nvSpPr>
        <p:spPr bwMode="auto">
          <a:xfrm>
            <a:off x="2822575" y="1201738"/>
            <a:ext cx="1255713" cy="620712"/>
          </a:xfrm>
          <a:prstGeom prst="rect">
            <a:avLst/>
          </a:prstGeom>
          <a:solidFill>
            <a:srgbClr val="FFCC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MMLT Client</a:t>
            </a:r>
          </a:p>
        </p:txBody>
      </p:sp>
      <p:sp>
        <p:nvSpPr>
          <p:cNvPr id="2190340" name="Text Box 32"/>
          <p:cNvSpPr txBox="1">
            <a:spLocks noChangeArrowheads="1"/>
          </p:cNvSpPr>
          <p:nvPr/>
        </p:nvSpPr>
        <p:spPr bwMode="auto">
          <a:xfrm>
            <a:off x="177800" y="2889250"/>
            <a:ext cx="1147763" cy="422275"/>
          </a:xfrm>
          <a:prstGeom prst="rect">
            <a:avLst/>
          </a:prstGeom>
          <a:noFill/>
          <a:ln w="9525">
            <a:noFill/>
            <a:round/>
            <a:headEnd/>
            <a:tailEnd/>
          </a:ln>
        </p:spPr>
        <p:txBody>
          <a:bodyPr lIns="90000" tIns="46800" rIns="90000" bIns="46800">
            <a:spAutoFit/>
          </a:bodyPr>
          <a:lstStyle/>
          <a:p>
            <a:pP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i="1">
                <a:solidFill>
                  <a:srgbClr val="000000"/>
                </a:solidFill>
              </a:rPr>
              <a:t>Middle Layer Servers</a:t>
            </a:r>
          </a:p>
        </p:txBody>
      </p:sp>
      <p:sp>
        <p:nvSpPr>
          <p:cNvPr id="2190341" name="Line 48"/>
          <p:cNvSpPr>
            <a:spLocks noChangeShapeType="1"/>
          </p:cNvSpPr>
          <p:nvPr/>
        </p:nvSpPr>
        <p:spPr bwMode="auto">
          <a:xfrm>
            <a:off x="3430588" y="2063750"/>
            <a:ext cx="1587" cy="273050"/>
          </a:xfrm>
          <a:prstGeom prst="line">
            <a:avLst/>
          </a:prstGeom>
          <a:noFill/>
          <a:ln w="36703">
            <a:solidFill>
              <a:srgbClr val="FF0000"/>
            </a:solidFill>
            <a:round/>
            <a:headEnd/>
            <a:tailEnd/>
          </a:ln>
        </p:spPr>
        <p:txBody>
          <a:bodyPr/>
          <a:lstStyle/>
          <a:p>
            <a:endParaRPr lang="en-US"/>
          </a:p>
        </p:txBody>
      </p:sp>
      <p:sp>
        <p:nvSpPr>
          <p:cNvPr id="2190342" name="Rectangle 5"/>
          <p:cNvSpPr>
            <a:spLocks noChangeArrowheads="1"/>
          </p:cNvSpPr>
          <p:nvPr/>
        </p:nvSpPr>
        <p:spPr bwMode="auto">
          <a:xfrm>
            <a:off x="1258888" y="4614863"/>
            <a:ext cx="7164387" cy="42862"/>
          </a:xfrm>
          <a:prstGeom prst="rect">
            <a:avLst/>
          </a:prstGeom>
          <a:solidFill>
            <a:srgbClr val="FF0000"/>
          </a:solidFill>
          <a:ln w="25560">
            <a:solidFill>
              <a:srgbClr val="FF0000"/>
            </a:solidFill>
            <a:miter lim="800000"/>
            <a:headEnd/>
            <a:tailEnd/>
          </a:ln>
        </p:spPr>
        <p:txBody>
          <a:bodyPr wrap="none" anchor="ctr"/>
          <a:lstStyle/>
          <a:p>
            <a:pPr defTabSz="457200" eaLnBrk="0" hangingPunct="0">
              <a:lnSpc>
                <a:spcPct val="90000"/>
              </a:lnSpc>
              <a:spcBef>
                <a:spcPts val="1125"/>
              </a:spcBef>
              <a:buClr>
                <a:srgbClr val="FF0000"/>
              </a:buClr>
              <a:buSzPct val="135000"/>
              <a:buFont typeface="Arial Narrow" pitchFamily="34" charset="0"/>
              <a:buNone/>
            </a:pPr>
            <a:endParaRPr lang="en-US">
              <a:solidFill>
                <a:schemeClr val="bg1"/>
              </a:solidFill>
            </a:endParaRPr>
          </a:p>
        </p:txBody>
      </p:sp>
      <p:sp>
        <p:nvSpPr>
          <p:cNvPr id="2190343" name="Rectangle 11"/>
          <p:cNvSpPr>
            <a:spLocks noChangeArrowheads="1"/>
          </p:cNvSpPr>
          <p:nvPr/>
        </p:nvSpPr>
        <p:spPr bwMode="auto">
          <a:xfrm>
            <a:off x="1004888" y="5562600"/>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190344" name="Rectangle 13"/>
          <p:cNvSpPr>
            <a:spLocks noChangeArrowheads="1"/>
          </p:cNvSpPr>
          <p:nvPr/>
        </p:nvSpPr>
        <p:spPr bwMode="auto">
          <a:xfrm>
            <a:off x="1114425" y="2324100"/>
            <a:ext cx="7356475" cy="42863"/>
          </a:xfrm>
          <a:prstGeom prst="rect">
            <a:avLst/>
          </a:prstGeom>
          <a:solidFill>
            <a:srgbClr val="FF0000"/>
          </a:solidFill>
          <a:ln w="25560">
            <a:solidFill>
              <a:srgbClr val="FF0000"/>
            </a:solidFill>
            <a:miter lim="800000"/>
            <a:headEnd/>
            <a:tailEnd/>
          </a:ln>
        </p:spPr>
        <p:txBody>
          <a:bodyPr wrap="none" anchor="ctr"/>
          <a:lstStyle/>
          <a:p>
            <a:pPr defTabSz="457200" eaLnBrk="0" hangingPunct="0">
              <a:lnSpc>
                <a:spcPct val="90000"/>
              </a:lnSpc>
              <a:spcBef>
                <a:spcPts val="1125"/>
              </a:spcBef>
              <a:buClr>
                <a:srgbClr val="FF0000"/>
              </a:buClr>
              <a:buSzPct val="135000"/>
              <a:buFont typeface="Arial Narrow" pitchFamily="34" charset="0"/>
              <a:buNone/>
            </a:pPr>
            <a:endParaRPr lang="en-US">
              <a:solidFill>
                <a:schemeClr val="bg1"/>
              </a:solidFill>
            </a:endParaRPr>
          </a:p>
        </p:txBody>
      </p:sp>
      <p:sp>
        <p:nvSpPr>
          <p:cNvPr id="2190345" name="Line 48"/>
          <p:cNvSpPr>
            <a:spLocks noChangeShapeType="1"/>
          </p:cNvSpPr>
          <p:nvPr/>
        </p:nvSpPr>
        <p:spPr bwMode="auto">
          <a:xfrm>
            <a:off x="1255713" y="2328863"/>
            <a:ext cx="0" cy="2301875"/>
          </a:xfrm>
          <a:prstGeom prst="line">
            <a:avLst/>
          </a:prstGeom>
          <a:noFill/>
          <a:ln w="63500">
            <a:solidFill>
              <a:srgbClr val="FF0000"/>
            </a:solidFill>
            <a:round/>
            <a:headEnd/>
            <a:tailEnd/>
          </a:ln>
        </p:spPr>
        <p:txBody>
          <a:bodyPr/>
          <a:lstStyle/>
          <a:p>
            <a:endParaRPr lang="en-US"/>
          </a:p>
        </p:txBody>
      </p:sp>
      <p:sp>
        <p:nvSpPr>
          <p:cNvPr id="2190346" name="Text Box 49"/>
          <p:cNvSpPr txBox="1">
            <a:spLocks noChangeArrowheads="1"/>
          </p:cNvSpPr>
          <p:nvPr/>
        </p:nvSpPr>
        <p:spPr bwMode="auto">
          <a:xfrm>
            <a:off x="1033463" y="2111375"/>
            <a:ext cx="979487" cy="309563"/>
          </a:xfrm>
          <a:prstGeom prst="rect">
            <a:avLst/>
          </a:prstGeom>
          <a:noFill/>
          <a:ln w="9525">
            <a:noFill/>
            <a:round/>
            <a:headEnd/>
            <a:tailEnd/>
          </a:ln>
        </p:spPr>
        <p:txBody>
          <a:bodyPr lIns="90000" tIns="45000" rIns="90000" bIns="45000"/>
          <a:lstStyle/>
          <a:p>
            <a:pP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0000"/>
                </a:solidFill>
              </a:rPr>
              <a:t>Ethernet</a:t>
            </a:r>
          </a:p>
        </p:txBody>
      </p:sp>
      <p:sp>
        <p:nvSpPr>
          <p:cNvPr id="2190347" name="Line 48"/>
          <p:cNvSpPr>
            <a:spLocks noChangeShapeType="1"/>
          </p:cNvSpPr>
          <p:nvPr/>
        </p:nvSpPr>
        <p:spPr bwMode="auto">
          <a:xfrm>
            <a:off x="1617663" y="4665663"/>
            <a:ext cx="1587" cy="274637"/>
          </a:xfrm>
          <a:prstGeom prst="line">
            <a:avLst/>
          </a:prstGeom>
          <a:noFill/>
          <a:ln w="36720">
            <a:solidFill>
              <a:srgbClr val="FF0000"/>
            </a:solidFill>
            <a:round/>
            <a:headEnd/>
            <a:tailEnd/>
          </a:ln>
        </p:spPr>
        <p:txBody>
          <a:bodyPr/>
          <a:lstStyle/>
          <a:p>
            <a:endParaRPr lang="en-US"/>
          </a:p>
        </p:txBody>
      </p:sp>
      <p:sp>
        <p:nvSpPr>
          <p:cNvPr id="2190348" name="Line 48"/>
          <p:cNvSpPr>
            <a:spLocks noChangeShapeType="1"/>
          </p:cNvSpPr>
          <p:nvPr/>
        </p:nvSpPr>
        <p:spPr bwMode="auto">
          <a:xfrm>
            <a:off x="1882775" y="2352675"/>
            <a:ext cx="1588" cy="273050"/>
          </a:xfrm>
          <a:prstGeom prst="line">
            <a:avLst/>
          </a:prstGeom>
          <a:noFill/>
          <a:ln w="36720">
            <a:solidFill>
              <a:srgbClr val="FF0000"/>
            </a:solidFill>
            <a:round/>
            <a:headEnd/>
            <a:tailEnd/>
          </a:ln>
        </p:spPr>
        <p:txBody>
          <a:bodyPr/>
          <a:lstStyle/>
          <a:p>
            <a:endParaRPr lang="en-US"/>
          </a:p>
        </p:txBody>
      </p:sp>
      <p:sp>
        <p:nvSpPr>
          <p:cNvPr id="2190349" name="Line 48"/>
          <p:cNvSpPr>
            <a:spLocks noChangeShapeType="1"/>
          </p:cNvSpPr>
          <p:nvPr/>
        </p:nvSpPr>
        <p:spPr bwMode="auto">
          <a:xfrm>
            <a:off x="4306888" y="2371725"/>
            <a:ext cx="1587" cy="274638"/>
          </a:xfrm>
          <a:prstGeom prst="line">
            <a:avLst/>
          </a:prstGeom>
          <a:noFill/>
          <a:ln w="36720">
            <a:solidFill>
              <a:srgbClr val="FF0000"/>
            </a:solidFill>
            <a:round/>
            <a:headEnd/>
            <a:tailEnd/>
          </a:ln>
        </p:spPr>
        <p:txBody>
          <a:bodyPr/>
          <a:lstStyle/>
          <a:p>
            <a:endParaRPr lang="en-US"/>
          </a:p>
        </p:txBody>
      </p:sp>
      <p:sp>
        <p:nvSpPr>
          <p:cNvPr id="2190350" name="Rectangle 14"/>
          <p:cNvSpPr>
            <a:spLocks noChangeArrowheads="1"/>
          </p:cNvSpPr>
          <p:nvPr/>
        </p:nvSpPr>
        <p:spPr bwMode="auto">
          <a:xfrm>
            <a:off x="1365250" y="2587625"/>
            <a:ext cx="1079500" cy="300038"/>
          </a:xfrm>
          <a:prstGeom prst="rect">
            <a:avLst/>
          </a:prstGeom>
          <a:solidFill>
            <a:srgbClr val="FFCC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PVAccess</a:t>
            </a:r>
          </a:p>
        </p:txBody>
      </p:sp>
      <p:sp>
        <p:nvSpPr>
          <p:cNvPr id="2190351" name="Rectangle 15"/>
          <p:cNvSpPr>
            <a:spLocks noChangeArrowheads="1"/>
          </p:cNvSpPr>
          <p:nvPr/>
        </p:nvSpPr>
        <p:spPr bwMode="auto">
          <a:xfrm>
            <a:off x="1365250" y="2887663"/>
            <a:ext cx="1079500" cy="377825"/>
          </a:xfrm>
          <a:prstGeom prst="rect">
            <a:avLst/>
          </a:prstGeom>
          <a:solidFill>
            <a:srgbClr val="FFCC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Model Server</a:t>
            </a:r>
          </a:p>
        </p:txBody>
      </p:sp>
      <p:sp>
        <p:nvSpPr>
          <p:cNvPr id="2190353" name="Rectangle 26"/>
          <p:cNvSpPr>
            <a:spLocks noChangeArrowheads="1"/>
          </p:cNvSpPr>
          <p:nvPr/>
        </p:nvSpPr>
        <p:spPr bwMode="auto">
          <a:xfrm>
            <a:off x="2822575" y="1800225"/>
            <a:ext cx="1265238" cy="255588"/>
          </a:xfrm>
          <a:prstGeom prst="rect">
            <a:avLst/>
          </a:prstGeom>
          <a:solidFill>
            <a:srgbClr val="FFCC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rPr>
              <a:t>PVAccess/CAC</a:t>
            </a:r>
          </a:p>
        </p:txBody>
      </p:sp>
      <p:grpSp>
        <p:nvGrpSpPr>
          <p:cNvPr id="2190354" name="Group 62"/>
          <p:cNvGrpSpPr>
            <a:grpSpLocks/>
          </p:cNvGrpSpPr>
          <p:nvPr/>
        </p:nvGrpSpPr>
        <p:grpSpPr bwMode="auto">
          <a:xfrm>
            <a:off x="5924550" y="1211263"/>
            <a:ext cx="1470025" cy="1119187"/>
            <a:chOff x="6026150" y="1874838"/>
            <a:chExt cx="1263650" cy="1119855"/>
          </a:xfrm>
        </p:grpSpPr>
        <p:sp>
          <p:nvSpPr>
            <p:cNvPr id="2190426" name="Rectangle 28"/>
            <p:cNvSpPr>
              <a:spLocks noChangeArrowheads="1"/>
            </p:cNvSpPr>
            <p:nvPr/>
          </p:nvSpPr>
          <p:spPr bwMode="auto">
            <a:xfrm>
              <a:off x="6026150" y="1874838"/>
              <a:ext cx="1263650" cy="592137"/>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Control System Studio</a:t>
              </a:r>
            </a:p>
          </p:txBody>
        </p:sp>
        <p:sp>
          <p:nvSpPr>
            <p:cNvPr id="2190427" name="Line 48"/>
            <p:cNvSpPr>
              <a:spLocks noChangeShapeType="1"/>
            </p:cNvSpPr>
            <p:nvPr/>
          </p:nvSpPr>
          <p:spPr bwMode="auto">
            <a:xfrm>
              <a:off x="6648450" y="2720975"/>
              <a:ext cx="1588" cy="273718"/>
            </a:xfrm>
            <a:prstGeom prst="line">
              <a:avLst/>
            </a:prstGeom>
            <a:noFill/>
            <a:ln w="36720">
              <a:solidFill>
                <a:srgbClr val="FF0000"/>
              </a:solidFill>
              <a:round/>
              <a:headEnd/>
              <a:tailEnd/>
            </a:ln>
          </p:spPr>
          <p:txBody>
            <a:bodyPr/>
            <a:lstStyle/>
            <a:p>
              <a:endParaRPr lang="en-US"/>
            </a:p>
          </p:txBody>
        </p:sp>
        <p:sp>
          <p:nvSpPr>
            <p:cNvPr id="2190428" name="Rectangle 29"/>
            <p:cNvSpPr>
              <a:spLocks noChangeArrowheads="1"/>
            </p:cNvSpPr>
            <p:nvPr/>
          </p:nvSpPr>
          <p:spPr bwMode="auto">
            <a:xfrm>
              <a:off x="6026150" y="2473325"/>
              <a:ext cx="1263650" cy="269875"/>
            </a:xfrm>
            <a:prstGeom prst="rect">
              <a:avLst/>
            </a:prstGeom>
            <a:solidFill>
              <a:srgbClr val="FFCC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rPr>
                <a:t>PVAccess / CAC</a:t>
              </a:r>
            </a:p>
          </p:txBody>
        </p:sp>
      </p:grpSp>
      <p:sp>
        <p:nvSpPr>
          <p:cNvPr id="2190355" name="Rectangle 12"/>
          <p:cNvSpPr>
            <a:spLocks noChangeArrowheads="1"/>
          </p:cNvSpPr>
          <p:nvPr/>
        </p:nvSpPr>
        <p:spPr bwMode="auto">
          <a:xfrm>
            <a:off x="1079500" y="4932363"/>
            <a:ext cx="1079500" cy="493712"/>
          </a:xfrm>
          <a:prstGeom prst="rect">
            <a:avLst/>
          </a:prstGeom>
          <a:solidFill>
            <a:srgbClr val="00FFFF"/>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rPr>
              <a:t>Diagnostics</a:t>
            </a:r>
          </a:p>
        </p:txBody>
      </p:sp>
      <p:sp>
        <p:nvSpPr>
          <p:cNvPr id="2190356" name="Rectangle 12"/>
          <p:cNvSpPr>
            <a:spLocks noChangeArrowheads="1"/>
          </p:cNvSpPr>
          <p:nvPr/>
        </p:nvSpPr>
        <p:spPr bwMode="auto">
          <a:xfrm>
            <a:off x="1631950" y="4926013"/>
            <a:ext cx="520700" cy="269875"/>
          </a:xfrm>
          <a:prstGeom prst="rect">
            <a:avLst/>
          </a:prstGeom>
          <a:solidFill>
            <a:srgbClr val="FFCC99"/>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CAS</a:t>
            </a:r>
          </a:p>
        </p:txBody>
      </p:sp>
      <p:sp>
        <p:nvSpPr>
          <p:cNvPr id="2190357" name="Rectangle 12"/>
          <p:cNvSpPr>
            <a:spLocks noChangeArrowheads="1"/>
          </p:cNvSpPr>
          <p:nvPr/>
        </p:nvSpPr>
        <p:spPr bwMode="auto">
          <a:xfrm>
            <a:off x="1074738" y="4927600"/>
            <a:ext cx="530225"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PVA</a:t>
            </a:r>
          </a:p>
        </p:txBody>
      </p:sp>
      <p:sp>
        <p:nvSpPr>
          <p:cNvPr id="2190358" name="Rectangle 15"/>
          <p:cNvSpPr>
            <a:spLocks noChangeArrowheads="1"/>
          </p:cNvSpPr>
          <p:nvPr/>
        </p:nvSpPr>
        <p:spPr bwMode="auto">
          <a:xfrm>
            <a:off x="1366838" y="3254375"/>
            <a:ext cx="1077912" cy="403225"/>
          </a:xfrm>
          <a:prstGeom prst="rect">
            <a:avLst/>
          </a:prstGeom>
          <a:solidFill>
            <a:srgbClr val="FFCC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0000"/>
                </a:solidFill>
              </a:rPr>
              <a:t>Elegant/Tracy</a:t>
            </a:r>
          </a:p>
        </p:txBody>
      </p:sp>
      <p:sp>
        <p:nvSpPr>
          <p:cNvPr id="2190359" name="Line 73"/>
          <p:cNvSpPr>
            <a:spLocks noChangeShapeType="1"/>
          </p:cNvSpPr>
          <p:nvPr/>
        </p:nvSpPr>
        <p:spPr bwMode="auto">
          <a:xfrm>
            <a:off x="1609725" y="5421313"/>
            <a:ext cx="0" cy="144462"/>
          </a:xfrm>
          <a:prstGeom prst="line">
            <a:avLst/>
          </a:prstGeom>
          <a:noFill/>
          <a:ln w="34925">
            <a:solidFill>
              <a:schemeClr val="tx1"/>
            </a:solidFill>
            <a:round/>
            <a:headEnd/>
            <a:tailEnd/>
          </a:ln>
        </p:spPr>
        <p:txBody>
          <a:bodyPr/>
          <a:lstStyle/>
          <a:p>
            <a:endParaRPr lang="en-US"/>
          </a:p>
        </p:txBody>
      </p:sp>
      <p:sp>
        <p:nvSpPr>
          <p:cNvPr id="2190360" name="Rectangle 14"/>
          <p:cNvSpPr>
            <a:spLocks noChangeArrowheads="1"/>
          </p:cNvSpPr>
          <p:nvPr/>
        </p:nvSpPr>
        <p:spPr bwMode="auto">
          <a:xfrm>
            <a:off x="3717925" y="2586038"/>
            <a:ext cx="1079500" cy="300037"/>
          </a:xfrm>
          <a:prstGeom prst="rect">
            <a:avLst/>
          </a:prstGeom>
          <a:solidFill>
            <a:srgbClr val="FFCC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PVAccess</a:t>
            </a:r>
          </a:p>
        </p:txBody>
      </p:sp>
      <p:sp>
        <p:nvSpPr>
          <p:cNvPr id="2190361" name="Rectangle 15"/>
          <p:cNvSpPr>
            <a:spLocks noChangeArrowheads="1"/>
          </p:cNvSpPr>
          <p:nvPr/>
        </p:nvSpPr>
        <p:spPr bwMode="auto">
          <a:xfrm>
            <a:off x="3717925" y="2886075"/>
            <a:ext cx="1079500" cy="377825"/>
          </a:xfrm>
          <a:prstGeom prst="rect">
            <a:avLst/>
          </a:prstGeom>
          <a:solidFill>
            <a:srgbClr val="FFCC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0000"/>
                </a:solidFill>
              </a:rPr>
              <a:t>Channel Finder Svr</a:t>
            </a:r>
          </a:p>
        </p:txBody>
      </p:sp>
      <p:sp>
        <p:nvSpPr>
          <p:cNvPr id="2190362" name="Rectangle 15"/>
          <p:cNvSpPr>
            <a:spLocks noChangeArrowheads="1"/>
          </p:cNvSpPr>
          <p:nvPr/>
        </p:nvSpPr>
        <p:spPr bwMode="auto">
          <a:xfrm>
            <a:off x="3719513" y="3252788"/>
            <a:ext cx="1077912" cy="403225"/>
          </a:xfrm>
          <a:prstGeom prst="rect">
            <a:avLst/>
          </a:prstGeom>
          <a:solidFill>
            <a:srgbClr val="FFCC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SQL</a:t>
            </a:r>
          </a:p>
        </p:txBody>
      </p:sp>
      <p:sp>
        <p:nvSpPr>
          <p:cNvPr id="2190363" name="Line 77"/>
          <p:cNvSpPr>
            <a:spLocks noChangeShapeType="1"/>
          </p:cNvSpPr>
          <p:nvPr/>
        </p:nvSpPr>
        <p:spPr bwMode="auto">
          <a:xfrm>
            <a:off x="4230688" y="3649663"/>
            <a:ext cx="0" cy="144462"/>
          </a:xfrm>
          <a:prstGeom prst="line">
            <a:avLst/>
          </a:prstGeom>
          <a:noFill/>
          <a:ln w="34925">
            <a:solidFill>
              <a:schemeClr val="tx1"/>
            </a:solidFill>
            <a:round/>
            <a:headEnd/>
            <a:tailEnd/>
          </a:ln>
        </p:spPr>
        <p:txBody>
          <a:bodyPr/>
          <a:lstStyle/>
          <a:p>
            <a:endParaRPr lang="en-US"/>
          </a:p>
        </p:txBody>
      </p:sp>
      <p:sp>
        <p:nvSpPr>
          <p:cNvPr id="2190364" name="AutoShape 78"/>
          <p:cNvSpPr>
            <a:spLocks noChangeArrowheads="1"/>
          </p:cNvSpPr>
          <p:nvPr/>
        </p:nvSpPr>
        <p:spPr bwMode="auto">
          <a:xfrm>
            <a:off x="3967163" y="3806825"/>
            <a:ext cx="515937" cy="439738"/>
          </a:xfrm>
          <a:prstGeom prst="can">
            <a:avLst>
              <a:gd name="adj" fmla="val 25000"/>
            </a:avLst>
          </a:prstGeom>
          <a:solidFill>
            <a:srgbClr val="FFCC99"/>
          </a:solidFill>
          <a:ln w="9525">
            <a:solidFill>
              <a:schemeClr val="tx1"/>
            </a:solidFill>
            <a:round/>
            <a:headEnd/>
            <a:tailEnd/>
          </a:ln>
        </p:spPr>
        <p:txBody>
          <a:bodyPr wrap="none" anchor="ctr"/>
          <a:lstStyle/>
          <a:p>
            <a:endParaRPr lang="en-US"/>
          </a:p>
        </p:txBody>
      </p:sp>
      <p:sp>
        <p:nvSpPr>
          <p:cNvPr id="2190365" name="Text Box 79"/>
          <p:cNvSpPr txBox="1">
            <a:spLocks noChangeArrowheads="1"/>
          </p:cNvSpPr>
          <p:nvPr/>
        </p:nvSpPr>
        <p:spPr bwMode="auto">
          <a:xfrm>
            <a:off x="3937001" y="3890963"/>
            <a:ext cx="602192" cy="369332"/>
          </a:xfrm>
          <a:prstGeom prst="rect">
            <a:avLst/>
          </a:prstGeom>
          <a:noFill/>
          <a:ln w="9525">
            <a:noFill/>
            <a:miter lim="800000"/>
            <a:headEnd/>
            <a:tailEnd/>
          </a:ln>
        </p:spPr>
        <p:txBody>
          <a:bodyPr wrap="square">
            <a:spAutoFit/>
          </a:bodyPr>
          <a:lstStyle/>
          <a:p>
            <a:r>
              <a:rPr lang="en-US" dirty="0"/>
              <a:t>RDB</a:t>
            </a:r>
          </a:p>
        </p:txBody>
      </p:sp>
      <p:sp>
        <p:nvSpPr>
          <p:cNvPr id="2190366" name="Line 48"/>
          <p:cNvSpPr>
            <a:spLocks noChangeShapeType="1"/>
          </p:cNvSpPr>
          <p:nvPr/>
        </p:nvSpPr>
        <p:spPr bwMode="auto">
          <a:xfrm>
            <a:off x="5424488" y="2352675"/>
            <a:ext cx="1587" cy="274638"/>
          </a:xfrm>
          <a:prstGeom prst="line">
            <a:avLst/>
          </a:prstGeom>
          <a:noFill/>
          <a:ln w="36720">
            <a:solidFill>
              <a:srgbClr val="FF0000"/>
            </a:solidFill>
            <a:round/>
            <a:headEnd/>
            <a:tailEnd/>
          </a:ln>
        </p:spPr>
        <p:txBody>
          <a:bodyPr/>
          <a:lstStyle/>
          <a:p>
            <a:endParaRPr lang="en-US"/>
          </a:p>
        </p:txBody>
      </p:sp>
      <p:sp>
        <p:nvSpPr>
          <p:cNvPr id="2190367" name="Rectangle 14"/>
          <p:cNvSpPr>
            <a:spLocks noChangeArrowheads="1"/>
          </p:cNvSpPr>
          <p:nvPr/>
        </p:nvSpPr>
        <p:spPr bwMode="auto">
          <a:xfrm>
            <a:off x="4891088" y="2574925"/>
            <a:ext cx="1079500" cy="300038"/>
          </a:xfrm>
          <a:prstGeom prst="rect">
            <a:avLst/>
          </a:prstGeom>
          <a:solidFill>
            <a:srgbClr val="FFCC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PVAccess/CAC</a:t>
            </a:r>
          </a:p>
        </p:txBody>
      </p:sp>
      <p:sp>
        <p:nvSpPr>
          <p:cNvPr id="2190368" name="Rectangle 15"/>
          <p:cNvSpPr>
            <a:spLocks noChangeArrowheads="1"/>
          </p:cNvSpPr>
          <p:nvPr/>
        </p:nvSpPr>
        <p:spPr bwMode="auto">
          <a:xfrm>
            <a:off x="4891088" y="2874963"/>
            <a:ext cx="1079500" cy="377825"/>
          </a:xfrm>
          <a:prstGeom prst="rect">
            <a:avLst/>
          </a:prstGeom>
          <a:solidFill>
            <a:srgbClr val="FFCC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0000"/>
                </a:solidFill>
              </a:rPr>
              <a:t>Multi-Channel Arrays Svr</a:t>
            </a:r>
          </a:p>
        </p:txBody>
      </p:sp>
      <p:sp>
        <p:nvSpPr>
          <p:cNvPr id="2190369" name="Rectangle 11"/>
          <p:cNvSpPr>
            <a:spLocks noChangeArrowheads="1"/>
          </p:cNvSpPr>
          <p:nvPr/>
        </p:nvSpPr>
        <p:spPr bwMode="auto">
          <a:xfrm>
            <a:off x="2339975" y="5564188"/>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190370" name="Line 48"/>
          <p:cNvSpPr>
            <a:spLocks noChangeShapeType="1"/>
          </p:cNvSpPr>
          <p:nvPr/>
        </p:nvSpPr>
        <p:spPr bwMode="auto">
          <a:xfrm>
            <a:off x="2952750" y="4667250"/>
            <a:ext cx="1588" cy="274638"/>
          </a:xfrm>
          <a:prstGeom prst="line">
            <a:avLst/>
          </a:prstGeom>
          <a:noFill/>
          <a:ln w="36720">
            <a:solidFill>
              <a:srgbClr val="FF0000"/>
            </a:solidFill>
            <a:round/>
            <a:headEnd/>
            <a:tailEnd/>
          </a:ln>
        </p:spPr>
        <p:txBody>
          <a:bodyPr/>
          <a:lstStyle/>
          <a:p>
            <a:endParaRPr lang="en-US"/>
          </a:p>
        </p:txBody>
      </p:sp>
      <p:sp>
        <p:nvSpPr>
          <p:cNvPr id="2190371" name="Rectangle 12"/>
          <p:cNvSpPr>
            <a:spLocks noChangeArrowheads="1"/>
          </p:cNvSpPr>
          <p:nvPr/>
        </p:nvSpPr>
        <p:spPr bwMode="auto">
          <a:xfrm>
            <a:off x="2414588" y="4933950"/>
            <a:ext cx="1079500" cy="493713"/>
          </a:xfrm>
          <a:prstGeom prst="rect">
            <a:avLst/>
          </a:prstGeom>
          <a:solidFill>
            <a:srgbClr val="00FFFF"/>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Power Supplies</a:t>
            </a:r>
          </a:p>
        </p:txBody>
      </p:sp>
      <p:sp>
        <p:nvSpPr>
          <p:cNvPr id="2190372" name="Rectangle 12"/>
          <p:cNvSpPr>
            <a:spLocks noChangeArrowheads="1"/>
          </p:cNvSpPr>
          <p:nvPr/>
        </p:nvSpPr>
        <p:spPr bwMode="auto">
          <a:xfrm>
            <a:off x="2967038" y="4927600"/>
            <a:ext cx="520700" cy="269875"/>
          </a:xfrm>
          <a:prstGeom prst="rect">
            <a:avLst/>
          </a:prstGeom>
          <a:solidFill>
            <a:srgbClr val="FFCC99"/>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CAS</a:t>
            </a:r>
          </a:p>
        </p:txBody>
      </p:sp>
      <p:sp>
        <p:nvSpPr>
          <p:cNvPr id="2190373" name="Rectangle 12"/>
          <p:cNvSpPr>
            <a:spLocks noChangeArrowheads="1"/>
          </p:cNvSpPr>
          <p:nvPr/>
        </p:nvSpPr>
        <p:spPr bwMode="auto">
          <a:xfrm>
            <a:off x="2409825" y="4929188"/>
            <a:ext cx="530225"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PVA</a:t>
            </a:r>
          </a:p>
        </p:txBody>
      </p:sp>
      <p:sp>
        <p:nvSpPr>
          <p:cNvPr id="2190374" name="Line 94"/>
          <p:cNvSpPr>
            <a:spLocks noChangeShapeType="1"/>
          </p:cNvSpPr>
          <p:nvPr/>
        </p:nvSpPr>
        <p:spPr bwMode="auto">
          <a:xfrm>
            <a:off x="2944813" y="5422900"/>
            <a:ext cx="0" cy="144463"/>
          </a:xfrm>
          <a:prstGeom prst="line">
            <a:avLst/>
          </a:prstGeom>
          <a:noFill/>
          <a:ln w="34925">
            <a:solidFill>
              <a:schemeClr val="tx1"/>
            </a:solidFill>
            <a:round/>
            <a:headEnd/>
            <a:tailEnd/>
          </a:ln>
        </p:spPr>
        <p:txBody>
          <a:bodyPr/>
          <a:lstStyle/>
          <a:p>
            <a:endParaRPr lang="en-US"/>
          </a:p>
        </p:txBody>
      </p:sp>
      <p:sp>
        <p:nvSpPr>
          <p:cNvPr id="2190375" name="Rectangle 11"/>
          <p:cNvSpPr>
            <a:spLocks noChangeArrowheads="1"/>
          </p:cNvSpPr>
          <p:nvPr/>
        </p:nvSpPr>
        <p:spPr bwMode="auto">
          <a:xfrm>
            <a:off x="3706813" y="5562600"/>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190376" name="Line 48"/>
          <p:cNvSpPr>
            <a:spLocks noChangeShapeType="1"/>
          </p:cNvSpPr>
          <p:nvPr/>
        </p:nvSpPr>
        <p:spPr bwMode="auto">
          <a:xfrm>
            <a:off x="4319588" y="4665663"/>
            <a:ext cx="1587" cy="274637"/>
          </a:xfrm>
          <a:prstGeom prst="line">
            <a:avLst/>
          </a:prstGeom>
          <a:noFill/>
          <a:ln w="36720">
            <a:solidFill>
              <a:srgbClr val="FF0000"/>
            </a:solidFill>
            <a:round/>
            <a:headEnd/>
            <a:tailEnd/>
          </a:ln>
        </p:spPr>
        <p:txBody>
          <a:bodyPr/>
          <a:lstStyle/>
          <a:p>
            <a:endParaRPr lang="en-US"/>
          </a:p>
        </p:txBody>
      </p:sp>
      <p:sp>
        <p:nvSpPr>
          <p:cNvPr id="2190377" name="Rectangle 12"/>
          <p:cNvSpPr>
            <a:spLocks noChangeArrowheads="1"/>
          </p:cNvSpPr>
          <p:nvPr/>
        </p:nvSpPr>
        <p:spPr bwMode="auto">
          <a:xfrm>
            <a:off x="3781425" y="4932363"/>
            <a:ext cx="1079500" cy="493712"/>
          </a:xfrm>
          <a:prstGeom prst="rect">
            <a:avLst/>
          </a:prstGeom>
          <a:solidFill>
            <a:srgbClr val="00FFFF"/>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rPr>
              <a:t>RF</a:t>
            </a:r>
          </a:p>
        </p:txBody>
      </p:sp>
      <p:sp>
        <p:nvSpPr>
          <p:cNvPr id="2190378" name="Rectangle 12"/>
          <p:cNvSpPr>
            <a:spLocks noChangeArrowheads="1"/>
          </p:cNvSpPr>
          <p:nvPr/>
        </p:nvSpPr>
        <p:spPr bwMode="auto">
          <a:xfrm>
            <a:off x="4333875" y="4926013"/>
            <a:ext cx="520700" cy="269875"/>
          </a:xfrm>
          <a:prstGeom prst="rect">
            <a:avLst/>
          </a:prstGeom>
          <a:solidFill>
            <a:srgbClr val="FFCC99"/>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CAS</a:t>
            </a:r>
          </a:p>
        </p:txBody>
      </p:sp>
      <p:sp>
        <p:nvSpPr>
          <p:cNvPr id="2190379" name="Rectangle 12"/>
          <p:cNvSpPr>
            <a:spLocks noChangeArrowheads="1"/>
          </p:cNvSpPr>
          <p:nvPr/>
        </p:nvSpPr>
        <p:spPr bwMode="auto">
          <a:xfrm>
            <a:off x="3776663" y="4927600"/>
            <a:ext cx="530225"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PVA</a:t>
            </a:r>
          </a:p>
        </p:txBody>
      </p:sp>
      <p:sp>
        <p:nvSpPr>
          <p:cNvPr id="2190380" name="Line 100"/>
          <p:cNvSpPr>
            <a:spLocks noChangeShapeType="1"/>
          </p:cNvSpPr>
          <p:nvPr/>
        </p:nvSpPr>
        <p:spPr bwMode="auto">
          <a:xfrm>
            <a:off x="4311650" y="5421313"/>
            <a:ext cx="0" cy="144462"/>
          </a:xfrm>
          <a:prstGeom prst="line">
            <a:avLst/>
          </a:prstGeom>
          <a:noFill/>
          <a:ln w="34925">
            <a:solidFill>
              <a:schemeClr val="tx1"/>
            </a:solidFill>
            <a:round/>
            <a:headEnd/>
            <a:tailEnd/>
          </a:ln>
        </p:spPr>
        <p:txBody>
          <a:bodyPr/>
          <a:lstStyle/>
          <a:p>
            <a:endParaRPr lang="en-US"/>
          </a:p>
        </p:txBody>
      </p:sp>
      <p:sp>
        <p:nvSpPr>
          <p:cNvPr id="2190381" name="Rectangle 11"/>
          <p:cNvSpPr>
            <a:spLocks noChangeArrowheads="1"/>
          </p:cNvSpPr>
          <p:nvPr/>
        </p:nvSpPr>
        <p:spPr bwMode="auto">
          <a:xfrm>
            <a:off x="5057775" y="5564188"/>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190382" name="Line 48"/>
          <p:cNvSpPr>
            <a:spLocks noChangeShapeType="1"/>
          </p:cNvSpPr>
          <p:nvPr/>
        </p:nvSpPr>
        <p:spPr bwMode="auto">
          <a:xfrm>
            <a:off x="5670550" y="4667250"/>
            <a:ext cx="1588" cy="274638"/>
          </a:xfrm>
          <a:prstGeom prst="line">
            <a:avLst/>
          </a:prstGeom>
          <a:noFill/>
          <a:ln w="36720">
            <a:solidFill>
              <a:srgbClr val="FF0000"/>
            </a:solidFill>
            <a:round/>
            <a:headEnd/>
            <a:tailEnd/>
          </a:ln>
        </p:spPr>
        <p:txBody>
          <a:bodyPr/>
          <a:lstStyle/>
          <a:p>
            <a:endParaRPr lang="en-US"/>
          </a:p>
        </p:txBody>
      </p:sp>
      <p:sp>
        <p:nvSpPr>
          <p:cNvPr id="2190383" name="Rectangle 12"/>
          <p:cNvSpPr>
            <a:spLocks noChangeArrowheads="1"/>
          </p:cNvSpPr>
          <p:nvPr/>
        </p:nvSpPr>
        <p:spPr bwMode="auto">
          <a:xfrm>
            <a:off x="5132388" y="4933950"/>
            <a:ext cx="1079500" cy="493713"/>
          </a:xfrm>
          <a:prstGeom prst="rect">
            <a:avLst/>
          </a:prstGeom>
          <a:solidFill>
            <a:srgbClr val="00FFFF"/>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rPr>
              <a:t>Vacuum</a:t>
            </a:r>
          </a:p>
        </p:txBody>
      </p:sp>
      <p:sp>
        <p:nvSpPr>
          <p:cNvPr id="2190384" name="Rectangle 12"/>
          <p:cNvSpPr>
            <a:spLocks noChangeArrowheads="1"/>
          </p:cNvSpPr>
          <p:nvPr/>
        </p:nvSpPr>
        <p:spPr bwMode="auto">
          <a:xfrm>
            <a:off x="5684838" y="4927600"/>
            <a:ext cx="520700" cy="269875"/>
          </a:xfrm>
          <a:prstGeom prst="rect">
            <a:avLst/>
          </a:prstGeom>
          <a:solidFill>
            <a:srgbClr val="FFCC99"/>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CAS</a:t>
            </a:r>
          </a:p>
        </p:txBody>
      </p:sp>
      <p:sp>
        <p:nvSpPr>
          <p:cNvPr id="2190385" name="Rectangle 12"/>
          <p:cNvSpPr>
            <a:spLocks noChangeArrowheads="1"/>
          </p:cNvSpPr>
          <p:nvPr/>
        </p:nvSpPr>
        <p:spPr bwMode="auto">
          <a:xfrm>
            <a:off x="5127625" y="4929188"/>
            <a:ext cx="530225"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PVA</a:t>
            </a:r>
          </a:p>
        </p:txBody>
      </p:sp>
      <p:sp>
        <p:nvSpPr>
          <p:cNvPr id="2190386" name="Line 106"/>
          <p:cNvSpPr>
            <a:spLocks noChangeShapeType="1"/>
          </p:cNvSpPr>
          <p:nvPr/>
        </p:nvSpPr>
        <p:spPr bwMode="auto">
          <a:xfrm>
            <a:off x="5662613" y="5422900"/>
            <a:ext cx="0" cy="144463"/>
          </a:xfrm>
          <a:prstGeom prst="line">
            <a:avLst/>
          </a:prstGeom>
          <a:noFill/>
          <a:ln w="34925">
            <a:solidFill>
              <a:schemeClr val="tx1"/>
            </a:solidFill>
            <a:round/>
            <a:headEnd/>
            <a:tailEnd/>
          </a:ln>
        </p:spPr>
        <p:txBody>
          <a:bodyPr/>
          <a:lstStyle/>
          <a:p>
            <a:endParaRPr lang="en-US"/>
          </a:p>
        </p:txBody>
      </p:sp>
      <p:sp>
        <p:nvSpPr>
          <p:cNvPr id="2190387" name="Rectangle 11"/>
          <p:cNvSpPr>
            <a:spLocks noChangeArrowheads="1"/>
          </p:cNvSpPr>
          <p:nvPr/>
        </p:nvSpPr>
        <p:spPr bwMode="auto">
          <a:xfrm>
            <a:off x="6424613" y="5557838"/>
            <a:ext cx="1279525" cy="273050"/>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Physical Device</a:t>
            </a:r>
          </a:p>
        </p:txBody>
      </p:sp>
      <p:sp>
        <p:nvSpPr>
          <p:cNvPr id="2190388" name="Line 48"/>
          <p:cNvSpPr>
            <a:spLocks noChangeShapeType="1"/>
          </p:cNvSpPr>
          <p:nvPr/>
        </p:nvSpPr>
        <p:spPr bwMode="auto">
          <a:xfrm>
            <a:off x="7037388" y="4660900"/>
            <a:ext cx="1587" cy="274638"/>
          </a:xfrm>
          <a:prstGeom prst="line">
            <a:avLst/>
          </a:prstGeom>
          <a:noFill/>
          <a:ln w="36720">
            <a:solidFill>
              <a:srgbClr val="FF0000"/>
            </a:solidFill>
            <a:round/>
            <a:headEnd/>
            <a:tailEnd/>
          </a:ln>
        </p:spPr>
        <p:txBody>
          <a:bodyPr/>
          <a:lstStyle/>
          <a:p>
            <a:endParaRPr lang="en-US"/>
          </a:p>
        </p:txBody>
      </p:sp>
      <p:sp>
        <p:nvSpPr>
          <p:cNvPr id="2190389" name="Rectangle 12"/>
          <p:cNvSpPr>
            <a:spLocks noChangeArrowheads="1"/>
          </p:cNvSpPr>
          <p:nvPr/>
        </p:nvSpPr>
        <p:spPr bwMode="auto">
          <a:xfrm>
            <a:off x="6499225" y="4927600"/>
            <a:ext cx="1079500" cy="493713"/>
          </a:xfrm>
          <a:prstGeom prst="rect">
            <a:avLst/>
          </a:prstGeom>
          <a:solidFill>
            <a:srgbClr val="00FFFF"/>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rPr>
              <a:t>Utilities etc..,</a:t>
            </a:r>
          </a:p>
        </p:txBody>
      </p:sp>
      <p:sp>
        <p:nvSpPr>
          <p:cNvPr id="2190390" name="Rectangle 12"/>
          <p:cNvSpPr>
            <a:spLocks noChangeArrowheads="1"/>
          </p:cNvSpPr>
          <p:nvPr/>
        </p:nvSpPr>
        <p:spPr bwMode="auto">
          <a:xfrm>
            <a:off x="7051675" y="4921250"/>
            <a:ext cx="520700" cy="269875"/>
          </a:xfrm>
          <a:prstGeom prst="rect">
            <a:avLst/>
          </a:prstGeom>
          <a:solidFill>
            <a:srgbClr val="FFCC99"/>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CAS</a:t>
            </a:r>
          </a:p>
        </p:txBody>
      </p:sp>
      <p:sp>
        <p:nvSpPr>
          <p:cNvPr id="2190391" name="Rectangle 12"/>
          <p:cNvSpPr>
            <a:spLocks noChangeArrowheads="1"/>
          </p:cNvSpPr>
          <p:nvPr/>
        </p:nvSpPr>
        <p:spPr bwMode="auto">
          <a:xfrm>
            <a:off x="6494463" y="4922838"/>
            <a:ext cx="530225"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PVA</a:t>
            </a:r>
          </a:p>
        </p:txBody>
      </p:sp>
      <p:sp>
        <p:nvSpPr>
          <p:cNvPr id="2190392" name="Line 112"/>
          <p:cNvSpPr>
            <a:spLocks noChangeShapeType="1"/>
          </p:cNvSpPr>
          <p:nvPr/>
        </p:nvSpPr>
        <p:spPr bwMode="auto">
          <a:xfrm>
            <a:off x="7029450" y="5416550"/>
            <a:ext cx="0" cy="144463"/>
          </a:xfrm>
          <a:prstGeom prst="line">
            <a:avLst/>
          </a:prstGeom>
          <a:noFill/>
          <a:ln w="34925">
            <a:solidFill>
              <a:schemeClr val="tx1"/>
            </a:solidFill>
            <a:round/>
            <a:headEnd/>
            <a:tailEnd/>
          </a:ln>
        </p:spPr>
        <p:txBody>
          <a:bodyPr/>
          <a:lstStyle/>
          <a:p>
            <a:endParaRPr lang="en-US"/>
          </a:p>
        </p:txBody>
      </p:sp>
      <p:sp>
        <p:nvSpPr>
          <p:cNvPr id="2190393" name="Rectangle 14"/>
          <p:cNvSpPr>
            <a:spLocks noChangeArrowheads="1"/>
          </p:cNvSpPr>
          <p:nvPr/>
        </p:nvSpPr>
        <p:spPr bwMode="auto">
          <a:xfrm>
            <a:off x="6072188" y="2579688"/>
            <a:ext cx="1079500" cy="300037"/>
          </a:xfrm>
          <a:prstGeom prst="rect">
            <a:avLst/>
          </a:prstGeom>
          <a:solidFill>
            <a:srgbClr val="FFCC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PVAccess/CAC</a:t>
            </a:r>
          </a:p>
        </p:txBody>
      </p:sp>
      <p:sp>
        <p:nvSpPr>
          <p:cNvPr id="2190394" name="Rectangle 15"/>
          <p:cNvSpPr>
            <a:spLocks noChangeArrowheads="1"/>
          </p:cNvSpPr>
          <p:nvPr/>
        </p:nvSpPr>
        <p:spPr bwMode="auto">
          <a:xfrm>
            <a:off x="6072188" y="2879725"/>
            <a:ext cx="1079500" cy="377825"/>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dirty="0">
                <a:solidFill>
                  <a:srgbClr val="000000"/>
                </a:solidFill>
              </a:rPr>
              <a:t>Save/Compare Restore </a:t>
            </a:r>
            <a:r>
              <a:rPr lang="en-US" sz="1200" b="1" dirty="0" err="1">
                <a:solidFill>
                  <a:srgbClr val="000000"/>
                </a:solidFill>
              </a:rPr>
              <a:t>Svr</a:t>
            </a:r>
            <a:endParaRPr lang="en-US" sz="1200" b="1" dirty="0">
              <a:solidFill>
                <a:srgbClr val="000000"/>
              </a:solidFill>
            </a:endParaRPr>
          </a:p>
        </p:txBody>
      </p:sp>
      <p:sp>
        <p:nvSpPr>
          <p:cNvPr id="2190395" name="Rectangle 15"/>
          <p:cNvSpPr>
            <a:spLocks noChangeArrowheads="1"/>
          </p:cNvSpPr>
          <p:nvPr/>
        </p:nvSpPr>
        <p:spPr bwMode="auto">
          <a:xfrm>
            <a:off x="6065838" y="3254375"/>
            <a:ext cx="1085850" cy="403225"/>
          </a:xfrm>
          <a:prstGeom prst="rect">
            <a:avLst/>
          </a:prstGeom>
          <a:solidFill>
            <a:srgbClr val="FFCC99"/>
          </a:solidFill>
          <a:ln w="25527">
            <a:solidFill>
              <a:srgbClr val="00006F"/>
            </a:solidFill>
            <a:miter lim="800000"/>
            <a:headEnd/>
            <a:tailEnd/>
          </a:ln>
        </p:spPr>
        <p:txBody>
          <a:bodyPr wrap="none" lIns="90000" tIns="0" rIns="90000" bIns="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SQL</a:t>
            </a:r>
          </a:p>
        </p:txBody>
      </p:sp>
      <p:sp>
        <p:nvSpPr>
          <p:cNvPr id="2190396" name="Line 119"/>
          <p:cNvSpPr>
            <a:spLocks noChangeShapeType="1"/>
          </p:cNvSpPr>
          <p:nvPr/>
        </p:nvSpPr>
        <p:spPr bwMode="auto">
          <a:xfrm>
            <a:off x="6608763" y="3651250"/>
            <a:ext cx="0" cy="144463"/>
          </a:xfrm>
          <a:prstGeom prst="line">
            <a:avLst/>
          </a:prstGeom>
          <a:noFill/>
          <a:ln w="34925">
            <a:solidFill>
              <a:schemeClr val="tx1"/>
            </a:solidFill>
            <a:round/>
            <a:headEnd/>
            <a:tailEnd/>
          </a:ln>
        </p:spPr>
        <p:txBody>
          <a:bodyPr/>
          <a:lstStyle/>
          <a:p>
            <a:endParaRPr lang="en-US"/>
          </a:p>
        </p:txBody>
      </p:sp>
      <p:sp>
        <p:nvSpPr>
          <p:cNvPr id="2190397" name="AutoShape 120"/>
          <p:cNvSpPr>
            <a:spLocks noChangeArrowheads="1"/>
          </p:cNvSpPr>
          <p:nvPr/>
        </p:nvSpPr>
        <p:spPr bwMode="auto">
          <a:xfrm>
            <a:off x="6305550" y="3800475"/>
            <a:ext cx="592138" cy="728663"/>
          </a:xfrm>
          <a:prstGeom prst="can">
            <a:avLst>
              <a:gd name="adj" fmla="val 30764"/>
            </a:avLst>
          </a:prstGeom>
          <a:solidFill>
            <a:srgbClr val="FFCC99"/>
          </a:solidFill>
          <a:ln w="9525">
            <a:solidFill>
              <a:schemeClr val="tx1"/>
            </a:solidFill>
            <a:round/>
            <a:headEnd/>
            <a:tailEnd/>
          </a:ln>
        </p:spPr>
        <p:txBody>
          <a:bodyPr wrap="none" anchor="ctr"/>
          <a:lstStyle/>
          <a:p>
            <a:endParaRPr lang="en-US"/>
          </a:p>
        </p:txBody>
      </p:sp>
      <p:sp>
        <p:nvSpPr>
          <p:cNvPr id="2190398" name="Line 48"/>
          <p:cNvSpPr>
            <a:spLocks noChangeShapeType="1"/>
          </p:cNvSpPr>
          <p:nvPr/>
        </p:nvSpPr>
        <p:spPr bwMode="auto">
          <a:xfrm>
            <a:off x="6600825" y="2314575"/>
            <a:ext cx="1588" cy="274638"/>
          </a:xfrm>
          <a:prstGeom prst="line">
            <a:avLst/>
          </a:prstGeom>
          <a:noFill/>
          <a:ln w="36720">
            <a:solidFill>
              <a:srgbClr val="FF0000"/>
            </a:solidFill>
            <a:round/>
            <a:headEnd/>
            <a:tailEnd/>
          </a:ln>
        </p:spPr>
        <p:txBody>
          <a:bodyPr/>
          <a:lstStyle/>
          <a:p>
            <a:endParaRPr lang="en-US"/>
          </a:p>
        </p:txBody>
      </p:sp>
      <p:sp>
        <p:nvSpPr>
          <p:cNvPr id="2190399" name="Rectangle 25"/>
          <p:cNvSpPr>
            <a:spLocks noChangeArrowheads="1"/>
          </p:cNvSpPr>
          <p:nvPr/>
        </p:nvSpPr>
        <p:spPr bwMode="auto">
          <a:xfrm>
            <a:off x="4205288" y="1203325"/>
            <a:ext cx="1255712" cy="620713"/>
          </a:xfrm>
          <a:prstGeom prst="rect">
            <a:avLst/>
          </a:prstGeom>
          <a:solidFill>
            <a:srgbClr val="FFFFCC"/>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Scripting HLA Client</a:t>
            </a:r>
          </a:p>
        </p:txBody>
      </p:sp>
      <p:sp>
        <p:nvSpPr>
          <p:cNvPr id="2190400" name="Line 48"/>
          <p:cNvSpPr>
            <a:spLocks noChangeShapeType="1"/>
          </p:cNvSpPr>
          <p:nvPr/>
        </p:nvSpPr>
        <p:spPr bwMode="auto">
          <a:xfrm>
            <a:off x="4813300" y="2065338"/>
            <a:ext cx="1588" cy="273050"/>
          </a:xfrm>
          <a:prstGeom prst="line">
            <a:avLst/>
          </a:prstGeom>
          <a:noFill/>
          <a:ln w="36720">
            <a:solidFill>
              <a:srgbClr val="FF0000"/>
            </a:solidFill>
            <a:round/>
            <a:headEnd/>
            <a:tailEnd/>
          </a:ln>
        </p:spPr>
        <p:txBody>
          <a:bodyPr/>
          <a:lstStyle/>
          <a:p>
            <a:endParaRPr lang="en-US"/>
          </a:p>
        </p:txBody>
      </p:sp>
      <p:sp>
        <p:nvSpPr>
          <p:cNvPr id="2190401" name="Rectangle 26"/>
          <p:cNvSpPr>
            <a:spLocks noChangeArrowheads="1"/>
          </p:cNvSpPr>
          <p:nvPr/>
        </p:nvSpPr>
        <p:spPr bwMode="auto">
          <a:xfrm>
            <a:off x="4205288" y="1801813"/>
            <a:ext cx="1265237" cy="255587"/>
          </a:xfrm>
          <a:prstGeom prst="rect">
            <a:avLst/>
          </a:prstGeom>
          <a:solidFill>
            <a:srgbClr val="FFCC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rPr>
              <a:t>PVAccess/CAC</a:t>
            </a:r>
          </a:p>
        </p:txBody>
      </p:sp>
      <p:sp>
        <p:nvSpPr>
          <p:cNvPr id="2190402" name="Text Box 128"/>
          <p:cNvSpPr txBox="1">
            <a:spLocks noChangeArrowheads="1"/>
          </p:cNvSpPr>
          <p:nvPr/>
        </p:nvSpPr>
        <p:spPr bwMode="auto">
          <a:xfrm>
            <a:off x="6305550" y="4006850"/>
            <a:ext cx="615564" cy="369332"/>
          </a:xfrm>
          <a:prstGeom prst="rect">
            <a:avLst/>
          </a:prstGeom>
          <a:noFill/>
          <a:ln w="9525">
            <a:noFill/>
            <a:miter lim="800000"/>
            <a:headEnd/>
            <a:tailEnd/>
          </a:ln>
        </p:spPr>
        <p:txBody>
          <a:bodyPr wrap="square">
            <a:spAutoFit/>
          </a:bodyPr>
          <a:lstStyle/>
          <a:p>
            <a:r>
              <a:rPr lang="en-US" dirty="0" smtClean="0"/>
              <a:t>RDB</a:t>
            </a:r>
            <a:endParaRPr lang="en-US" dirty="0"/>
          </a:p>
        </p:txBody>
      </p:sp>
      <p:sp>
        <p:nvSpPr>
          <p:cNvPr id="2190403" name="Rectangle 14"/>
          <p:cNvSpPr>
            <a:spLocks noChangeArrowheads="1"/>
          </p:cNvSpPr>
          <p:nvPr/>
        </p:nvSpPr>
        <p:spPr bwMode="auto">
          <a:xfrm>
            <a:off x="2547938" y="2587625"/>
            <a:ext cx="1079500" cy="300038"/>
          </a:xfrm>
          <a:prstGeom prst="rect">
            <a:avLst/>
          </a:prstGeom>
          <a:solidFill>
            <a:srgbClr val="FFCC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PVAccess</a:t>
            </a:r>
          </a:p>
        </p:txBody>
      </p:sp>
      <p:sp>
        <p:nvSpPr>
          <p:cNvPr id="2190404" name="Rectangle 15"/>
          <p:cNvSpPr>
            <a:spLocks noChangeArrowheads="1"/>
          </p:cNvSpPr>
          <p:nvPr/>
        </p:nvSpPr>
        <p:spPr bwMode="auto">
          <a:xfrm>
            <a:off x="2547938" y="2887663"/>
            <a:ext cx="1079500" cy="377825"/>
          </a:xfrm>
          <a:prstGeom prst="rect">
            <a:avLst/>
          </a:prstGeom>
          <a:solidFill>
            <a:srgbClr val="00FFFF"/>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0000"/>
                </a:solidFill>
              </a:rPr>
              <a:t>Lattice Server</a:t>
            </a:r>
          </a:p>
        </p:txBody>
      </p:sp>
      <p:sp>
        <p:nvSpPr>
          <p:cNvPr id="2190405" name="Rectangle 15"/>
          <p:cNvSpPr>
            <a:spLocks noChangeArrowheads="1"/>
          </p:cNvSpPr>
          <p:nvPr/>
        </p:nvSpPr>
        <p:spPr bwMode="auto">
          <a:xfrm>
            <a:off x="2541588" y="3262313"/>
            <a:ext cx="1085850" cy="403225"/>
          </a:xfrm>
          <a:prstGeom prst="rect">
            <a:avLst/>
          </a:prstGeom>
          <a:solidFill>
            <a:srgbClr val="FFCC99"/>
          </a:solidFill>
          <a:ln w="25527">
            <a:solidFill>
              <a:srgbClr val="00006F"/>
            </a:solidFill>
            <a:miter lim="800000"/>
            <a:headEnd/>
            <a:tailEnd/>
          </a:ln>
        </p:spPr>
        <p:txBody>
          <a:bodyPr wrap="none" lIns="90000" tIns="0" rIns="90000" bIns="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SQL</a:t>
            </a:r>
          </a:p>
        </p:txBody>
      </p:sp>
      <p:sp>
        <p:nvSpPr>
          <p:cNvPr id="2190406" name="Line 132"/>
          <p:cNvSpPr>
            <a:spLocks noChangeShapeType="1"/>
          </p:cNvSpPr>
          <p:nvPr/>
        </p:nvSpPr>
        <p:spPr bwMode="auto">
          <a:xfrm>
            <a:off x="3084513" y="3659188"/>
            <a:ext cx="0" cy="144462"/>
          </a:xfrm>
          <a:prstGeom prst="line">
            <a:avLst/>
          </a:prstGeom>
          <a:noFill/>
          <a:ln w="34925">
            <a:solidFill>
              <a:schemeClr val="tx1"/>
            </a:solidFill>
            <a:round/>
            <a:headEnd/>
            <a:tailEnd/>
          </a:ln>
        </p:spPr>
        <p:txBody>
          <a:bodyPr/>
          <a:lstStyle/>
          <a:p>
            <a:endParaRPr lang="en-US"/>
          </a:p>
        </p:txBody>
      </p:sp>
      <p:sp>
        <p:nvSpPr>
          <p:cNvPr id="2190407" name="AutoShape 133"/>
          <p:cNvSpPr>
            <a:spLocks noChangeArrowheads="1"/>
          </p:cNvSpPr>
          <p:nvPr/>
        </p:nvSpPr>
        <p:spPr bwMode="auto">
          <a:xfrm>
            <a:off x="2781300" y="3808413"/>
            <a:ext cx="592138" cy="728662"/>
          </a:xfrm>
          <a:prstGeom prst="can">
            <a:avLst>
              <a:gd name="adj" fmla="val 30764"/>
            </a:avLst>
          </a:prstGeom>
          <a:solidFill>
            <a:srgbClr val="FFCC99"/>
          </a:solidFill>
          <a:ln w="9525">
            <a:solidFill>
              <a:schemeClr val="tx1"/>
            </a:solidFill>
            <a:round/>
            <a:headEnd/>
            <a:tailEnd/>
          </a:ln>
        </p:spPr>
        <p:txBody>
          <a:bodyPr wrap="none" anchor="ctr"/>
          <a:lstStyle/>
          <a:p>
            <a:endParaRPr lang="en-US"/>
          </a:p>
        </p:txBody>
      </p:sp>
      <p:sp>
        <p:nvSpPr>
          <p:cNvPr id="2190408" name="Text Box 134"/>
          <p:cNvSpPr txBox="1">
            <a:spLocks noChangeArrowheads="1"/>
          </p:cNvSpPr>
          <p:nvPr/>
        </p:nvSpPr>
        <p:spPr bwMode="auto">
          <a:xfrm>
            <a:off x="2781300" y="4014788"/>
            <a:ext cx="619797" cy="369332"/>
          </a:xfrm>
          <a:prstGeom prst="rect">
            <a:avLst/>
          </a:prstGeom>
          <a:noFill/>
          <a:ln w="9525">
            <a:noFill/>
            <a:miter lim="800000"/>
            <a:headEnd/>
            <a:tailEnd/>
          </a:ln>
        </p:spPr>
        <p:txBody>
          <a:bodyPr wrap="square">
            <a:spAutoFit/>
          </a:bodyPr>
          <a:lstStyle/>
          <a:p>
            <a:r>
              <a:rPr lang="en-US" dirty="0" smtClean="0"/>
              <a:t>RDB</a:t>
            </a:r>
            <a:endParaRPr lang="en-US" dirty="0"/>
          </a:p>
        </p:txBody>
      </p:sp>
      <p:sp>
        <p:nvSpPr>
          <p:cNvPr id="2190409" name="Rectangle 14"/>
          <p:cNvSpPr>
            <a:spLocks noChangeArrowheads="1"/>
          </p:cNvSpPr>
          <p:nvPr/>
        </p:nvSpPr>
        <p:spPr bwMode="auto">
          <a:xfrm>
            <a:off x="7240588" y="2554288"/>
            <a:ext cx="1079500" cy="300037"/>
          </a:xfrm>
          <a:prstGeom prst="rect">
            <a:avLst/>
          </a:prstGeom>
          <a:solidFill>
            <a:srgbClr val="FFCC99"/>
          </a:solidFill>
          <a:ln w="25527">
            <a:solidFill>
              <a:srgbClr val="00006F"/>
            </a:solidFill>
            <a:miter lim="800000"/>
            <a:headEnd/>
            <a:tailEnd/>
          </a:ln>
        </p:spPr>
        <p:txBody>
          <a:bodyPr wrap="none"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PVAccess/CAC</a:t>
            </a:r>
          </a:p>
        </p:txBody>
      </p:sp>
      <p:sp>
        <p:nvSpPr>
          <p:cNvPr id="2190411" name="Line 48"/>
          <p:cNvSpPr>
            <a:spLocks noChangeShapeType="1"/>
          </p:cNvSpPr>
          <p:nvPr/>
        </p:nvSpPr>
        <p:spPr bwMode="auto">
          <a:xfrm flipH="1">
            <a:off x="7770813" y="2314575"/>
            <a:ext cx="6350" cy="257175"/>
          </a:xfrm>
          <a:prstGeom prst="line">
            <a:avLst/>
          </a:prstGeom>
          <a:noFill/>
          <a:ln w="36720">
            <a:solidFill>
              <a:srgbClr val="FF0000"/>
            </a:solidFill>
            <a:round/>
            <a:headEnd/>
            <a:tailEnd/>
          </a:ln>
        </p:spPr>
        <p:txBody>
          <a:bodyPr/>
          <a:lstStyle/>
          <a:p>
            <a:endParaRPr lang="en-US"/>
          </a:p>
        </p:txBody>
      </p:sp>
      <p:sp>
        <p:nvSpPr>
          <p:cNvPr id="2190412" name="Line 48"/>
          <p:cNvSpPr>
            <a:spLocks noChangeShapeType="1"/>
          </p:cNvSpPr>
          <p:nvPr/>
        </p:nvSpPr>
        <p:spPr bwMode="auto">
          <a:xfrm>
            <a:off x="3092450" y="2319338"/>
            <a:ext cx="1588" cy="273050"/>
          </a:xfrm>
          <a:prstGeom prst="line">
            <a:avLst/>
          </a:prstGeom>
          <a:noFill/>
          <a:ln w="36720">
            <a:solidFill>
              <a:srgbClr val="FF0000"/>
            </a:solidFill>
            <a:round/>
            <a:headEnd/>
            <a:tailEnd/>
          </a:ln>
        </p:spPr>
        <p:txBody>
          <a:bodyPr/>
          <a:lstStyle/>
          <a:p>
            <a:endParaRPr lang="en-US"/>
          </a:p>
        </p:txBody>
      </p:sp>
      <p:sp>
        <p:nvSpPr>
          <p:cNvPr id="2190413" name="Text Box 140"/>
          <p:cNvSpPr txBox="1">
            <a:spLocks noChangeArrowheads="1"/>
          </p:cNvSpPr>
          <p:nvPr/>
        </p:nvSpPr>
        <p:spPr bwMode="auto">
          <a:xfrm>
            <a:off x="4878388" y="3310731"/>
            <a:ext cx="1111250" cy="822325"/>
          </a:xfrm>
          <a:prstGeom prst="rect">
            <a:avLst/>
          </a:prstGeom>
          <a:noFill/>
          <a:ln w="9525">
            <a:noFill/>
            <a:miter lim="800000"/>
            <a:headEnd/>
            <a:tailEnd/>
          </a:ln>
        </p:spPr>
        <p:txBody>
          <a:bodyPr>
            <a:spAutoFit/>
          </a:bodyPr>
          <a:lstStyle/>
          <a:p>
            <a:r>
              <a:rPr lang="en-US" sz="1200"/>
              <a:t>Serves orbit, magnets, any array of channels</a:t>
            </a:r>
          </a:p>
        </p:txBody>
      </p:sp>
      <p:sp>
        <p:nvSpPr>
          <p:cNvPr id="2190414" name="Rectangle 141"/>
          <p:cNvSpPr>
            <a:spLocks noChangeArrowheads="1"/>
          </p:cNvSpPr>
          <p:nvPr/>
        </p:nvSpPr>
        <p:spPr bwMode="auto">
          <a:xfrm>
            <a:off x="7535863" y="1281113"/>
            <a:ext cx="93662" cy="111125"/>
          </a:xfrm>
          <a:prstGeom prst="rect">
            <a:avLst/>
          </a:prstGeom>
          <a:solidFill>
            <a:srgbClr val="FFCC99"/>
          </a:solidFill>
          <a:ln w="9525">
            <a:solidFill>
              <a:schemeClr val="tx1"/>
            </a:solidFill>
            <a:miter lim="800000"/>
            <a:headEnd/>
            <a:tailEnd/>
          </a:ln>
        </p:spPr>
        <p:txBody>
          <a:bodyPr wrap="none" anchor="ctr"/>
          <a:lstStyle/>
          <a:p>
            <a:pPr algn="ctr"/>
            <a:endParaRPr lang="en-US">
              <a:solidFill>
                <a:srgbClr val="FF7C80"/>
              </a:solidFill>
            </a:endParaRPr>
          </a:p>
        </p:txBody>
      </p:sp>
      <p:sp>
        <p:nvSpPr>
          <p:cNvPr id="2190415" name="Rectangle 142"/>
          <p:cNvSpPr>
            <a:spLocks noChangeArrowheads="1"/>
          </p:cNvSpPr>
          <p:nvPr/>
        </p:nvSpPr>
        <p:spPr bwMode="auto">
          <a:xfrm>
            <a:off x="7535863" y="1425575"/>
            <a:ext cx="93662" cy="111125"/>
          </a:xfrm>
          <a:prstGeom prst="rect">
            <a:avLst/>
          </a:prstGeom>
          <a:solidFill>
            <a:srgbClr val="00FFFF"/>
          </a:solidFill>
          <a:ln w="9525">
            <a:solidFill>
              <a:schemeClr val="tx1"/>
            </a:solidFill>
            <a:miter lim="800000"/>
            <a:headEnd/>
            <a:tailEnd/>
          </a:ln>
        </p:spPr>
        <p:txBody>
          <a:bodyPr wrap="none" anchor="ctr"/>
          <a:lstStyle/>
          <a:p>
            <a:pPr algn="ctr"/>
            <a:endParaRPr lang="en-US">
              <a:solidFill>
                <a:srgbClr val="FF7C80"/>
              </a:solidFill>
            </a:endParaRPr>
          </a:p>
        </p:txBody>
      </p:sp>
      <p:sp>
        <p:nvSpPr>
          <p:cNvPr id="2190416" name="Rectangle 143"/>
          <p:cNvSpPr>
            <a:spLocks noChangeArrowheads="1"/>
          </p:cNvSpPr>
          <p:nvPr/>
        </p:nvSpPr>
        <p:spPr bwMode="auto">
          <a:xfrm>
            <a:off x="7537450" y="1577975"/>
            <a:ext cx="93663" cy="111125"/>
          </a:xfrm>
          <a:prstGeom prst="rect">
            <a:avLst/>
          </a:prstGeom>
          <a:solidFill>
            <a:srgbClr val="FFFFCC"/>
          </a:solidFill>
          <a:ln w="9525">
            <a:solidFill>
              <a:schemeClr val="tx1"/>
            </a:solidFill>
            <a:miter lim="800000"/>
            <a:headEnd/>
            <a:tailEnd/>
          </a:ln>
        </p:spPr>
        <p:txBody>
          <a:bodyPr wrap="none" anchor="ctr"/>
          <a:lstStyle/>
          <a:p>
            <a:pPr algn="ctr"/>
            <a:endParaRPr lang="en-US">
              <a:solidFill>
                <a:srgbClr val="FF7C80"/>
              </a:solidFill>
            </a:endParaRPr>
          </a:p>
        </p:txBody>
      </p:sp>
      <p:sp>
        <p:nvSpPr>
          <p:cNvPr id="2190417" name="Text Box 144"/>
          <p:cNvSpPr txBox="1">
            <a:spLocks noChangeArrowheads="1"/>
          </p:cNvSpPr>
          <p:nvPr/>
        </p:nvSpPr>
        <p:spPr bwMode="auto">
          <a:xfrm>
            <a:off x="7577138" y="1193800"/>
            <a:ext cx="790575" cy="274638"/>
          </a:xfrm>
          <a:prstGeom prst="rect">
            <a:avLst/>
          </a:prstGeom>
          <a:noFill/>
          <a:ln w="9525">
            <a:noFill/>
            <a:miter lim="800000"/>
            <a:headEnd/>
            <a:tailEnd/>
          </a:ln>
        </p:spPr>
        <p:txBody>
          <a:bodyPr wrap="none">
            <a:spAutoFit/>
          </a:bodyPr>
          <a:lstStyle/>
          <a:p>
            <a:r>
              <a:rPr lang="en-US" sz="1200"/>
              <a:t>Completed</a:t>
            </a:r>
          </a:p>
        </p:txBody>
      </p:sp>
      <p:sp>
        <p:nvSpPr>
          <p:cNvPr id="2190418" name="Text Box 145"/>
          <p:cNvSpPr txBox="1">
            <a:spLocks noChangeArrowheads="1"/>
          </p:cNvSpPr>
          <p:nvPr/>
        </p:nvSpPr>
        <p:spPr bwMode="auto">
          <a:xfrm>
            <a:off x="7589838" y="1346200"/>
            <a:ext cx="1241425" cy="274638"/>
          </a:xfrm>
          <a:prstGeom prst="rect">
            <a:avLst/>
          </a:prstGeom>
          <a:noFill/>
          <a:ln w="9525">
            <a:noFill/>
            <a:miter lim="800000"/>
            <a:headEnd/>
            <a:tailEnd/>
          </a:ln>
        </p:spPr>
        <p:txBody>
          <a:bodyPr wrap="none">
            <a:spAutoFit/>
          </a:bodyPr>
          <a:lstStyle/>
          <a:p>
            <a:r>
              <a:rPr lang="en-US" sz="1200"/>
              <a:t>Early Development</a:t>
            </a:r>
          </a:p>
        </p:txBody>
      </p:sp>
      <p:sp>
        <p:nvSpPr>
          <p:cNvPr id="2190419" name="Text Box 146"/>
          <p:cNvSpPr txBox="1">
            <a:spLocks noChangeArrowheads="1"/>
          </p:cNvSpPr>
          <p:nvPr/>
        </p:nvSpPr>
        <p:spPr bwMode="auto">
          <a:xfrm>
            <a:off x="7583488" y="1498600"/>
            <a:ext cx="1069975" cy="274638"/>
          </a:xfrm>
          <a:prstGeom prst="rect">
            <a:avLst/>
          </a:prstGeom>
          <a:noFill/>
          <a:ln w="9525">
            <a:noFill/>
            <a:miter lim="800000"/>
            <a:headEnd/>
            <a:tailEnd/>
          </a:ln>
        </p:spPr>
        <p:txBody>
          <a:bodyPr wrap="none">
            <a:spAutoFit/>
          </a:bodyPr>
          <a:lstStyle/>
          <a:p>
            <a:r>
              <a:rPr lang="en-US" sz="1200"/>
              <a:t>Being Extended</a:t>
            </a:r>
          </a:p>
        </p:txBody>
      </p:sp>
      <p:sp>
        <p:nvSpPr>
          <p:cNvPr id="2190420" name="Rectangle 11"/>
          <p:cNvSpPr>
            <a:spLocks noChangeArrowheads="1"/>
          </p:cNvSpPr>
          <p:nvPr/>
        </p:nvSpPr>
        <p:spPr bwMode="auto">
          <a:xfrm>
            <a:off x="7761288" y="5553075"/>
            <a:ext cx="1279525" cy="273050"/>
          </a:xfrm>
          <a:prstGeom prst="rect">
            <a:avLst/>
          </a:prstGeom>
          <a:solidFill>
            <a:srgbClr val="FFCC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LS2 Simulation</a:t>
            </a:r>
          </a:p>
        </p:txBody>
      </p:sp>
      <p:sp>
        <p:nvSpPr>
          <p:cNvPr id="2190421" name="Line 48"/>
          <p:cNvSpPr>
            <a:spLocks noChangeShapeType="1"/>
          </p:cNvSpPr>
          <p:nvPr/>
        </p:nvSpPr>
        <p:spPr bwMode="auto">
          <a:xfrm>
            <a:off x="8374063" y="4656138"/>
            <a:ext cx="1587" cy="274637"/>
          </a:xfrm>
          <a:prstGeom prst="line">
            <a:avLst/>
          </a:prstGeom>
          <a:noFill/>
          <a:ln w="36720">
            <a:solidFill>
              <a:srgbClr val="FF0000"/>
            </a:solidFill>
            <a:round/>
            <a:headEnd/>
            <a:tailEnd/>
          </a:ln>
        </p:spPr>
        <p:txBody>
          <a:bodyPr/>
          <a:lstStyle/>
          <a:p>
            <a:endParaRPr lang="en-US"/>
          </a:p>
        </p:txBody>
      </p:sp>
      <p:sp>
        <p:nvSpPr>
          <p:cNvPr id="2190422" name="Rectangle 12"/>
          <p:cNvSpPr>
            <a:spLocks noChangeArrowheads="1"/>
          </p:cNvSpPr>
          <p:nvPr/>
        </p:nvSpPr>
        <p:spPr bwMode="auto">
          <a:xfrm>
            <a:off x="7835900" y="4922838"/>
            <a:ext cx="1079500" cy="493712"/>
          </a:xfrm>
          <a:prstGeom prst="rect">
            <a:avLst/>
          </a:prstGeom>
          <a:solidFill>
            <a:srgbClr val="FFCC99"/>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rPr>
              <a:t>Diag &amp; PS</a:t>
            </a:r>
          </a:p>
        </p:txBody>
      </p:sp>
      <p:sp>
        <p:nvSpPr>
          <p:cNvPr id="2190423" name="Rectangle 12"/>
          <p:cNvSpPr>
            <a:spLocks noChangeArrowheads="1"/>
          </p:cNvSpPr>
          <p:nvPr/>
        </p:nvSpPr>
        <p:spPr bwMode="auto">
          <a:xfrm>
            <a:off x="8388350" y="4916488"/>
            <a:ext cx="520700" cy="269875"/>
          </a:xfrm>
          <a:prstGeom prst="rect">
            <a:avLst/>
          </a:prstGeom>
          <a:solidFill>
            <a:srgbClr val="FFCC99"/>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CAS</a:t>
            </a:r>
          </a:p>
        </p:txBody>
      </p:sp>
      <p:sp>
        <p:nvSpPr>
          <p:cNvPr id="2190424" name="Rectangle 12"/>
          <p:cNvSpPr>
            <a:spLocks noChangeArrowheads="1"/>
          </p:cNvSpPr>
          <p:nvPr/>
        </p:nvSpPr>
        <p:spPr bwMode="auto">
          <a:xfrm>
            <a:off x="7831138" y="4918075"/>
            <a:ext cx="530225" cy="269875"/>
          </a:xfrm>
          <a:prstGeom prst="rect">
            <a:avLst/>
          </a:prstGeom>
          <a:solidFill>
            <a:srgbClr val="FFFFCC"/>
          </a:solidFill>
          <a:ln w="25527">
            <a:solidFill>
              <a:srgbClr val="00006F"/>
            </a:solidFill>
            <a:miter lim="800000"/>
            <a:headEnd/>
            <a:tailEnd/>
          </a:ln>
        </p:spPr>
        <p:txBody>
          <a:bodyPr wrap="none" lIns="90000" tIns="46800" rIns="90000" bIns="0" anchor="b"/>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PVA</a:t>
            </a:r>
          </a:p>
        </p:txBody>
      </p:sp>
      <p:sp>
        <p:nvSpPr>
          <p:cNvPr id="2190425" name="Line 73"/>
          <p:cNvSpPr>
            <a:spLocks noChangeShapeType="1"/>
          </p:cNvSpPr>
          <p:nvPr/>
        </p:nvSpPr>
        <p:spPr bwMode="auto">
          <a:xfrm>
            <a:off x="8366125" y="5411788"/>
            <a:ext cx="0" cy="144462"/>
          </a:xfrm>
          <a:prstGeom prst="line">
            <a:avLst/>
          </a:prstGeom>
          <a:noFill/>
          <a:ln w="34925">
            <a:solidFill>
              <a:schemeClr val="tx1"/>
            </a:solidFill>
            <a:round/>
            <a:headEnd/>
            <a:tailEnd/>
          </a:ln>
        </p:spPr>
        <p:txBody>
          <a:bodyPr/>
          <a:lstStyle/>
          <a:p>
            <a:endParaRPr lang="en-US"/>
          </a:p>
        </p:txBody>
      </p:sp>
      <p:sp>
        <p:nvSpPr>
          <p:cNvPr id="97" name="Rectangle 15"/>
          <p:cNvSpPr>
            <a:spLocks noChangeArrowheads="1"/>
          </p:cNvSpPr>
          <p:nvPr/>
        </p:nvSpPr>
        <p:spPr bwMode="auto">
          <a:xfrm>
            <a:off x="6071745" y="2877602"/>
            <a:ext cx="1079500" cy="377825"/>
          </a:xfrm>
          <a:prstGeom prst="rect">
            <a:avLst/>
          </a:prstGeom>
          <a:solidFill>
            <a:srgbClr val="FFCC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dirty="0" smtClean="0">
                <a:solidFill>
                  <a:srgbClr val="000000"/>
                </a:solidFill>
              </a:rPr>
              <a:t>Save/Retrieve Server</a:t>
            </a:r>
            <a:endParaRPr lang="en-US" sz="1200" b="1" dirty="0">
              <a:solidFill>
                <a:srgbClr val="000000"/>
              </a:solidFill>
            </a:endParaRPr>
          </a:p>
        </p:txBody>
      </p:sp>
      <p:sp>
        <p:nvSpPr>
          <p:cNvPr id="98" name="Line 119"/>
          <p:cNvSpPr>
            <a:spLocks noChangeShapeType="1"/>
          </p:cNvSpPr>
          <p:nvPr/>
        </p:nvSpPr>
        <p:spPr bwMode="auto">
          <a:xfrm>
            <a:off x="7753125" y="3632194"/>
            <a:ext cx="7144" cy="197382"/>
          </a:xfrm>
          <a:prstGeom prst="line">
            <a:avLst/>
          </a:prstGeom>
          <a:noFill/>
          <a:ln w="34925">
            <a:solidFill>
              <a:schemeClr val="tx1"/>
            </a:solidFill>
            <a:round/>
            <a:headEnd/>
            <a:tailEnd/>
          </a:ln>
        </p:spPr>
        <p:txBody>
          <a:bodyPr/>
          <a:lstStyle/>
          <a:p>
            <a:endParaRPr lang="en-US"/>
          </a:p>
        </p:txBody>
      </p:sp>
      <p:sp>
        <p:nvSpPr>
          <p:cNvPr id="99" name="AutoShape 120"/>
          <p:cNvSpPr>
            <a:spLocks noChangeArrowheads="1"/>
          </p:cNvSpPr>
          <p:nvPr/>
        </p:nvSpPr>
        <p:spPr bwMode="auto">
          <a:xfrm>
            <a:off x="7457056" y="3783535"/>
            <a:ext cx="592138" cy="728663"/>
          </a:xfrm>
          <a:prstGeom prst="can">
            <a:avLst>
              <a:gd name="adj" fmla="val 30764"/>
            </a:avLst>
          </a:prstGeom>
          <a:solidFill>
            <a:srgbClr val="FFCC99"/>
          </a:solidFill>
          <a:ln w="9525">
            <a:solidFill>
              <a:schemeClr val="tx1"/>
            </a:solidFill>
            <a:round/>
            <a:headEnd/>
            <a:tailEnd/>
          </a:ln>
        </p:spPr>
        <p:txBody>
          <a:bodyPr wrap="none" anchor="ctr"/>
          <a:lstStyle/>
          <a:p>
            <a:endParaRPr lang="en-US"/>
          </a:p>
        </p:txBody>
      </p:sp>
      <p:sp>
        <p:nvSpPr>
          <p:cNvPr id="100" name="Text Box 128"/>
          <p:cNvSpPr txBox="1">
            <a:spLocks noChangeArrowheads="1"/>
          </p:cNvSpPr>
          <p:nvPr/>
        </p:nvSpPr>
        <p:spPr bwMode="auto">
          <a:xfrm>
            <a:off x="7457056" y="3998377"/>
            <a:ext cx="615564" cy="369332"/>
          </a:xfrm>
          <a:prstGeom prst="rect">
            <a:avLst/>
          </a:prstGeom>
          <a:noFill/>
          <a:ln w="9525">
            <a:noFill/>
            <a:miter lim="800000"/>
            <a:headEnd/>
            <a:tailEnd/>
          </a:ln>
        </p:spPr>
        <p:txBody>
          <a:bodyPr wrap="square">
            <a:spAutoFit/>
          </a:bodyPr>
          <a:lstStyle/>
          <a:p>
            <a:r>
              <a:rPr lang="en-US" dirty="0" smtClean="0"/>
              <a:t>RDB</a:t>
            </a:r>
            <a:endParaRPr lang="en-US" dirty="0"/>
          </a:p>
        </p:txBody>
      </p:sp>
      <p:sp>
        <p:nvSpPr>
          <p:cNvPr id="101" name="Rectangle 15"/>
          <p:cNvSpPr>
            <a:spLocks noChangeArrowheads="1"/>
          </p:cNvSpPr>
          <p:nvPr/>
        </p:nvSpPr>
        <p:spPr bwMode="auto">
          <a:xfrm>
            <a:off x="7242745" y="3228968"/>
            <a:ext cx="1085850" cy="403225"/>
          </a:xfrm>
          <a:prstGeom prst="rect">
            <a:avLst/>
          </a:prstGeom>
          <a:solidFill>
            <a:srgbClr val="FFCC99"/>
          </a:solidFill>
          <a:ln w="25527">
            <a:solidFill>
              <a:srgbClr val="00006F"/>
            </a:solidFill>
            <a:miter lim="800000"/>
            <a:headEnd/>
            <a:tailEnd/>
          </a:ln>
        </p:spPr>
        <p:txBody>
          <a:bodyPr wrap="none" lIns="90000" tIns="0" rIns="90000" bIns="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SQL</a:t>
            </a:r>
          </a:p>
        </p:txBody>
      </p:sp>
      <p:sp>
        <p:nvSpPr>
          <p:cNvPr id="102" name="Rectangle 15"/>
          <p:cNvSpPr>
            <a:spLocks noChangeArrowheads="1"/>
          </p:cNvSpPr>
          <p:nvPr/>
        </p:nvSpPr>
        <p:spPr bwMode="auto">
          <a:xfrm>
            <a:off x="7248652" y="2852195"/>
            <a:ext cx="1079500" cy="377825"/>
          </a:xfrm>
          <a:prstGeom prst="rect">
            <a:avLst/>
          </a:prstGeom>
          <a:solidFill>
            <a:srgbClr val="FFCC99"/>
          </a:solid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dirty="0" smtClean="0">
                <a:solidFill>
                  <a:srgbClr val="000000"/>
                </a:solidFill>
              </a:rPr>
              <a:t>Magnet, </a:t>
            </a:r>
            <a:r>
              <a:rPr lang="en-US" sz="1200" b="1" dirty="0" err="1" smtClean="0">
                <a:solidFill>
                  <a:srgbClr val="000000"/>
                </a:solidFill>
              </a:rPr>
              <a:t>Resp</a:t>
            </a:r>
            <a:r>
              <a:rPr lang="en-US" sz="1200" b="1" dirty="0" smtClean="0">
                <a:solidFill>
                  <a:srgbClr val="000000"/>
                </a:solidFill>
              </a:rPr>
              <a:t> </a:t>
            </a:r>
            <a:r>
              <a:rPr lang="en-US" sz="1200" b="1" dirty="0" err="1" smtClean="0">
                <a:solidFill>
                  <a:srgbClr val="000000"/>
                </a:solidFill>
              </a:rPr>
              <a:t>Mtx</a:t>
            </a:r>
            <a:r>
              <a:rPr lang="en-US" sz="1200" b="1" dirty="0" smtClean="0">
                <a:solidFill>
                  <a:srgbClr val="000000"/>
                </a:solidFill>
              </a:rPr>
              <a:t>, etc..</a:t>
            </a:r>
            <a:endParaRPr lang="en-US" sz="1200" b="1" dirty="0">
              <a:solidFill>
                <a:srgbClr val="000000"/>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2385" name="Rectangle 2"/>
          <p:cNvSpPr>
            <a:spLocks noGrp="1" noChangeArrowheads="1"/>
          </p:cNvSpPr>
          <p:nvPr>
            <p:ph type="title"/>
          </p:nvPr>
        </p:nvSpPr>
        <p:spPr>
          <a:xfrm>
            <a:off x="0" y="0"/>
            <a:ext cx="9144000" cy="901700"/>
          </a:xfrm>
        </p:spPr>
        <p:txBody>
          <a:bodyPr/>
          <a:lstStyle/>
          <a:p>
            <a:pPr eaLnBrk="1" hangingPunct="1"/>
            <a:r>
              <a:rPr lang="en-US" sz="3600" dirty="0" smtClean="0"/>
              <a:t>Relational Database Applications</a:t>
            </a:r>
          </a:p>
        </p:txBody>
      </p:sp>
      <p:sp>
        <p:nvSpPr>
          <p:cNvPr id="2192386" name="Rectangle 3"/>
          <p:cNvSpPr>
            <a:spLocks noGrp="1" noChangeArrowheads="1"/>
          </p:cNvSpPr>
          <p:nvPr>
            <p:ph type="body" idx="1"/>
          </p:nvPr>
        </p:nvSpPr>
        <p:spPr>
          <a:xfrm>
            <a:off x="298450" y="1220788"/>
            <a:ext cx="8629650" cy="4735512"/>
          </a:xfrm>
        </p:spPr>
        <p:txBody>
          <a:bodyPr/>
          <a:lstStyle/>
          <a:p>
            <a:pPr>
              <a:lnSpc>
                <a:spcPct val="70000"/>
              </a:lnSpc>
            </a:pPr>
            <a:r>
              <a:rPr lang="en-US" sz="2000" b="1" dirty="0" smtClean="0">
                <a:latin typeface="Arial" charset="0"/>
              </a:rPr>
              <a:t>IRMIS table evolution and application development conflicted</a:t>
            </a:r>
          </a:p>
          <a:p>
            <a:pPr>
              <a:lnSpc>
                <a:spcPct val="70000"/>
              </a:lnSpc>
            </a:pPr>
            <a:r>
              <a:rPr lang="en-US" sz="2000" b="1" dirty="0" smtClean="0">
                <a:latin typeface="Arial" charset="0"/>
              </a:rPr>
              <a:t>IRMIS table redesign broke all JDBC production code</a:t>
            </a:r>
          </a:p>
          <a:p>
            <a:pPr>
              <a:lnSpc>
                <a:spcPct val="70000"/>
              </a:lnSpc>
            </a:pPr>
            <a:r>
              <a:rPr lang="en-US" sz="2000" b="1" dirty="0" smtClean="0">
                <a:latin typeface="Arial" charset="0"/>
              </a:rPr>
              <a:t>New IRMIS tools are being developed for</a:t>
            </a:r>
          </a:p>
          <a:p>
            <a:pPr marL="742950" lvl="1" indent="-285750">
              <a:lnSpc>
                <a:spcPct val="70000"/>
              </a:lnSpc>
            </a:pPr>
            <a:r>
              <a:rPr lang="en-US" sz="1600" b="1" dirty="0" smtClean="0">
                <a:latin typeface="Arial" charset="0"/>
              </a:rPr>
              <a:t>Component type editor</a:t>
            </a:r>
          </a:p>
          <a:p>
            <a:pPr marL="742950" lvl="1" indent="-285750">
              <a:lnSpc>
                <a:spcPct val="70000"/>
              </a:lnSpc>
            </a:pPr>
            <a:r>
              <a:rPr lang="en-US" sz="1600" b="1" dirty="0" smtClean="0">
                <a:latin typeface="Arial" charset="0"/>
              </a:rPr>
              <a:t>Component editor </a:t>
            </a:r>
          </a:p>
          <a:p>
            <a:pPr marL="742950" lvl="1" indent="-285750">
              <a:lnSpc>
                <a:spcPct val="70000"/>
              </a:lnSpc>
            </a:pPr>
            <a:r>
              <a:rPr lang="en-US" sz="1600" b="1" dirty="0" smtClean="0">
                <a:latin typeface="Arial" charset="0"/>
              </a:rPr>
              <a:t>Component Browser</a:t>
            </a:r>
          </a:p>
          <a:p>
            <a:pPr marL="742950" lvl="1" indent="-285750">
              <a:lnSpc>
                <a:spcPct val="70000"/>
              </a:lnSpc>
            </a:pPr>
            <a:r>
              <a:rPr lang="en-US" sz="1600" b="1" dirty="0" smtClean="0">
                <a:latin typeface="Arial" charset="0"/>
              </a:rPr>
              <a:t>Wiring Editor</a:t>
            </a:r>
          </a:p>
          <a:p>
            <a:pPr>
              <a:lnSpc>
                <a:spcPct val="70000"/>
              </a:lnSpc>
            </a:pPr>
            <a:r>
              <a:rPr lang="en-US" sz="2000" b="1" dirty="0" smtClean="0">
                <a:latin typeface="Arial" charset="0"/>
              </a:rPr>
              <a:t>Many applications used IRMIS tables as a starting point</a:t>
            </a:r>
          </a:p>
          <a:p>
            <a:pPr>
              <a:lnSpc>
                <a:spcPct val="70000"/>
              </a:lnSpc>
            </a:pPr>
            <a:r>
              <a:rPr lang="en-US" sz="2000" b="1" dirty="0" smtClean="0">
                <a:latin typeface="Arial" charset="0"/>
              </a:rPr>
              <a:t>Channel Finder application uses </a:t>
            </a:r>
            <a:r>
              <a:rPr lang="en-US" sz="2000" b="1" dirty="0" err="1" smtClean="0">
                <a:latin typeface="Arial" charset="0"/>
              </a:rPr>
              <a:t>mySQL</a:t>
            </a:r>
            <a:endParaRPr lang="en-US" sz="2000" b="1" dirty="0">
              <a:latin typeface="Arial" charset="0"/>
            </a:endParaRPr>
          </a:p>
          <a:p>
            <a:pPr>
              <a:lnSpc>
                <a:spcPct val="70000"/>
              </a:lnSpc>
            </a:pPr>
            <a:r>
              <a:rPr lang="en-US" sz="2000" b="1" dirty="0" smtClean="0">
                <a:latin typeface="Arial" charset="0"/>
              </a:rPr>
              <a:t>Lattice development starts soon.</a:t>
            </a:r>
            <a:endParaRPr lang="en-US" sz="2000" b="1" dirty="0">
              <a:latin typeface="Arial" charset="0"/>
            </a:endParaRPr>
          </a:p>
          <a:p>
            <a:pPr>
              <a:lnSpc>
                <a:spcPct val="70000"/>
              </a:lnSpc>
            </a:pPr>
            <a:r>
              <a:rPr lang="en-US" sz="2000" b="1" dirty="0" smtClean="0">
                <a:latin typeface="Arial" charset="0"/>
              </a:rPr>
              <a:t>Electronic log uses </a:t>
            </a:r>
            <a:r>
              <a:rPr lang="en-US" sz="2000" b="1" dirty="0" err="1" smtClean="0">
                <a:latin typeface="Arial" charset="0"/>
              </a:rPr>
              <a:t>mySQL</a:t>
            </a:r>
            <a:endParaRPr lang="en-US" sz="2000" b="1" dirty="0" smtClean="0">
              <a:latin typeface="Arial" charset="0"/>
            </a:endParaRPr>
          </a:p>
          <a:p>
            <a:pPr>
              <a:lnSpc>
                <a:spcPct val="70000"/>
              </a:lnSpc>
            </a:pPr>
            <a:r>
              <a:rPr lang="en-US" sz="2000" b="1" dirty="0" smtClean="0">
                <a:latin typeface="Arial" charset="0"/>
              </a:rPr>
              <a:t>Save Retrieve uses </a:t>
            </a:r>
            <a:r>
              <a:rPr lang="en-US" sz="2000" b="1" dirty="0" err="1" smtClean="0">
                <a:latin typeface="Arial" charset="0"/>
              </a:rPr>
              <a:t>mySQL</a:t>
            </a:r>
            <a:endParaRPr lang="en-US" sz="2000" b="1" dirty="0" smtClean="0">
              <a:latin typeface="Arial" charset="0"/>
            </a:endParaRPr>
          </a:p>
          <a:p>
            <a:pPr>
              <a:lnSpc>
                <a:spcPct val="70000"/>
              </a:lnSpc>
            </a:pPr>
            <a:r>
              <a:rPr lang="en-US" sz="2000" b="1" dirty="0" smtClean="0">
                <a:latin typeface="Arial" charset="0"/>
              </a:rPr>
              <a:t>Unit conversion uses </a:t>
            </a:r>
            <a:r>
              <a:rPr lang="en-US" sz="2000" b="1" dirty="0" err="1" smtClean="0">
                <a:latin typeface="Arial" charset="0"/>
              </a:rPr>
              <a:t>mySQL</a:t>
            </a:r>
            <a:r>
              <a:rPr lang="en-US" sz="2000" b="1" dirty="0" smtClean="0">
                <a:latin typeface="Arial" charset="0"/>
              </a:rPr>
              <a:t> for Magnet Measurements</a:t>
            </a:r>
          </a:p>
          <a:p>
            <a:pPr>
              <a:lnSpc>
                <a:spcPct val="70000"/>
              </a:lnSpc>
            </a:pPr>
            <a:r>
              <a:rPr lang="en-US" sz="2000" b="1" dirty="0" smtClean="0">
                <a:latin typeface="Arial" charset="0"/>
              </a:rPr>
              <a:t>No deployment of IRMIS crawler yet</a:t>
            </a:r>
          </a:p>
          <a:p>
            <a:pPr marL="0" indent="0">
              <a:lnSpc>
                <a:spcPct val="70000"/>
              </a:lnSpc>
              <a:buNone/>
            </a:pPr>
            <a:endParaRPr lang="en-US" sz="2000" b="1" dirty="0">
              <a:latin typeface="Arial" charset="0"/>
            </a:endParaRPr>
          </a:p>
        </p:txBody>
      </p:sp>
      <p:pic>
        <p:nvPicPr>
          <p:cNvPr id="2192387" name="Picture 5"/>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pic>
        <p:nvPicPr>
          <p:cNvPr id="2192388" name="Picture 6"/>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pic>
        <p:nvPicPr>
          <p:cNvPr id="2192389" name="Picture 7"/>
          <p:cNvPicPr>
            <a:picLocks noChangeAspect="1" noChangeArrowheads="1"/>
          </p:cNvPicPr>
          <p:nvPr/>
        </p:nvPicPr>
        <p:blipFill>
          <a:blip r:embed="rId4"/>
          <a:srcRect/>
          <a:stretch>
            <a:fillRect/>
          </a:stretch>
        </p:blipFill>
        <p:spPr bwMode="auto">
          <a:xfrm>
            <a:off x="4718050" y="3495675"/>
            <a:ext cx="12700" cy="169863"/>
          </a:xfrm>
          <a:prstGeom prst="rect">
            <a:avLst/>
          </a:prstGeom>
          <a:noFill/>
          <a:ln w="12700">
            <a:noFill/>
            <a:miter lim="800000"/>
            <a:headEnd/>
            <a:tailEnd/>
          </a:ln>
        </p:spPr>
      </p:pic>
      <p:pic>
        <p:nvPicPr>
          <p:cNvPr id="2192390" name="Picture 8"/>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2385" name="Rectangle 2"/>
          <p:cNvSpPr>
            <a:spLocks noGrp="1" noChangeArrowheads="1"/>
          </p:cNvSpPr>
          <p:nvPr>
            <p:ph type="title"/>
          </p:nvPr>
        </p:nvSpPr>
        <p:spPr>
          <a:xfrm>
            <a:off x="0" y="0"/>
            <a:ext cx="9144000" cy="901700"/>
          </a:xfrm>
        </p:spPr>
        <p:txBody>
          <a:bodyPr/>
          <a:lstStyle/>
          <a:p>
            <a:pPr eaLnBrk="1" hangingPunct="1"/>
            <a:r>
              <a:rPr lang="en-US" sz="3600" dirty="0" smtClean="0"/>
              <a:t>Relational Database Applications Lessons</a:t>
            </a:r>
          </a:p>
        </p:txBody>
      </p:sp>
      <p:sp>
        <p:nvSpPr>
          <p:cNvPr id="2192386" name="Rectangle 3"/>
          <p:cNvSpPr>
            <a:spLocks noGrp="1" noChangeArrowheads="1"/>
          </p:cNvSpPr>
          <p:nvPr>
            <p:ph type="body" idx="1"/>
          </p:nvPr>
        </p:nvSpPr>
        <p:spPr>
          <a:xfrm>
            <a:off x="298450" y="1220788"/>
            <a:ext cx="8629650" cy="4735512"/>
          </a:xfrm>
        </p:spPr>
        <p:txBody>
          <a:bodyPr/>
          <a:lstStyle/>
          <a:p>
            <a:pPr>
              <a:lnSpc>
                <a:spcPct val="70000"/>
              </a:lnSpc>
            </a:pPr>
            <a:r>
              <a:rPr lang="en-US" sz="2000" b="1" dirty="0" smtClean="0">
                <a:latin typeface="Arial" charset="0"/>
              </a:rPr>
              <a:t>One large database with all of the facility data in it were not possible as the requirements evolve and the table designs change to meet it, application development is made very difficult. We resolved this by dividing the data domains. There are around 19 identified and we are working in a collaboration with MSU, ITER, ESS, and others to develop applications that require database technology. We have converged on few technologies. We have serious questions to answer on cross domain queries and technology evaluations that are ongoing.</a:t>
            </a:r>
          </a:p>
          <a:p>
            <a:pPr>
              <a:lnSpc>
                <a:spcPct val="70000"/>
              </a:lnSpc>
            </a:pPr>
            <a:endParaRPr lang="en-US" sz="2000" b="1" dirty="0">
              <a:latin typeface="Arial" charset="0"/>
            </a:endParaRPr>
          </a:p>
          <a:p>
            <a:pPr>
              <a:lnSpc>
                <a:spcPct val="70000"/>
              </a:lnSpc>
            </a:pPr>
            <a:r>
              <a:rPr lang="en-US" sz="2000" b="1" dirty="0" smtClean="0">
                <a:latin typeface="Arial" charset="0"/>
              </a:rPr>
              <a:t>The division of the domains was required for different applications to complete development. As application developers required a stable database API for their development, the need to have control over the database and data management became apparent. Prior to this division, we stopped making progress on any database applications.</a:t>
            </a:r>
            <a:endParaRPr lang="en-US" sz="2000" b="1" dirty="0">
              <a:latin typeface="Arial" charset="0"/>
            </a:endParaRPr>
          </a:p>
        </p:txBody>
      </p:sp>
      <p:pic>
        <p:nvPicPr>
          <p:cNvPr id="2192387" name="Picture 5"/>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pic>
        <p:nvPicPr>
          <p:cNvPr id="2192388" name="Picture 6"/>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pic>
        <p:nvPicPr>
          <p:cNvPr id="2192389" name="Picture 7"/>
          <p:cNvPicPr>
            <a:picLocks noChangeAspect="1" noChangeArrowheads="1"/>
          </p:cNvPicPr>
          <p:nvPr/>
        </p:nvPicPr>
        <p:blipFill>
          <a:blip r:embed="rId4"/>
          <a:srcRect/>
          <a:stretch>
            <a:fillRect/>
          </a:stretch>
        </p:blipFill>
        <p:spPr bwMode="auto">
          <a:xfrm>
            <a:off x="4718050" y="3495675"/>
            <a:ext cx="12700" cy="169863"/>
          </a:xfrm>
          <a:prstGeom prst="rect">
            <a:avLst/>
          </a:prstGeom>
          <a:noFill/>
          <a:ln w="12700">
            <a:noFill/>
            <a:miter lim="800000"/>
            <a:headEnd/>
            <a:tailEnd/>
          </a:ln>
        </p:spPr>
      </p:pic>
      <p:pic>
        <p:nvPicPr>
          <p:cNvPr id="2192390" name="Picture 8"/>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spTree>
    <p:extLst>
      <p:ext uri="{BB962C8B-B14F-4D97-AF65-F5344CB8AC3E}">
        <p14:creationId xmlns:p14="http://schemas.microsoft.com/office/powerpoint/2010/main" val="78778619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8769" name="Rectangle 2"/>
          <p:cNvSpPr>
            <a:spLocks noGrp="1" noChangeArrowheads="1"/>
          </p:cNvSpPr>
          <p:nvPr>
            <p:ph type="title"/>
          </p:nvPr>
        </p:nvSpPr>
        <p:spPr/>
        <p:txBody>
          <a:bodyPr/>
          <a:lstStyle/>
          <a:p>
            <a:r>
              <a:rPr lang="en-US" dirty="0" smtClean="0"/>
              <a:t>EPICS Extensions</a:t>
            </a:r>
          </a:p>
        </p:txBody>
      </p:sp>
      <p:sp>
        <p:nvSpPr>
          <p:cNvPr id="2208770" name="Rectangle 3"/>
          <p:cNvSpPr>
            <a:spLocks noGrp="1" noChangeArrowheads="1"/>
          </p:cNvSpPr>
          <p:nvPr>
            <p:ph type="body" idx="1"/>
          </p:nvPr>
        </p:nvSpPr>
        <p:spPr>
          <a:xfrm>
            <a:off x="652463" y="1268413"/>
            <a:ext cx="7737475" cy="4114800"/>
          </a:xfrm>
        </p:spPr>
        <p:txBody>
          <a:bodyPr/>
          <a:lstStyle/>
          <a:p>
            <a:r>
              <a:rPr lang="en-US" sz="1800" dirty="0" smtClean="0">
                <a:latin typeface="Arial" charset="0"/>
              </a:rPr>
              <a:t>EPICS core extensions previously reported</a:t>
            </a:r>
          </a:p>
          <a:p>
            <a:pPr marL="742950" lvl="1" indent="-285750"/>
            <a:r>
              <a:rPr lang="en-US" sz="1600" dirty="0" smtClean="0">
                <a:latin typeface="Arial" charset="0"/>
              </a:rPr>
              <a:t>Client specified filtering for rate limiting, dead bands, and sub arrays.</a:t>
            </a:r>
          </a:p>
          <a:p>
            <a:pPr marL="742950" lvl="1" indent="-285750"/>
            <a:r>
              <a:rPr lang="en-US" sz="1600" dirty="0" smtClean="0">
                <a:latin typeface="Arial" charset="0"/>
              </a:rPr>
              <a:t>State record primitive to provide modular solution to motion and multistate devices such as valves that need to capture transition times and timeouts.</a:t>
            </a:r>
          </a:p>
          <a:p>
            <a:pPr marL="742950" lvl="1" indent="-285750"/>
            <a:r>
              <a:rPr lang="en-US" sz="1600" dirty="0" smtClean="0">
                <a:latin typeface="Arial" charset="0"/>
              </a:rPr>
              <a:t>New modular interface to event generator and event receiver</a:t>
            </a:r>
          </a:p>
          <a:p>
            <a:pPr marL="742950" lvl="1" indent="-285750"/>
            <a:r>
              <a:rPr lang="en-US" sz="1600" dirty="0" smtClean="0">
                <a:latin typeface="Arial" charset="0"/>
              </a:rPr>
              <a:t>C++ Implementation of </a:t>
            </a:r>
            <a:r>
              <a:rPr lang="en-US" sz="1600" dirty="0" err="1" smtClean="0">
                <a:latin typeface="Arial" charset="0"/>
              </a:rPr>
              <a:t>PVAccess</a:t>
            </a:r>
            <a:r>
              <a:rPr lang="en-US" sz="1600" dirty="0" smtClean="0">
                <a:latin typeface="Arial" charset="0"/>
              </a:rPr>
              <a:t> servers to serve V3 databases</a:t>
            </a:r>
          </a:p>
          <a:p>
            <a:endParaRPr lang="en-US" sz="1800" dirty="0" smtClean="0">
              <a:latin typeface="Arial" charset="0"/>
            </a:endParaRPr>
          </a:p>
          <a:p>
            <a:r>
              <a:rPr lang="en-US" sz="1800" dirty="0" smtClean="0">
                <a:latin typeface="Arial" charset="0"/>
              </a:rPr>
              <a:t>New extensions to core</a:t>
            </a:r>
            <a:endParaRPr lang="en-US" sz="1400" dirty="0" smtClean="0">
              <a:latin typeface="Arial" charset="0"/>
            </a:endParaRPr>
          </a:p>
          <a:p>
            <a:pPr lvl="1"/>
            <a:r>
              <a:rPr lang="en-US" sz="1400" dirty="0"/>
              <a:t>Changes to </a:t>
            </a:r>
            <a:r>
              <a:rPr lang="en-US" sz="1400" dirty="0" err="1"/>
              <a:t>waveformRecord</a:t>
            </a:r>
            <a:r>
              <a:rPr lang="en-US" sz="1400" dirty="0"/>
              <a:t> to allow a device support to avoid one array copy (BPTR can be replaced).  This is now merged and will be in the next 3.15.X release </a:t>
            </a:r>
            <a:r>
              <a:rPr lang="en-US" sz="1400" dirty="0" smtClean="0"/>
              <a:t> Improvement are being made to </a:t>
            </a:r>
            <a:r>
              <a:rPr lang="en-US" sz="1400" dirty="0" err="1" smtClean="0"/>
              <a:t>pvAccess</a:t>
            </a:r>
            <a:r>
              <a:rPr lang="en-US" sz="1400" dirty="0" smtClean="0"/>
              <a:t> to optimize for large data sets.</a:t>
            </a:r>
            <a:endParaRPr lang="en-US" sz="1400" dirty="0">
              <a:latin typeface="Arial" charset="0"/>
            </a:endParaRPr>
          </a:p>
          <a:p>
            <a:pPr lvl="1"/>
            <a:r>
              <a:rPr lang="en-US" sz="1400" dirty="0" smtClean="0">
                <a:latin typeface="Arial" charset="0"/>
              </a:rPr>
              <a:t>Develop processing records for </a:t>
            </a:r>
            <a:r>
              <a:rPr lang="en-US" sz="1400" dirty="0" err="1" smtClean="0">
                <a:latin typeface="Arial" charset="0"/>
              </a:rPr>
              <a:t>areaDetector</a:t>
            </a:r>
            <a:r>
              <a:rPr lang="en-US" sz="1400" dirty="0" smtClean="0">
                <a:latin typeface="Arial" charset="0"/>
              </a:rPr>
              <a:t> type functions planned.</a:t>
            </a:r>
          </a:p>
          <a:p>
            <a:pPr lvl="1"/>
            <a:r>
              <a:rPr lang="en-US" sz="1400" dirty="0" smtClean="0">
                <a:latin typeface="Arial" charset="0"/>
              </a:rPr>
              <a:t>Use NT types in the IOC records to simplify </a:t>
            </a:r>
            <a:r>
              <a:rPr lang="en-US" sz="1400" dirty="0" err="1" smtClean="0">
                <a:latin typeface="Arial" charset="0"/>
              </a:rPr>
              <a:t>pvAccess</a:t>
            </a:r>
            <a:r>
              <a:rPr lang="en-US" sz="1400" dirty="0" smtClean="0">
                <a:latin typeface="Arial" charset="0"/>
              </a:rPr>
              <a:t> handling of complex data types planned.</a:t>
            </a:r>
          </a:p>
          <a:p>
            <a:pPr lvl="1"/>
            <a:r>
              <a:rPr lang="en-US" sz="1400" dirty="0" smtClean="0"/>
              <a:t>Changes </a:t>
            </a:r>
            <a:r>
              <a:rPr lang="en-US" sz="1400" dirty="0"/>
              <a:t>to locking API to facilitate V4 interface</a:t>
            </a:r>
            <a:r>
              <a:rPr lang="en-US" sz="1400" dirty="0" smtClean="0"/>
              <a:t>. This allows synchronous get and put across lock sets.</a:t>
            </a:r>
            <a:r>
              <a:rPr lang="en-US" sz="1400" dirty="0"/>
              <a:t> </a:t>
            </a:r>
            <a:endParaRPr lang="en-US" sz="1400" dirty="0">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8769" name="Rectangle 2"/>
          <p:cNvSpPr>
            <a:spLocks noGrp="1" noChangeArrowheads="1"/>
          </p:cNvSpPr>
          <p:nvPr>
            <p:ph type="title"/>
          </p:nvPr>
        </p:nvSpPr>
        <p:spPr/>
        <p:txBody>
          <a:bodyPr/>
          <a:lstStyle/>
          <a:p>
            <a:r>
              <a:rPr lang="en-US" dirty="0" smtClean="0"/>
              <a:t>Control System Studio</a:t>
            </a:r>
          </a:p>
        </p:txBody>
      </p:sp>
      <p:sp>
        <p:nvSpPr>
          <p:cNvPr id="2208770" name="Rectangle 3"/>
          <p:cNvSpPr>
            <a:spLocks noGrp="1" noChangeArrowheads="1"/>
          </p:cNvSpPr>
          <p:nvPr>
            <p:ph type="body" idx="1"/>
          </p:nvPr>
        </p:nvSpPr>
        <p:spPr>
          <a:xfrm>
            <a:off x="246063" y="1268413"/>
            <a:ext cx="8669337" cy="4114800"/>
          </a:xfrm>
        </p:spPr>
        <p:txBody>
          <a:bodyPr/>
          <a:lstStyle/>
          <a:p>
            <a:pPr marL="395287" indent="-285750"/>
            <a:r>
              <a:rPr lang="en-US" sz="2000" dirty="0" smtClean="0">
                <a:latin typeface="Arial" charset="0"/>
              </a:rPr>
              <a:t>Adopted CSS for our user interface after evaluation</a:t>
            </a:r>
          </a:p>
          <a:p>
            <a:pPr marL="395287" indent="-285750"/>
            <a:r>
              <a:rPr lang="en-US" sz="2000" dirty="0" smtClean="0">
                <a:latin typeface="Arial" charset="0"/>
              </a:rPr>
              <a:t>Redeveloped build environment and had it adopted by the collaboration</a:t>
            </a:r>
          </a:p>
          <a:p>
            <a:pPr marL="395287" indent="-285750"/>
            <a:r>
              <a:rPr lang="en-US" sz="2000" dirty="0" smtClean="0">
                <a:latin typeface="Arial" charset="0"/>
              </a:rPr>
              <a:t>Developed a name server to return process variables by function</a:t>
            </a:r>
          </a:p>
          <a:p>
            <a:pPr marL="395287" indent="-285750"/>
            <a:r>
              <a:rPr lang="en-US" sz="2000" dirty="0" smtClean="0">
                <a:latin typeface="Arial" charset="0"/>
              </a:rPr>
              <a:t>Developed a channel access package to provide all client functions and time synchronous vectors from an arrays of process variables.</a:t>
            </a:r>
          </a:p>
          <a:p>
            <a:pPr marL="395287" indent="-285750"/>
            <a:r>
              <a:rPr lang="en-US" sz="2000" dirty="0" smtClean="0">
                <a:latin typeface="Arial" charset="0"/>
              </a:rPr>
              <a:t>Developed multichannel visualization tools</a:t>
            </a:r>
          </a:p>
          <a:p>
            <a:pPr marL="395287" indent="-285750"/>
            <a:r>
              <a:rPr lang="en-US" sz="2000" b="1" dirty="0" smtClean="0">
                <a:latin typeface="Arial" charset="0"/>
              </a:rPr>
              <a:t>Developed an Integrated Log Book</a:t>
            </a:r>
          </a:p>
          <a:p>
            <a:pPr marL="395287" indent="-285750"/>
            <a:r>
              <a:rPr lang="en-US" sz="2000" b="1" dirty="0" smtClean="0">
                <a:latin typeface="Arial" charset="0"/>
              </a:rPr>
              <a:t>Developed a multi-controller application</a:t>
            </a:r>
          </a:p>
          <a:p>
            <a:pPr marL="395287" indent="-285750"/>
            <a:r>
              <a:rPr lang="en-US" sz="2000" b="1" dirty="0" smtClean="0">
                <a:latin typeface="Arial" charset="0"/>
              </a:rPr>
              <a:t>Developed a save/restore application</a:t>
            </a:r>
          </a:p>
          <a:p>
            <a:pPr marL="395287" indent="-285750"/>
            <a:r>
              <a:rPr lang="en-US" sz="2000" b="1" dirty="0" smtClean="0">
                <a:latin typeface="Arial" charset="0"/>
              </a:rPr>
              <a:t>Developed standard extension points in CSS for services such as log book and directory service.</a:t>
            </a:r>
          </a:p>
          <a:p>
            <a:pPr marL="395287" indent="-285750"/>
            <a:r>
              <a:rPr lang="en-US" sz="2000" b="1" dirty="0" smtClean="0">
                <a:latin typeface="Arial" charset="0"/>
              </a:rPr>
              <a:t>Developed standard extension points in CSS for plots</a:t>
            </a:r>
          </a:p>
          <a:p>
            <a:pPr marL="395287" indent="-285750"/>
            <a:r>
              <a:rPr lang="en-US" sz="2000" b="1" dirty="0" smtClean="0">
                <a:latin typeface="Arial" charset="0"/>
              </a:rPr>
              <a:t>These developments are covered later in this meeting.</a:t>
            </a:r>
          </a:p>
        </p:txBody>
      </p:sp>
    </p:spTree>
    <p:extLst>
      <p:ext uri="{BB962C8B-B14F-4D97-AF65-F5344CB8AC3E}">
        <p14:creationId xmlns:p14="http://schemas.microsoft.com/office/powerpoint/2010/main" val="42795185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smtClean="0"/>
              <a:t>Conclusions </a:t>
            </a:r>
          </a:p>
        </p:txBody>
      </p:sp>
      <p:sp>
        <p:nvSpPr>
          <p:cNvPr id="4100" name="Rectangle 3"/>
          <p:cNvSpPr>
            <a:spLocks noGrp="1" noChangeArrowheads="1"/>
          </p:cNvSpPr>
          <p:nvPr>
            <p:ph type="body" idx="1"/>
          </p:nvPr>
        </p:nvSpPr>
        <p:spPr>
          <a:xfrm>
            <a:off x="261938" y="1046163"/>
            <a:ext cx="8629650" cy="4940300"/>
          </a:xfrm>
        </p:spPr>
        <p:txBody>
          <a:bodyPr/>
          <a:lstStyle/>
          <a:p>
            <a:pPr lvl="1" eaLnBrk="1" hangingPunct="1"/>
            <a:r>
              <a:rPr lang="en-US" sz="2000" dirty="0" smtClean="0"/>
              <a:t>NSLS II have leveraged off of years of development from the community.</a:t>
            </a:r>
          </a:p>
          <a:p>
            <a:pPr lvl="1" eaLnBrk="1" hangingPunct="1"/>
            <a:r>
              <a:rPr lang="en-US" sz="2000" dirty="0" smtClean="0"/>
              <a:t>We greatly benefit by collaborations in CSS, database applications, and middle layer service architecture and service development.</a:t>
            </a:r>
          </a:p>
          <a:p>
            <a:pPr lvl="1" eaLnBrk="1" hangingPunct="1"/>
            <a:r>
              <a:rPr lang="en-US" sz="2000" dirty="0" smtClean="0"/>
              <a:t>Our hardware was not made open source as the BPM developers are not willing. We are working with MSU to determine if a second generation of this hardware can be developed as open source and standard I/O interface. We did make all of our </a:t>
            </a:r>
            <a:r>
              <a:rPr lang="en-US" sz="2000" dirty="0" err="1" smtClean="0"/>
              <a:t>fpga</a:t>
            </a:r>
            <a:r>
              <a:rPr lang="en-US" sz="2000" dirty="0" smtClean="0"/>
              <a:t> code for communication and event decoding available to the community.</a:t>
            </a:r>
          </a:p>
          <a:p>
            <a:pPr lvl="1" eaLnBrk="1" hangingPunct="1"/>
            <a:r>
              <a:rPr lang="en-US" sz="2000" dirty="0" smtClean="0"/>
              <a:t>Embedding control engineers into equipment groups is effective, but the lack of a control engineer to oversee the system for commissioning and operation was an oversight that brought about a less than desirable situation We have since corrected this.</a:t>
            </a:r>
          </a:p>
          <a:p>
            <a:pPr lvl="1" eaLnBrk="1" hangingPunct="1"/>
            <a:r>
              <a:rPr lang="en-US" sz="2000" dirty="0" smtClean="0"/>
              <a:t>The control group has taken on beam line responsibility and there are </a:t>
            </a:r>
            <a:r>
              <a:rPr lang="en-US" sz="2000" dirty="0" err="1" smtClean="0"/>
              <a:t>are</a:t>
            </a:r>
            <a:r>
              <a:rPr lang="en-US" sz="2000" dirty="0" smtClean="0"/>
              <a:t> at least an equal number of challenges now facing us in data acquisition, online data analysis and data ,management.</a:t>
            </a:r>
          </a:p>
          <a:p>
            <a:pPr lvl="1" eaLnBrk="1" hangingPunct="1"/>
            <a:r>
              <a:rPr lang="en-US" sz="2000" dirty="0" smtClean="0"/>
              <a:t>Working in science facilities as a control engineer is never boring….. </a:t>
            </a:r>
          </a:p>
          <a:p>
            <a:pPr lvl="1" eaLnBrk="1" hangingPunct="1"/>
            <a:endParaRPr lang="en-US" sz="2400" dirty="0" smtClean="0"/>
          </a:p>
        </p:txBody>
      </p:sp>
      <p:pic>
        <p:nvPicPr>
          <p:cNvPr id="4101" name="Picture 5"/>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pic>
        <p:nvPicPr>
          <p:cNvPr id="4102" name="Picture 6"/>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pic>
        <p:nvPicPr>
          <p:cNvPr id="4103" name="Picture 7"/>
          <p:cNvPicPr>
            <a:picLocks noChangeAspect="1" noChangeArrowheads="1"/>
          </p:cNvPicPr>
          <p:nvPr/>
        </p:nvPicPr>
        <p:blipFill>
          <a:blip r:embed="rId4"/>
          <a:srcRect/>
          <a:stretch>
            <a:fillRect/>
          </a:stretch>
        </p:blipFill>
        <p:spPr bwMode="auto">
          <a:xfrm>
            <a:off x="4718050" y="3495675"/>
            <a:ext cx="12700" cy="169863"/>
          </a:xfrm>
          <a:prstGeom prst="rect">
            <a:avLst/>
          </a:prstGeom>
          <a:noFill/>
          <a:ln w="12700">
            <a:noFill/>
            <a:miter lim="800000"/>
            <a:headEnd/>
            <a:tailEnd/>
          </a:ln>
        </p:spPr>
      </p:pic>
      <p:pic>
        <p:nvPicPr>
          <p:cNvPr id="4104" name="Picture 8"/>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6001" name="Rectangle 2"/>
          <p:cNvSpPr>
            <a:spLocks noGrp="1" noChangeArrowheads="1"/>
          </p:cNvSpPr>
          <p:nvPr>
            <p:ph type="title"/>
          </p:nvPr>
        </p:nvSpPr>
        <p:spPr/>
        <p:txBody>
          <a:bodyPr/>
          <a:lstStyle/>
          <a:p>
            <a:pPr eaLnBrk="1" hangingPunct="1"/>
            <a:r>
              <a:rPr lang="en-US" smtClean="0"/>
              <a:t>Outline</a:t>
            </a:r>
          </a:p>
        </p:txBody>
      </p:sp>
      <p:sp>
        <p:nvSpPr>
          <p:cNvPr id="2176002" name="Rectangle 3"/>
          <p:cNvSpPr>
            <a:spLocks noGrp="1" noChangeArrowheads="1"/>
          </p:cNvSpPr>
          <p:nvPr>
            <p:ph type="body" idx="1"/>
          </p:nvPr>
        </p:nvSpPr>
        <p:spPr>
          <a:xfrm>
            <a:off x="298450" y="1220788"/>
            <a:ext cx="8629650" cy="4735512"/>
          </a:xfrm>
        </p:spPr>
        <p:txBody>
          <a:bodyPr/>
          <a:lstStyle/>
          <a:p>
            <a:pPr eaLnBrk="1" hangingPunct="1">
              <a:lnSpc>
                <a:spcPct val="100000"/>
              </a:lnSpc>
            </a:pPr>
            <a:r>
              <a:rPr lang="en-US" dirty="0" smtClean="0"/>
              <a:t>System Status</a:t>
            </a:r>
            <a:endParaRPr lang="en-US" dirty="0" smtClean="0">
              <a:solidFill>
                <a:schemeClr val="folHlink"/>
              </a:solidFill>
            </a:endParaRPr>
          </a:p>
          <a:p>
            <a:pPr eaLnBrk="1" hangingPunct="1"/>
            <a:r>
              <a:rPr lang="en-US" dirty="0" smtClean="0"/>
              <a:t>Fast Orbit Feedback Component Development</a:t>
            </a:r>
          </a:p>
          <a:p>
            <a:pPr eaLnBrk="1" hangingPunct="1">
              <a:lnSpc>
                <a:spcPct val="100000"/>
              </a:lnSpc>
            </a:pPr>
            <a:r>
              <a:rPr lang="en-US" dirty="0" smtClean="0"/>
              <a:t>High Level Application Status</a:t>
            </a:r>
          </a:p>
          <a:p>
            <a:pPr eaLnBrk="1" hangingPunct="1">
              <a:lnSpc>
                <a:spcPct val="100000"/>
              </a:lnSpc>
            </a:pPr>
            <a:r>
              <a:rPr lang="en-US" dirty="0" smtClean="0"/>
              <a:t>Documentation of Facility in an Relational </a:t>
            </a:r>
            <a:r>
              <a:rPr lang="en-US" dirty="0" err="1" smtClean="0"/>
              <a:t>DataBase</a:t>
            </a:r>
            <a:r>
              <a:rPr lang="en-US" dirty="0" smtClean="0"/>
              <a:t> - IRMIS</a:t>
            </a:r>
          </a:p>
          <a:p>
            <a:pPr eaLnBrk="1" hangingPunct="1">
              <a:lnSpc>
                <a:spcPct val="100000"/>
              </a:lnSpc>
            </a:pPr>
            <a:r>
              <a:rPr lang="en-US" dirty="0" smtClean="0"/>
              <a:t>EPICS Extensions</a:t>
            </a:r>
          </a:p>
          <a:p>
            <a:pPr eaLnBrk="1" hangingPunct="1">
              <a:lnSpc>
                <a:spcPct val="100000"/>
              </a:lnSpc>
            </a:pPr>
            <a:r>
              <a:rPr lang="en-US" dirty="0" smtClean="0"/>
              <a:t>Control System Studio (CSS) Tools</a:t>
            </a:r>
          </a:p>
          <a:p>
            <a:pPr eaLnBrk="1" hangingPunct="1">
              <a:lnSpc>
                <a:spcPct val="100000"/>
              </a:lnSpc>
            </a:pPr>
            <a:r>
              <a:rPr lang="en-US" dirty="0" smtClean="0"/>
              <a:t>Conclusions</a:t>
            </a:r>
          </a:p>
        </p:txBody>
      </p:sp>
      <p:pic>
        <p:nvPicPr>
          <p:cNvPr id="2176003" name="Picture 5"/>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pic>
        <p:nvPicPr>
          <p:cNvPr id="2176004" name="Picture 6"/>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pic>
        <p:nvPicPr>
          <p:cNvPr id="2176005" name="Picture 7"/>
          <p:cNvPicPr>
            <a:picLocks noChangeAspect="1" noChangeArrowheads="1"/>
          </p:cNvPicPr>
          <p:nvPr/>
        </p:nvPicPr>
        <p:blipFill>
          <a:blip r:embed="rId4"/>
          <a:srcRect/>
          <a:stretch>
            <a:fillRect/>
          </a:stretch>
        </p:blipFill>
        <p:spPr bwMode="auto">
          <a:xfrm>
            <a:off x="4718050" y="3495675"/>
            <a:ext cx="12700" cy="169863"/>
          </a:xfrm>
          <a:prstGeom prst="rect">
            <a:avLst/>
          </a:prstGeom>
          <a:noFill/>
          <a:ln w="12700">
            <a:noFill/>
            <a:miter lim="800000"/>
            <a:headEnd/>
            <a:tailEnd/>
          </a:ln>
        </p:spPr>
      </p:pic>
      <p:pic>
        <p:nvPicPr>
          <p:cNvPr id="2176006" name="Picture 8"/>
          <p:cNvPicPr>
            <a:picLocks noChangeAspect="1" noChangeArrowheads="1"/>
          </p:cNvPicPr>
          <p:nvPr/>
        </p:nvPicPr>
        <p:blipFill>
          <a:blip r:embed="rId3"/>
          <a:srcRect/>
          <a:stretch>
            <a:fillRect/>
          </a:stretch>
        </p:blipFill>
        <p:spPr bwMode="auto">
          <a:xfrm>
            <a:off x="4568825" y="3341688"/>
            <a:ext cx="7938" cy="174625"/>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4370" name="Title 1"/>
          <p:cNvSpPr>
            <a:spLocks noGrp="1"/>
          </p:cNvSpPr>
          <p:nvPr>
            <p:ph type="title" idx="4294967295"/>
          </p:nvPr>
        </p:nvSpPr>
        <p:spPr/>
        <p:txBody>
          <a:bodyPr/>
          <a:lstStyle/>
          <a:p>
            <a:r>
              <a:rPr lang="en-US" dirty="0" smtClean="0"/>
              <a:t>NSLS II Status</a:t>
            </a:r>
            <a:endParaRPr lang="en-US" sz="2400" dirty="0" smtClean="0"/>
          </a:p>
        </p:txBody>
      </p:sp>
      <p:sp>
        <p:nvSpPr>
          <p:cNvPr id="2234371" name="Content Placeholder 2"/>
          <p:cNvSpPr>
            <a:spLocks noGrp="1"/>
          </p:cNvSpPr>
          <p:nvPr>
            <p:ph idx="4294967295"/>
          </p:nvPr>
        </p:nvSpPr>
        <p:spPr>
          <a:xfrm>
            <a:off x="298450" y="968375"/>
            <a:ext cx="8629650" cy="4735513"/>
          </a:xfrm>
        </p:spPr>
        <p:txBody>
          <a:bodyPr/>
          <a:lstStyle/>
          <a:p>
            <a:r>
              <a:rPr lang="en-US" sz="1800" dirty="0" smtClean="0"/>
              <a:t>Conventional Construction is complete (ring building, 5 Lab </a:t>
            </a:r>
            <a:r>
              <a:rPr lang="en-US" sz="1800" dirty="0"/>
              <a:t>O</a:t>
            </a:r>
            <a:r>
              <a:rPr lang="en-US" sz="1800" dirty="0" smtClean="0"/>
              <a:t>ffice Buildings (LOB))</a:t>
            </a:r>
          </a:p>
          <a:p>
            <a:r>
              <a:rPr lang="en-US" sz="1800" dirty="0" smtClean="0"/>
              <a:t>3.5 LOBs are completed with offices populated</a:t>
            </a:r>
          </a:p>
          <a:p>
            <a:r>
              <a:rPr lang="en-US" sz="1800" dirty="0" smtClean="0"/>
              <a:t>1 LOB has electrical, control, and wet laboratories operational.</a:t>
            </a:r>
          </a:p>
          <a:p>
            <a:r>
              <a:rPr lang="en-US" sz="1800" dirty="0" smtClean="0"/>
              <a:t>LINAC is installed and commissioned</a:t>
            </a:r>
          </a:p>
          <a:p>
            <a:r>
              <a:rPr lang="en-US" sz="1800" dirty="0" smtClean="0"/>
              <a:t>LINAC to Booster is installed. It is commissioned to the first beam stop</a:t>
            </a:r>
          </a:p>
          <a:p>
            <a:r>
              <a:rPr lang="en-US" sz="1800" dirty="0" smtClean="0"/>
              <a:t>Booster (</a:t>
            </a:r>
            <a:r>
              <a:rPr lang="en-US" sz="1800" dirty="0" err="1" smtClean="0"/>
              <a:t>Budker</a:t>
            </a:r>
            <a:r>
              <a:rPr lang="en-US" sz="1800" dirty="0" smtClean="0"/>
              <a:t> Institute) is installed and tested. It is ready for commissioning</a:t>
            </a:r>
          </a:p>
          <a:p>
            <a:r>
              <a:rPr lang="en-US" sz="1800" dirty="0" smtClean="0"/>
              <a:t>Booster to Storage Ring is ready for booster ring commissioning.</a:t>
            </a:r>
          </a:p>
          <a:p>
            <a:r>
              <a:rPr lang="en-US" sz="1800" dirty="0" smtClean="0"/>
              <a:t>Storage Ring installation and equipment test is approximately 80% complete.</a:t>
            </a:r>
          </a:p>
          <a:p>
            <a:r>
              <a:rPr lang="en-US" sz="1800" dirty="0" smtClean="0"/>
              <a:t>We have not been operational due while performing a safety review.</a:t>
            </a:r>
          </a:p>
          <a:p>
            <a:r>
              <a:rPr lang="en-US" sz="1800" dirty="0" smtClean="0"/>
              <a:t>Restart is expected June 2013.</a:t>
            </a:r>
          </a:p>
          <a:p>
            <a:r>
              <a:rPr lang="en-US" sz="1800" dirty="0" smtClean="0"/>
              <a:t>Early project completion has been pushed back from March 2014 to June 2014.</a:t>
            </a:r>
          </a:p>
          <a:p>
            <a:r>
              <a:rPr lang="en-US" sz="1800" dirty="0" smtClean="0"/>
              <a:t>This completion date is 6 months early.</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6418" name="Title 1"/>
          <p:cNvSpPr>
            <a:spLocks noGrp="1"/>
          </p:cNvSpPr>
          <p:nvPr>
            <p:ph type="title" idx="4294967295"/>
          </p:nvPr>
        </p:nvSpPr>
        <p:spPr/>
        <p:txBody>
          <a:bodyPr/>
          <a:lstStyle/>
          <a:p>
            <a:r>
              <a:rPr lang="en-US" dirty="0" smtClean="0"/>
              <a:t>NSLS II Control Status</a:t>
            </a:r>
            <a:endParaRPr lang="en-US" sz="2400" dirty="0" smtClean="0"/>
          </a:p>
        </p:txBody>
      </p:sp>
      <p:sp>
        <p:nvSpPr>
          <p:cNvPr id="2236419" name="Content Placeholder 2"/>
          <p:cNvSpPr>
            <a:spLocks noGrp="1"/>
          </p:cNvSpPr>
          <p:nvPr>
            <p:ph idx="4294967295"/>
          </p:nvPr>
        </p:nvSpPr>
        <p:spPr>
          <a:xfrm>
            <a:off x="298450" y="960438"/>
            <a:ext cx="8629650" cy="4735512"/>
          </a:xfrm>
        </p:spPr>
        <p:txBody>
          <a:bodyPr/>
          <a:lstStyle/>
          <a:p>
            <a:r>
              <a:rPr lang="en-US" sz="1800" dirty="0" smtClean="0"/>
              <a:t>Timing IOCs – over 34 Weiner VME Crates, MVME 3100, MRF Timing</a:t>
            </a:r>
          </a:p>
          <a:p>
            <a:r>
              <a:rPr lang="en-US" sz="1800" dirty="0" smtClean="0"/>
              <a:t>Diagnostics IOCs – 6 </a:t>
            </a:r>
            <a:r>
              <a:rPr lang="en-US" sz="1800" dirty="0" err="1" smtClean="0"/>
              <a:t>cPCI</a:t>
            </a:r>
            <a:r>
              <a:rPr lang="en-US" sz="1800" dirty="0" smtClean="0"/>
              <a:t> Crates GE CT11 with Struck and </a:t>
            </a:r>
            <a:r>
              <a:rPr lang="en-US" sz="1800" dirty="0" err="1" smtClean="0"/>
              <a:t>Aqiris</a:t>
            </a:r>
            <a:r>
              <a:rPr lang="en-US" sz="1800" dirty="0" smtClean="0"/>
              <a:t> Digitizers</a:t>
            </a:r>
          </a:p>
          <a:p>
            <a:r>
              <a:rPr lang="en-US" sz="1800" dirty="0" smtClean="0"/>
              <a:t>BPM IOCs – 30 </a:t>
            </a:r>
            <a:r>
              <a:rPr lang="en-US" sz="1800" dirty="0"/>
              <a:t> IBM </a:t>
            </a:r>
            <a:r>
              <a:rPr lang="en-US" sz="1800" dirty="0" smtClean="0"/>
              <a:t>x3550 PCs each connecting to up to 10 BPMs over </a:t>
            </a:r>
            <a:r>
              <a:rPr lang="en-US" sz="1800" dirty="0" err="1" smtClean="0"/>
              <a:t>Etherrnet</a:t>
            </a:r>
            <a:endParaRPr lang="en-US" sz="1800" dirty="0" smtClean="0"/>
          </a:p>
          <a:p>
            <a:r>
              <a:rPr lang="en-US" sz="1800" dirty="0" smtClean="0"/>
              <a:t>Cell Controller IOCs – 30 </a:t>
            </a:r>
            <a:r>
              <a:rPr lang="en-US" sz="1800" dirty="0"/>
              <a:t>IBM x3550</a:t>
            </a:r>
            <a:r>
              <a:rPr lang="en-US" sz="1800" dirty="0" smtClean="0"/>
              <a:t> PCs each connecting to one controller over Ethernet </a:t>
            </a:r>
          </a:p>
          <a:p>
            <a:r>
              <a:rPr lang="en-US" sz="1800" dirty="0" smtClean="0"/>
              <a:t>Power Supply IOCs – 30 </a:t>
            </a:r>
            <a:r>
              <a:rPr lang="en-US" sz="1800" dirty="0"/>
              <a:t>IBM x3550</a:t>
            </a:r>
            <a:r>
              <a:rPr lang="en-US" sz="1800" dirty="0" smtClean="0"/>
              <a:t> PCs each connecting to up to xxx controllers over Ethernet</a:t>
            </a:r>
          </a:p>
          <a:p>
            <a:r>
              <a:rPr lang="en-US" sz="1800" dirty="0" smtClean="0"/>
              <a:t>Vacuum IOCs – 5 </a:t>
            </a:r>
            <a:r>
              <a:rPr lang="en-US" sz="1800" dirty="0"/>
              <a:t>IBM x3550</a:t>
            </a:r>
            <a:r>
              <a:rPr lang="en-US" sz="1800" dirty="0" smtClean="0"/>
              <a:t> Pcs connecting over Ethernet to xx A/B Control </a:t>
            </a:r>
            <a:r>
              <a:rPr lang="en-US" sz="1800" dirty="0" err="1" smtClean="0"/>
              <a:t>Logix</a:t>
            </a:r>
            <a:r>
              <a:rPr lang="en-US" sz="1800" dirty="0" smtClean="0"/>
              <a:t> PLCs</a:t>
            </a:r>
          </a:p>
          <a:p>
            <a:r>
              <a:rPr lang="en-US" sz="1800" dirty="0" smtClean="0"/>
              <a:t>Facility Control IOC s – </a:t>
            </a:r>
            <a:r>
              <a:rPr lang="en-US" sz="1800" dirty="0"/>
              <a:t>1 IBM x3550 </a:t>
            </a:r>
            <a:r>
              <a:rPr lang="en-US" sz="1800" dirty="0" smtClean="0"/>
              <a:t>PC connecting to 8 ACL bridge Ethernet bridges</a:t>
            </a:r>
          </a:p>
          <a:p>
            <a:r>
              <a:rPr lang="en-US" sz="1800" dirty="0" smtClean="0"/>
              <a:t>Brocade Network Switches – 2 MLX16 core with 16 10Gb and 120 1Gb lines, 32 FCX648S distribution layer, and 135 FWS624G edge deployed</a:t>
            </a:r>
          </a:p>
          <a:p>
            <a:r>
              <a:rPr lang="en-US" sz="1800" dirty="0" err="1" smtClean="0"/>
              <a:t>Beamline</a:t>
            </a:r>
            <a:r>
              <a:rPr lang="en-US" sz="1800" dirty="0" smtClean="0"/>
              <a:t> IOCs – </a:t>
            </a:r>
            <a:r>
              <a:rPr lang="en-US" sz="1800" dirty="0"/>
              <a:t>2 IBM x3550 </a:t>
            </a:r>
            <a:r>
              <a:rPr lang="en-US" sz="1800" dirty="0" smtClean="0"/>
              <a:t>PCs connecting over Ethernet to A/B Control </a:t>
            </a:r>
            <a:r>
              <a:rPr lang="en-US" sz="1800" dirty="0" err="1" smtClean="0"/>
              <a:t>Logix</a:t>
            </a:r>
            <a:r>
              <a:rPr lang="en-US" sz="1800" dirty="0" smtClean="0"/>
              <a:t> PLC, up to 20 Delta Tau motor controllers, and up to 30 cameras.</a:t>
            </a:r>
          </a:p>
          <a:p>
            <a:r>
              <a:rPr lang="en-US" sz="1800" dirty="0" err="1" smtClean="0"/>
              <a:t>Beamline</a:t>
            </a:r>
            <a:r>
              <a:rPr lang="en-US" sz="1800" dirty="0" smtClean="0"/>
              <a:t> Timing IOC – 1 VME crate as in the machine. Struck </a:t>
            </a:r>
            <a:r>
              <a:rPr lang="en-US" sz="1800" dirty="0" err="1" smtClean="0"/>
              <a:t>scalers</a:t>
            </a:r>
            <a:r>
              <a:rPr lang="en-US" sz="1800" dirty="0" smtClean="0"/>
              <a:t> may also be used here.</a:t>
            </a:r>
          </a:p>
        </p:txBody>
      </p:sp>
    </p:spTree>
    <p:extLst>
      <p:ext uri="{BB962C8B-B14F-4D97-AF65-F5344CB8AC3E}">
        <p14:creationId xmlns:p14="http://schemas.microsoft.com/office/powerpoint/2010/main" val="27682498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p:cNvCxnSpPr/>
          <p:nvPr/>
        </p:nvCxnSpPr>
        <p:spPr bwMode="auto">
          <a:xfrm>
            <a:off x="3120803" y="2463794"/>
            <a:ext cx="2492597" cy="833906"/>
          </a:xfrm>
          <a:prstGeom prst="straightConnector1">
            <a:avLst/>
          </a:prstGeom>
          <a:noFill/>
          <a:ln w="12700" cap="flat" cmpd="sng" algn="ctr">
            <a:solidFill>
              <a:schemeClr val="tx1"/>
            </a:solidFill>
            <a:prstDash val="solid"/>
            <a:round/>
            <a:headEnd type="none" w="med" len="med"/>
            <a:tailEnd type="arrow"/>
          </a:ln>
          <a:effectLst/>
        </p:spPr>
      </p:cxnSp>
      <p:sp>
        <p:nvSpPr>
          <p:cNvPr id="2234370" name="Title 1"/>
          <p:cNvSpPr>
            <a:spLocks noGrp="1"/>
          </p:cNvSpPr>
          <p:nvPr>
            <p:ph type="title" idx="4294967295"/>
          </p:nvPr>
        </p:nvSpPr>
        <p:spPr/>
        <p:txBody>
          <a:bodyPr/>
          <a:lstStyle/>
          <a:p>
            <a:r>
              <a:rPr lang="en-US" dirty="0" smtClean="0"/>
              <a:t>NSLS II Control Lesson Learned (1 of 4)</a:t>
            </a:r>
            <a:endParaRPr lang="en-US" sz="2400" dirty="0" smtClean="0"/>
          </a:p>
        </p:txBody>
      </p:sp>
      <p:cxnSp>
        <p:nvCxnSpPr>
          <p:cNvPr id="4" name="Straight Arrow Connector 3"/>
          <p:cNvCxnSpPr/>
          <p:nvPr/>
        </p:nvCxnSpPr>
        <p:spPr bwMode="auto">
          <a:xfrm>
            <a:off x="702708" y="2463794"/>
            <a:ext cx="5477933" cy="0"/>
          </a:xfrm>
          <a:prstGeom prst="straightConnector1">
            <a:avLst/>
          </a:prstGeom>
          <a:noFill/>
          <a:ln w="12700" cap="flat" cmpd="sng" algn="ctr">
            <a:solidFill>
              <a:schemeClr val="tx2"/>
            </a:solidFill>
            <a:prstDash val="solid"/>
            <a:round/>
            <a:headEnd type="none" w="med" len="med"/>
            <a:tailEnd type="arrow"/>
          </a:ln>
          <a:effectLst/>
        </p:spPr>
      </p:cxnSp>
      <p:sp>
        <p:nvSpPr>
          <p:cNvPr id="7" name="Oval 6"/>
          <p:cNvSpPr/>
          <p:nvPr/>
        </p:nvSpPr>
        <p:spPr bwMode="auto">
          <a:xfrm>
            <a:off x="6184875" y="2057394"/>
            <a:ext cx="364066" cy="745067"/>
          </a:xfrm>
          <a:prstGeom prst="ellipse">
            <a:avLst/>
          </a:prstGeom>
          <a:solidFill>
            <a:srgbClr val="008000"/>
          </a:solidFill>
          <a:ln w="12700" cap="flat" cmpd="sng" algn="ctr">
            <a:solidFill>
              <a:srgbClr val="00B050"/>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chemeClr val="folHlink"/>
              </a:buClr>
              <a:buSzPct val="135000"/>
              <a:buFontTx/>
              <a:buNone/>
              <a:tabLst/>
            </a:pPr>
            <a:endParaRPr kumimoji="0" lang="en-US" sz="1800" b="0" i="0" u="none" strike="noStrike" cap="none" normalizeH="0" baseline="0" smtClean="0">
              <a:ln>
                <a:noFill/>
              </a:ln>
              <a:solidFill>
                <a:schemeClr val="tx1"/>
              </a:solidFill>
              <a:effectLst/>
              <a:latin typeface="Arial Narrow" pitchFamily="34" charset="0"/>
              <a:ea typeface="Osaka" charset="-128"/>
            </a:endParaRPr>
          </a:p>
        </p:txBody>
      </p:sp>
      <p:sp>
        <p:nvSpPr>
          <p:cNvPr id="8" name="TextBox 7"/>
          <p:cNvSpPr txBox="1"/>
          <p:nvPr/>
        </p:nvSpPr>
        <p:spPr>
          <a:xfrm>
            <a:off x="569816" y="2094462"/>
            <a:ext cx="638316" cy="369332"/>
          </a:xfrm>
          <a:prstGeom prst="rect">
            <a:avLst/>
          </a:prstGeom>
          <a:noFill/>
        </p:spPr>
        <p:txBody>
          <a:bodyPr wrap="none" rtlCol="0">
            <a:spAutoFit/>
          </a:bodyPr>
          <a:lstStyle/>
          <a:p>
            <a:r>
              <a:rPr lang="en-US" dirty="0" err="1" smtClean="0"/>
              <a:t>Linac</a:t>
            </a:r>
            <a:endParaRPr lang="en-US" dirty="0"/>
          </a:p>
        </p:txBody>
      </p:sp>
      <p:sp>
        <p:nvSpPr>
          <p:cNvPr id="11" name="TextBox 10"/>
          <p:cNvSpPr txBox="1"/>
          <p:nvPr/>
        </p:nvSpPr>
        <p:spPr>
          <a:xfrm>
            <a:off x="5496841" y="1448131"/>
            <a:ext cx="1848583" cy="646331"/>
          </a:xfrm>
          <a:prstGeom prst="rect">
            <a:avLst/>
          </a:prstGeom>
          <a:noFill/>
        </p:spPr>
        <p:txBody>
          <a:bodyPr wrap="none" rtlCol="0">
            <a:spAutoFit/>
          </a:bodyPr>
          <a:lstStyle/>
          <a:p>
            <a:r>
              <a:rPr lang="en-US" dirty="0" smtClean="0"/>
              <a:t>LINAC Beam Dump</a:t>
            </a:r>
          </a:p>
          <a:p>
            <a:r>
              <a:rPr lang="en-US" dirty="0" smtClean="0"/>
              <a:t>Faraday Cup</a:t>
            </a:r>
            <a:endParaRPr lang="en-US" dirty="0"/>
          </a:p>
        </p:txBody>
      </p:sp>
      <p:sp>
        <p:nvSpPr>
          <p:cNvPr id="9" name="Rectangle 8"/>
          <p:cNvSpPr/>
          <p:nvPr/>
        </p:nvSpPr>
        <p:spPr bwMode="auto">
          <a:xfrm>
            <a:off x="2336774" y="2225127"/>
            <a:ext cx="1735667" cy="577334"/>
          </a:xfrm>
          <a:prstGeom prst="rect">
            <a:avLst/>
          </a:prstGeom>
          <a:solidFill>
            <a:srgbClr val="FFC000"/>
          </a:solidFill>
          <a:ln w="12700"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chemeClr val="folHlink"/>
              </a:buClr>
              <a:buSzPct val="135000"/>
              <a:buFontTx/>
              <a:buNone/>
              <a:tabLst/>
            </a:pPr>
            <a:endParaRPr kumimoji="0" lang="en-US" sz="1800" b="0" i="0" u="none" strike="noStrike" cap="none" normalizeH="0" baseline="0" smtClean="0">
              <a:ln>
                <a:noFill/>
              </a:ln>
              <a:solidFill>
                <a:schemeClr val="tx1"/>
              </a:solidFill>
              <a:effectLst/>
              <a:latin typeface="Arial Narrow" pitchFamily="34" charset="0"/>
              <a:ea typeface="Osaka" charset="-128"/>
            </a:endParaRPr>
          </a:p>
        </p:txBody>
      </p:sp>
      <p:sp>
        <p:nvSpPr>
          <p:cNvPr id="13" name="TextBox 12"/>
          <p:cNvSpPr txBox="1"/>
          <p:nvPr/>
        </p:nvSpPr>
        <p:spPr>
          <a:xfrm>
            <a:off x="2336774" y="1855795"/>
            <a:ext cx="1568058" cy="369332"/>
          </a:xfrm>
          <a:prstGeom prst="rect">
            <a:avLst/>
          </a:prstGeom>
          <a:noFill/>
        </p:spPr>
        <p:txBody>
          <a:bodyPr wrap="none" rtlCol="0">
            <a:spAutoFit/>
          </a:bodyPr>
          <a:lstStyle/>
          <a:p>
            <a:r>
              <a:rPr lang="en-US" dirty="0" smtClean="0"/>
              <a:t>Bending Magnet</a:t>
            </a:r>
            <a:endParaRPr lang="en-US" dirty="0"/>
          </a:p>
        </p:txBody>
      </p:sp>
      <p:sp>
        <p:nvSpPr>
          <p:cNvPr id="16" name="Oval 15"/>
          <p:cNvSpPr/>
          <p:nvPr/>
        </p:nvSpPr>
        <p:spPr bwMode="auto">
          <a:xfrm>
            <a:off x="5613400" y="3059303"/>
            <a:ext cx="364066" cy="476793"/>
          </a:xfrm>
          <a:prstGeom prst="ellipse">
            <a:avLst/>
          </a:prstGeom>
          <a:solidFill>
            <a:schemeClr val="accent1">
              <a:lumMod val="60000"/>
              <a:lumOff val="40000"/>
            </a:schemeClr>
          </a:solidFill>
          <a:ln w="12700" cap="flat" cmpd="sng" algn="ctr">
            <a:solidFill>
              <a:srgbClr val="00B050"/>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chemeClr val="folHlink"/>
              </a:buClr>
              <a:buSzPct val="135000"/>
              <a:buFontTx/>
              <a:buNone/>
              <a:tabLst/>
            </a:pPr>
            <a:endParaRPr kumimoji="0" lang="en-US" sz="1800" b="0" i="0" u="none" strike="noStrike" cap="none" normalizeH="0" baseline="0" smtClean="0">
              <a:ln>
                <a:noFill/>
              </a:ln>
              <a:solidFill>
                <a:schemeClr val="accent1">
                  <a:lumMod val="60000"/>
                  <a:lumOff val="40000"/>
                </a:schemeClr>
              </a:solidFill>
              <a:effectLst/>
              <a:latin typeface="Arial Narrow" pitchFamily="34" charset="0"/>
              <a:ea typeface="Osaka" charset="-128"/>
            </a:endParaRPr>
          </a:p>
        </p:txBody>
      </p:sp>
      <p:sp>
        <p:nvSpPr>
          <p:cNvPr id="17" name="TextBox 16"/>
          <p:cNvSpPr txBox="1"/>
          <p:nvPr/>
        </p:nvSpPr>
        <p:spPr>
          <a:xfrm>
            <a:off x="4803382" y="3872196"/>
            <a:ext cx="1386918" cy="646331"/>
          </a:xfrm>
          <a:prstGeom prst="rect">
            <a:avLst/>
          </a:prstGeom>
          <a:noFill/>
        </p:spPr>
        <p:txBody>
          <a:bodyPr wrap="none" rtlCol="0">
            <a:spAutoFit/>
          </a:bodyPr>
          <a:lstStyle/>
          <a:p>
            <a:r>
              <a:rPr lang="en-US" dirty="0" smtClean="0"/>
              <a:t>Second Dump</a:t>
            </a:r>
          </a:p>
          <a:p>
            <a:r>
              <a:rPr lang="en-US" dirty="0" smtClean="0"/>
              <a:t>Faraday Cup</a:t>
            </a:r>
            <a:endParaRPr lang="en-US" dirty="0"/>
          </a:p>
        </p:txBody>
      </p:sp>
      <p:sp>
        <p:nvSpPr>
          <p:cNvPr id="18" name="Oval 17"/>
          <p:cNvSpPr/>
          <p:nvPr/>
        </p:nvSpPr>
        <p:spPr bwMode="auto">
          <a:xfrm>
            <a:off x="6410825" y="4908536"/>
            <a:ext cx="364066" cy="476793"/>
          </a:xfrm>
          <a:prstGeom prst="ellipse">
            <a:avLst/>
          </a:prstGeom>
          <a:solidFill>
            <a:srgbClr val="FF0000"/>
          </a:solidFill>
          <a:ln w="12700" cap="flat" cmpd="sng" algn="ctr">
            <a:solidFill>
              <a:srgbClr val="FF0000"/>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chemeClr val="folHlink"/>
              </a:buClr>
              <a:buSzPct val="135000"/>
              <a:buFontTx/>
              <a:buNone/>
              <a:tabLst/>
            </a:pPr>
            <a:endParaRPr kumimoji="0" lang="en-US" sz="1800" b="0" i="0" u="none" strike="noStrike" cap="none" normalizeH="0" baseline="0" smtClean="0">
              <a:ln>
                <a:noFill/>
              </a:ln>
              <a:solidFill>
                <a:schemeClr val="accent1">
                  <a:lumMod val="60000"/>
                  <a:lumOff val="40000"/>
                </a:schemeClr>
              </a:solidFill>
              <a:effectLst/>
              <a:latin typeface="Arial Narrow" pitchFamily="34" charset="0"/>
              <a:ea typeface="Osaka" charset="-128"/>
            </a:endParaRPr>
          </a:p>
        </p:txBody>
      </p:sp>
      <p:sp>
        <p:nvSpPr>
          <p:cNvPr id="19" name="TextBox 18"/>
          <p:cNvSpPr txBox="1"/>
          <p:nvPr/>
        </p:nvSpPr>
        <p:spPr>
          <a:xfrm>
            <a:off x="6774891" y="4849105"/>
            <a:ext cx="986167" cy="646331"/>
          </a:xfrm>
          <a:prstGeom prst="rect">
            <a:avLst/>
          </a:prstGeom>
          <a:noFill/>
        </p:spPr>
        <p:txBody>
          <a:bodyPr wrap="none" rtlCol="0">
            <a:spAutoFit/>
          </a:bodyPr>
          <a:lstStyle/>
          <a:p>
            <a:r>
              <a:rPr lang="en-US" dirty="0" smtClean="0"/>
              <a:t>Radiation</a:t>
            </a:r>
          </a:p>
          <a:p>
            <a:r>
              <a:rPr lang="en-US" dirty="0" smtClean="0"/>
              <a:t>Monitor</a:t>
            </a:r>
          </a:p>
        </p:txBody>
      </p:sp>
      <p:sp>
        <p:nvSpPr>
          <p:cNvPr id="14" name="Arc 13"/>
          <p:cNvSpPr/>
          <p:nvPr/>
        </p:nvSpPr>
        <p:spPr bwMode="auto">
          <a:xfrm flipH="1">
            <a:off x="6104467" y="2225128"/>
            <a:ext cx="2260598" cy="5725072"/>
          </a:xfrm>
          <a:prstGeom prst="arc">
            <a:avLst>
              <a:gd name="adj1" fmla="val 16200000"/>
              <a:gd name="adj2" fmla="val 1797930"/>
            </a:avLst>
          </a:prstGeom>
          <a:noFill/>
          <a:ln w="12700" cap="flat" cmpd="sng" algn="ctr">
            <a:solidFill>
              <a:schemeClr val="tx1"/>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chemeClr val="folHlink"/>
              </a:buClr>
              <a:buSzPct val="135000"/>
              <a:buFontTx/>
              <a:buNone/>
              <a:tabLst/>
            </a:pPr>
            <a:endParaRPr kumimoji="0" lang="en-US" sz="1800" b="0" i="0" u="none" strike="noStrike" cap="none" normalizeH="0" baseline="0" smtClean="0">
              <a:ln>
                <a:noFill/>
              </a:ln>
              <a:solidFill>
                <a:schemeClr val="tx1"/>
              </a:solidFill>
              <a:effectLst/>
              <a:latin typeface="Arial Narrow" pitchFamily="34" charset="0"/>
              <a:ea typeface="Osaka" charset="-128"/>
            </a:endParaRPr>
          </a:p>
        </p:txBody>
      </p:sp>
      <p:cxnSp>
        <p:nvCxnSpPr>
          <p:cNvPr id="20" name="Straight Connector 19"/>
          <p:cNvCxnSpPr/>
          <p:nvPr/>
        </p:nvCxnSpPr>
        <p:spPr bwMode="auto">
          <a:xfrm flipV="1">
            <a:off x="6190300" y="6248455"/>
            <a:ext cx="1217599" cy="8466"/>
          </a:xfrm>
          <a:prstGeom prst="line">
            <a:avLst/>
          </a:prstGeom>
          <a:noFill/>
          <a:ln w="12700" cap="flat" cmpd="sng" algn="ctr">
            <a:solidFill>
              <a:srgbClr val="FF0000"/>
            </a:solidFill>
            <a:prstDash val="solid"/>
            <a:round/>
            <a:headEnd type="none" w="med" len="med"/>
            <a:tailEnd type="none" w="med" len="med"/>
          </a:ln>
          <a:effectLst/>
        </p:spPr>
      </p:cxnSp>
      <p:cxnSp>
        <p:nvCxnSpPr>
          <p:cNvPr id="23" name="Straight Connector 22"/>
          <p:cNvCxnSpPr/>
          <p:nvPr/>
        </p:nvCxnSpPr>
        <p:spPr bwMode="auto">
          <a:xfrm>
            <a:off x="7298031" y="2250528"/>
            <a:ext cx="1067035" cy="458805"/>
          </a:xfrm>
          <a:prstGeom prst="line">
            <a:avLst/>
          </a:prstGeom>
          <a:noFill/>
          <a:ln w="12700" cap="flat" cmpd="sng" algn="ctr">
            <a:solidFill>
              <a:srgbClr val="FF0000"/>
            </a:solidFill>
            <a:prstDash val="solid"/>
            <a:round/>
            <a:headEnd type="none" w="med" len="med"/>
            <a:tailEnd type="none" w="med" len="med"/>
          </a:ln>
          <a:effectLst/>
        </p:spPr>
      </p:cxnSp>
      <p:sp>
        <p:nvSpPr>
          <p:cNvPr id="25" name="TextBox 24"/>
          <p:cNvSpPr txBox="1"/>
          <p:nvPr/>
        </p:nvSpPr>
        <p:spPr>
          <a:xfrm>
            <a:off x="7151667" y="3424949"/>
            <a:ext cx="1480726" cy="646331"/>
          </a:xfrm>
          <a:prstGeom prst="rect">
            <a:avLst/>
          </a:prstGeom>
          <a:noFill/>
        </p:spPr>
        <p:txBody>
          <a:bodyPr wrap="none" rtlCol="0">
            <a:spAutoFit/>
          </a:bodyPr>
          <a:lstStyle/>
          <a:p>
            <a:r>
              <a:rPr lang="en-US" dirty="0" smtClean="0"/>
              <a:t>Booster Tunnel</a:t>
            </a:r>
          </a:p>
          <a:p>
            <a:r>
              <a:rPr lang="en-US" dirty="0" smtClean="0"/>
              <a:t>Restricted Area</a:t>
            </a:r>
          </a:p>
        </p:txBody>
      </p:sp>
    </p:spTree>
    <p:extLst>
      <p:ext uri="{BB962C8B-B14F-4D97-AF65-F5344CB8AC3E}">
        <p14:creationId xmlns:p14="http://schemas.microsoft.com/office/powerpoint/2010/main" val="168677547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4370" name="Title 1"/>
          <p:cNvSpPr>
            <a:spLocks noGrp="1"/>
          </p:cNvSpPr>
          <p:nvPr>
            <p:ph type="title" idx="4294967295"/>
          </p:nvPr>
        </p:nvSpPr>
        <p:spPr/>
        <p:txBody>
          <a:bodyPr/>
          <a:lstStyle/>
          <a:p>
            <a:r>
              <a:rPr lang="en-US" dirty="0"/>
              <a:t>NSLS II Control Lesson Learned </a:t>
            </a:r>
            <a:r>
              <a:rPr lang="en-US" dirty="0" smtClean="0"/>
              <a:t>(2 </a:t>
            </a:r>
            <a:r>
              <a:rPr lang="en-US" dirty="0"/>
              <a:t>of 4)</a:t>
            </a: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3461"/>
            <a:ext cx="9144000" cy="4611077"/>
          </a:xfrm>
          <a:prstGeom prst="rect">
            <a:avLst/>
          </a:prstGeom>
        </p:spPr>
      </p:pic>
    </p:spTree>
    <p:extLst>
      <p:ext uri="{BB962C8B-B14F-4D97-AF65-F5344CB8AC3E}">
        <p14:creationId xmlns:p14="http://schemas.microsoft.com/office/powerpoint/2010/main" val="301717282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4370" name="Title 1"/>
          <p:cNvSpPr>
            <a:spLocks noGrp="1"/>
          </p:cNvSpPr>
          <p:nvPr>
            <p:ph type="title" idx="4294967295"/>
          </p:nvPr>
        </p:nvSpPr>
        <p:spPr/>
        <p:txBody>
          <a:bodyPr/>
          <a:lstStyle/>
          <a:p>
            <a:r>
              <a:rPr lang="en-US" dirty="0"/>
              <a:t>NSLS II Control Lesson Learned </a:t>
            </a:r>
            <a:r>
              <a:rPr lang="en-US" dirty="0" smtClean="0"/>
              <a:t>(3 </a:t>
            </a:r>
            <a:r>
              <a:rPr lang="en-US" dirty="0"/>
              <a:t>of 4)</a:t>
            </a: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3733"/>
            <a:ext cx="9144000" cy="4218517"/>
          </a:xfrm>
          <a:prstGeom prst="rect">
            <a:avLst/>
          </a:prstGeom>
        </p:spPr>
      </p:pic>
    </p:spTree>
    <p:extLst>
      <p:ext uri="{BB962C8B-B14F-4D97-AF65-F5344CB8AC3E}">
        <p14:creationId xmlns:p14="http://schemas.microsoft.com/office/powerpoint/2010/main" val="275104556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6418" name="Title 1"/>
          <p:cNvSpPr>
            <a:spLocks noGrp="1"/>
          </p:cNvSpPr>
          <p:nvPr>
            <p:ph type="title" idx="4294967295"/>
          </p:nvPr>
        </p:nvSpPr>
        <p:spPr/>
        <p:txBody>
          <a:bodyPr/>
          <a:lstStyle/>
          <a:p>
            <a:r>
              <a:rPr lang="en-US" dirty="0"/>
              <a:t>NSLS II Control Lesson Learned </a:t>
            </a:r>
            <a:r>
              <a:rPr lang="en-US" dirty="0" smtClean="0"/>
              <a:t>(4 </a:t>
            </a:r>
            <a:r>
              <a:rPr lang="en-US" dirty="0"/>
              <a:t>of 4)</a:t>
            </a:r>
            <a:endParaRPr lang="en-US" sz="2400" dirty="0" smtClean="0"/>
          </a:p>
        </p:txBody>
      </p:sp>
      <p:sp>
        <p:nvSpPr>
          <p:cNvPr id="2236419" name="Content Placeholder 2"/>
          <p:cNvSpPr>
            <a:spLocks noGrp="1"/>
          </p:cNvSpPr>
          <p:nvPr>
            <p:ph idx="4294967295"/>
          </p:nvPr>
        </p:nvSpPr>
        <p:spPr>
          <a:xfrm>
            <a:off x="298450" y="960438"/>
            <a:ext cx="8629650" cy="4735512"/>
          </a:xfrm>
        </p:spPr>
        <p:txBody>
          <a:bodyPr/>
          <a:lstStyle/>
          <a:p>
            <a:r>
              <a:rPr lang="en-US" sz="1800" dirty="0" smtClean="0"/>
              <a:t>Archiving important control and monitor channels during commissioning is very important.</a:t>
            </a:r>
          </a:p>
          <a:p>
            <a:r>
              <a:rPr lang="en-US" sz="1800" dirty="0" smtClean="0"/>
              <a:t>Radiation Monitor Integration into the control system was tested for end to end communication, however it was not tested with a know radiation source for conversion and alarm accuracy.</a:t>
            </a:r>
            <a:endParaRPr lang="en-US" sz="1800" dirty="0"/>
          </a:p>
          <a:p>
            <a:r>
              <a:rPr lang="en-US" sz="1800" dirty="0" smtClean="0"/>
              <a:t>Although we have had a subsystem engineer embedded with each of the equipment groups, we did not include an embedded engineer with the physics group to understand the modes of operations. Although we do have an engineer embedded in the Personnel Protection System engineering group, this did not give us the insight into how the system in this area was working.</a:t>
            </a:r>
            <a:endParaRPr lang="en-US" sz="1800" dirty="0"/>
          </a:p>
          <a:p>
            <a:r>
              <a:rPr lang="en-US" sz="1800" dirty="0" smtClean="0"/>
              <a:t>We have since worked with the physics group to document the standard modes of operation for the accelerator. For each operational mode, the parameters that define the state and the main optics control ranges have been identified. The cognizant engineer is now working with each of the subsystem engineers to define the process variables (PVs) that are involved to stay in a given state and the control range for the subsystem PVs in that mode.</a:t>
            </a:r>
            <a:endParaRPr lang="en-US" sz="1800" dirty="0"/>
          </a:p>
          <a:p>
            <a:r>
              <a:rPr lang="en-US" sz="1800" dirty="0" smtClean="0"/>
              <a:t>The overall state work will be used directly to inform the alarm states that will be set in the alarm limit fields and the creation of composite alarms such as storage ring vacuum OK.</a:t>
            </a:r>
          </a:p>
          <a:p>
            <a:r>
              <a:rPr lang="en-US" sz="1800" dirty="0" smtClean="0"/>
              <a:t>The state machine will also drive the soft limits in the DRVH and DRVL fields for the PVs that have limited range in given modes.</a:t>
            </a:r>
          </a:p>
        </p:txBody>
      </p:sp>
    </p:spTree>
    <p:extLst>
      <p:ext uri="{BB962C8B-B14F-4D97-AF65-F5344CB8AC3E}">
        <p14:creationId xmlns:p14="http://schemas.microsoft.com/office/powerpoint/2010/main" val="56797227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6418" name="Title 1"/>
          <p:cNvSpPr>
            <a:spLocks noGrp="1"/>
          </p:cNvSpPr>
          <p:nvPr>
            <p:ph type="title" idx="4294967295"/>
          </p:nvPr>
        </p:nvSpPr>
        <p:spPr/>
        <p:txBody>
          <a:bodyPr/>
          <a:lstStyle/>
          <a:p>
            <a:r>
              <a:rPr lang="en-US" dirty="0" smtClean="0"/>
              <a:t>Machine States </a:t>
            </a:r>
            <a:endParaRPr lang="en-US" sz="24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87742"/>
            <a:ext cx="9144000" cy="4082515"/>
          </a:xfrm>
          <a:prstGeom prst="rect">
            <a:avLst/>
          </a:prstGeom>
        </p:spPr>
      </p:pic>
    </p:spTree>
    <p:extLst>
      <p:ext uri="{BB962C8B-B14F-4D97-AF65-F5344CB8AC3E}">
        <p14:creationId xmlns:p14="http://schemas.microsoft.com/office/powerpoint/2010/main" val="387172655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Blank">
  <a:themeElements>
    <a:clrScheme name="">
      <a:dk1>
        <a:srgbClr val="000000"/>
      </a:dk1>
      <a:lt1>
        <a:srgbClr val="FFFFFF"/>
      </a:lt1>
      <a:dk2>
        <a:srgbClr val="000000"/>
      </a:dk2>
      <a:lt2>
        <a:srgbClr val="777777"/>
      </a:lt2>
      <a:accent1>
        <a:srgbClr val="000099"/>
      </a:accent1>
      <a:accent2>
        <a:srgbClr val="00AFAF"/>
      </a:accent2>
      <a:accent3>
        <a:srgbClr val="FFFFFF"/>
      </a:accent3>
      <a:accent4>
        <a:srgbClr val="000000"/>
      </a:accent4>
      <a:accent5>
        <a:srgbClr val="AAAACA"/>
      </a:accent5>
      <a:accent6>
        <a:srgbClr val="009E9E"/>
      </a:accent6>
      <a:hlink>
        <a:srgbClr val="FFCC66"/>
      </a:hlink>
      <a:folHlink>
        <a:srgbClr val="FF0000"/>
      </a:folHlink>
    </a:clrScheme>
    <a:fontScheme name="1_Blank">
      <a:majorFont>
        <a:latin typeface="Arial Narrow"/>
        <a:ea typeface="Osaka"/>
        <a:cs typeface=""/>
      </a:majorFont>
      <a:minorFont>
        <a:latin typeface="Arial Narrow"/>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spAutoFit/>
      </a:bodyPr>
      <a:lstStyle>
        <a:defPPr marL="0" marR="0" indent="0" algn="l" defTabSz="914400" rtl="0" eaLnBrk="0" fontAlgn="base" latinLnBrk="0" hangingPunct="0">
          <a:lnSpc>
            <a:spcPct val="90000"/>
          </a:lnSpc>
          <a:spcBef>
            <a:spcPct val="50000"/>
          </a:spcBef>
          <a:spcAft>
            <a:spcPct val="0"/>
          </a:spcAft>
          <a:buClr>
            <a:schemeClr val="folHlink"/>
          </a:buClr>
          <a:buSzPct val="135000"/>
          <a:buFontTx/>
          <a:buNone/>
          <a:tabLst/>
          <a:defRPr kumimoji="0" lang="en-US" sz="1800" b="0" i="0" u="none" strike="noStrike" cap="none" normalizeH="0" baseline="0" smtClean="0">
            <a:ln>
              <a:noFill/>
            </a:ln>
            <a:solidFill>
              <a:schemeClr val="tx1"/>
            </a:solidFill>
            <a:effectLst/>
            <a:latin typeface="Arial Narrow" pitchFamily="34" charset="0"/>
            <a:ea typeface="Osaka" charset="-128"/>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spAutoFit/>
      </a:bodyPr>
      <a:lstStyle>
        <a:defPPr marL="0" marR="0" indent="0" algn="l" defTabSz="914400" rtl="0" eaLnBrk="0" fontAlgn="base" latinLnBrk="0" hangingPunct="0">
          <a:lnSpc>
            <a:spcPct val="90000"/>
          </a:lnSpc>
          <a:spcBef>
            <a:spcPct val="50000"/>
          </a:spcBef>
          <a:spcAft>
            <a:spcPct val="0"/>
          </a:spcAft>
          <a:buClr>
            <a:schemeClr val="folHlink"/>
          </a:buClr>
          <a:buSzPct val="135000"/>
          <a:buFontTx/>
          <a:buNone/>
          <a:tabLst/>
          <a:defRPr kumimoji="0" lang="en-US" sz="1800" b="0" i="0" u="none" strike="noStrike" cap="none" normalizeH="0" baseline="0" smtClean="0">
            <a:ln>
              <a:noFill/>
            </a:ln>
            <a:solidFill>
              <a:schemeClr val="tx1"/>
            </a:solidFill>
            <a:effectLst/>
            <a:latin typeface="Arial Narrow" pitchFamily="34" charset="0"/>
            <a:ea typeface="Osaka" charset="-128"/>
          </a:defRPr>
        </a:defPPr>
      </a:lstStyle>
    </a:lnDef>
  </a:objectDefaults>
  <a:extraClrSchemeLst>
    <a:extraClrScheme>
      <a:clrScheme name="1_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31107</TotalTime>
  <Words>1543</Words>
  <Application>Microsoft Office PowerPoint</Application>
  <PresentationFormat>On-screen Show (4:3)</PresentationFormat>
  <Paragraphs>209</Paragraphs>
  <Slides>19</Slides>
  <Notes>19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2" baseType="lpstr">
      <vt:lpstr>1_Blank</vt:lpstr>
      <vt:lpstr>Document</vt:lpstr>
      <vt:lpstr>Photo Editor Photo</vt:lpstr>
      <vt:lpstr>NSLSII Control System Overview</vt:lpstr>
      <vt:lpstr>Outline</vt:lpstr>
      <vt:lpstr>NSLS II Status</vt:lpstr>
      <vt:lpstr>NSLS II Control Status</vt:lpstr>
      <vt:lpstr>NSLS II Control Lesson Learned (1 of 4)</vt:lpstr>
      <vt:lpstr>NSLS II Control Lesson Learned (2 of 4)</vt:lpstr>
      <vt:lpstr>NSLS II Control Lesson Learned (3 of 4)</vt:lpstr>
      <vt:lpstr>NSLS II Control Lesson Learned (4 of 4)</vt:lpstr>
      <vt:lpstr>Machine States </vt:lpstr>
      <vt:lpstr>Orbit feedback system architecture</vt:lpstr>
      <vt:lpstr>Orbit feedback system is built, installed, tested</vt:lpstr>
      <vt:lpstr>Fast Orbit Feedback – Time Budget</vt:lpstr>
      <vt:lpstr>High Level Applications (HLA)</vt:lpstr>
      <vt:lpstr>Client-Server Architecture for HLA</vt:lpstr>
      <vt:lpstr>Relational Database Applications</vt:lpstr>
      <vt:lpstr>Relational Database Applications Lessons</vt:lpstr>
      <vt:lpstr>EPICS Extensions</vt:lpstr>
      <vt:lpstr>Control System Studio</vt:lpstr>
      <vt:lpstr>Conclusions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dalesio</dc:creator>
  <cp:lastModifiedBy>dalesio</cp:lastModifiedBy>
  <cp:revision>796</cp:revision>
  <cp:lastPrinted>2001-06-19T16:13:41Z</cp:lastPrinted>
  <dcterms:modified xsi:type="dcterms:W3CDTF">2013-04-30T16:21:33Z</dcterms:modified>
</cp:coreProperties>
</file>