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0" r:id="rId2"/>
    <p:sldId id="273" r:id="rId3"/>
    <p:sldId id="275" r:id="rId4"/>
    <p:sldId id="280" r:id="rId5"/>
    <p:sldId id="261" r:id="rId6"/>
    <p:sldId id="277" r:id="rId7"/>
    <p:sldId id="276" r:id="rId8"/>
    <p:sldId id="278" r:id="rId9"/>
    <p:sldId id="279" r:id="rId10"/>
    <p:sldId id="285" r:id="rId11"/>
    <p:sldId id="281" r:id="rId12"/>
    <p:sldId id="283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93E4"/>
    <a:srgbClr val="000000"/>
    <a:srgbClr val="0198FF"/>
    <a:srgbClr val="0066FF"/>
    <a:srgbClr val="49037D"/>
    <a:srgbClr val="6600CC"/>
    <a:srgbClr val="FFFFC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57" d="100"/>
          <a:sy n="57" d="100"/>
        </p:scale>
        <p:origin x="-8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9C015-39C3-45B1-B9F7-5AEA001D15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65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93B98-046D-4DFB-9800-CAA39CEF40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92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08C8B-49EB-4D2D-8418-7A260C04B37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6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BA908-80E7-403F-8668-8F9A00AC1C2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9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76CE2-BD57-480D-A0E5-7BADE97BF2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61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3F046-30D7-455F-830E-7BFD5CEF4E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37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DFC87-F303-4C99-863C-9596022B2C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839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AA3A9-B6F3-4359-A35A-676843959B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50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41D8-282A-4316-81C0-093A4A5583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897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F9235-6C84-40A5-8BCC-FB09E77C3D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489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9A989-BCD9-4AA9-B9E0-88A2276532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413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9C9E6A8-2430-4AE2-A73D-730156AF12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/>
          <p:cNvGrpSpPr>
            <a:grpSpLocks/>
          </p:cNvGrpSpPr>
          <p:nvPr/>
        </p:nvGrpSpPr>
        <p:grpSpPr bwMode="auto">
          <a:xfrm>
            <a:off x="0" y="0"/>
            <a:ext cx="9021763" cy="1006475"/>
            <a:chOff x="0" y="2886"/>
            <a:chExt cx="5683" cy="634"/>
          </a:xfrm>
        </p:grpSpPr>
        <p:pic>
          <p:nvPicPr>
            <p:cNvPr id="2054" name="Picture 8" descr="ptb-logo-oben2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86"/>
              <a:ext cx="5683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2055" name="Object 9"/>
            <p:cNvGraphicFramePr>
              <a:graphicFrameLocks noChangeAspect="1"/>
            </p:cNvGraphicFramePr>
            <p:nvPr/>
          </p:nvGraphicFramePr>
          <p:xfrm>
            <a:off x="4967" y="3022"/>
            <a:ext cx="516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" name="CorelDRAW" r:id="rId4" imgW="3455060" imgH="2142439" progId="CorelDRAW.Graphic.9">
                    <p:embed/>
                  </p:oleObj>
                </mc:Choice>
                <mc:Fallback>
                  <p:oleObj name="CorelDRAW" r:id="rId4" imgW="3455060" imgH="2142439" progId="CorelDRAW.Graphic.9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lum bright="12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7" y="3022"/>
                          <a:ext cx="516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7150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684213" y="1557338"/>
            <a:ext cx="7200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539750" y="1916113"/>
            <a:ext cx="7848600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3600" b="1" dirty="0">
                <a:solidFill>
                  <a:srgbClr val="1F93E4"/>
                </a:solidFill>
              </a:rPr>
              <a:t>EVE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600" dirty="0" smtClean="0"/>
              <a:t>CSS </a:t>
            </a:r>
            <a:r>
              <a:rPr lang="en-US" sz="3600" dirty="0"/>
              <a:t>based EPICS scan engine</a:t>
            </a:r>
            <a:endParaRPr lang="de-DE" sz="3600" dirty="0"/>
          </a:p>
          <a:p>
            <a:pPr algn="ctr" eaLnBrk="1" hangingPunct="1">
              <a:spcBef>
                <a:spcPct val="50000"/>
              </a:spcBef>
            </a:pPr>
            <a:endParaRPr lang="de-DE" sz="3600" b="1" dirty="0"/>
          </a:p>
          <a:p>
            <a:pPr eaLnBrk="1" hangingPunct="1">
              <a:spcBef>
                <a:spcPct val="50000"/>
              </a:spcBef>
            </a:pPr>
            <a:endParaRPr lang="de-DE" sz="3600" dirty="0"/>
          </a:p>
          <a:p>
            <a:pPr eaLnBrk="1" hangingPunct="1">
              <a:spcBef>
                <a:spcPct val="50000"/>
              </a:spcBef>
            </a:pPr>
            <a:endParaRPr lang="de-DE" sz="1400" dirty="0"/>
          </a:p>
          <a:p>
            <a:pPr eaLnBrk="1" hangingPunct="1">
              <a:spcBef>
                <a:spcPct val="50000"/>
              </a:spcBef>
            </a:pPr>
            <a:endParaRPr lang="de-DE" sz="1400" dirty="0"/>
          </a:p>
          <a:p>
            <a:pPr algn="ctr" eaLnBrk="1" hangingPunct="1">
              <a:spcBef>
                <a:spcPct val="50000"/>
              </a:spcBef>
            </a:pPr>
            <a:r>
              <a:rPr lang="de-DE" dirty="0"/>
              <a:t>Marcus </a:t>
            </a:r>
            <a:r>
              <a:rPr lang="de-DE" dirty="0" err="1"/>
              <a:t>Michalsky</a:t>
            </a:r>
            <a:r>
              <a:rPr lang="de-DE" dirty="0"/>
              <a:t>, Hartmut </a:t>
            </a:r>
            <a:r>
              <a:rPr lang="de-DE" dirty="0" err="1"/>
              <a:t>Scherr</a:t>
            </a:r>
            <a:r>
              <a:rPr lang="de-DE" dirty="0"/>
              <a:t>, Jens Eden   PTB Berlin</a:t>
            </a:r>
          </a:p>
        </p:txBody>
      </p:sp>
      <p:pic>
        <p:nvPicPr>
          <p:cNvPr id="2053" name="Picture 10" descr="ptb-logo-unten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021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021763" cy="1006475"/>
            <a:chOff x="0" y="2886"/>
            <a:chExt cx="5683" cy="634"/>
          </a:xfrm>
        </p:grpSpPr>
        <p:pic>
          <p:nvPicPr>
            <p:cNvPr id="10248" name="Picture 3" descr="ptb-logo-oben2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86"/>
              <a:ext cx="5683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0249" name="Object 4"/>
            <p:cNvGraphicFramePr>
              <a:graphicFrameLocks noChangeAspect="1"/>
            </p:cNvGraphicFramePr>
            <p:nvPr/>
          </p:nvGraphicFramePr>
          <p:xfrm>
            <a:off x="4967" y="3022"/>
            <a:ext cx="516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7" name="CorelDRAW" r:id="rId4" imgW="3455060" imgH="2142439" progId="CorelDRAW.Graphic.9">
                    <p:embed/>
                  </p:oleObj>
                </mc:Choice>
                <mc:Fallback>
                  <p:oleObj name="CorelDRAW" r:id="rId4" imgW="3455060" imgH="2142439" progId="CorelDRAW.Graphic.9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lum bright="12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7" y="3022"/>
                          <a:ext cx="516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7150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468313" y="404813"/>
            <a:ext cx="1198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400" b="1"/>
              <a:t>Engine</a:t>
            </a:r>
          </a:p>
        </p:txBody>
      </p:sp>
      <p:pic>
        <p:nvPicPr>
          <p:cNvPr id="10244" name="Picture 6" descr="ptb-logo-unten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021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AutoShape 10"/>
          <p:cNvSpPr>
            <a:spLocks noChangeArrowheads="1"/>
          </p:cNvSpPr>
          <p:nvPr/>
        </p:nvSpPr>
        <p:spPr bwMode="auto">
          <a:xfrm>
            <a:off x="5257800" y="5410200"/>
            <a:ext cx="3124200" cy="533400"/>
          </a:xfrm>
          <a:prstGeom prst="wedgeRoundRectCallout">
            <a:avLst>
              <a:gd name="adj1" fmla="val -64431"/>
              <a:gd name="adj2" fmla="val -264880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>
                <a:cs typeface="Times New Roman" pitchFamily="18" charset="0"/>
              </a:rPr>
              <a:t>Devices may be grouped</a:t>
            </a:r>
            <a:r>
              <a:rPr lang="de-DE"/>
              <a:t> 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112" y="1844824"/>
            <a:ext cx="9144000" cy="462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3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9021763" cy="1006475"/>
            <a:chOff x="0" y="2886"/>
            <a:chExt cx="5683" cy="634"/>
          </a:xfrm>
        </p:grpSpPr>
        <p:pic>
          <p:nvPicPr>
            <p:cNvPr id="12294" name="Picture 3" descr="ptb-logo-oben2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86"/>
              <a:ext cx="5683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2295" name="Object 4"/>
            <p:cNvGraphicFramePr>
              <a:graphicFrameLocks noChangeAspect="1"/>
            </p:cNvGraphicFramePr>
            <p:nvPr/>
          </p:nvGraphicFramePr>
          <p:xfrm>
            <a:off x="4967" y="3022"/>
            <a:ext cx="516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6" name="CorelDRAW" r:id="rId4" imgW="3455060" imgH="2142439" progId="CorelDRAW.Graphic.9">
                    <p:embed/>
                  </p:oleObj>
                </mc:Choice>
                <mc:Fallback>
                  <p:oleObj name="CorelDRAW" r:id="rId4" imgW="3455060" imgH="2142439" progId="CorelDRAW.Graphic.9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lum bright="12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7" y="3022"/>
                          <a:ext cx="516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7150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468313" y="404813"/>
            <a:ext cx="1208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400" b="1" dirty="0" smtClean="0"/>
              <a:t>Engine</a:t>
            </a:r>
            <a:endParaRPr lang="de-DE" sz="2400" b="1" dirty="0"/>
          </a:p>
        </p:txBody>
      </p:sp>
      <p:pic>
        <p:nvPicPr>
          <p:cNvPr id="12292" name="Picture 6" descr="ptb-logo-unten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021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685800" y="1371600"/>
            <a:ext cx="67691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de-DE" sz="2400" b="1" dirty="0"/>
              <a:t>Scan Engine </a:t>
            </a:r>
            <a:r>
              <a:rPr lang="de-DE" sz="2400" b="1" dirty="0" err="1"/>
              <a:t>features</a:t>
            </a:r>
            <a:r>
              <a:rPr lang="de-DE" sz="2400" b="1" dirty="0"/>
              <a:t>:</a:t>
            </a:r>
          </a:p>
          <a:p>
            <a:pPr>
              <a:defRPr/>
            </a:pPr>
            <a:endParaRPr lang="en-US" sz="2400" b="1" dirty="0" smtClean="0">
              <a:cs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n-US" sz="2400" b="1" dirty="0" smtClean="0">
                <a:cs typeface="Arial" charset="0"/>
              </a:rPr>
              <a:t>Run </a:t>
            </a:r>
            <a:r>
              <a:rPr lang="en-US" sz="2400" b="1" dirty="0">
                <a:cs typeface="Arial" charset="0"/>
              </a:rPr>
              <a:t>Standalone (Batch mode</a:t>
            </a:r>
            <a:r>
              <a:rPr lang="en-US" sz="2400" b="1" dirty="0" smtClean="0">
                <a:cs typeface="Arial" charset="0"/>
              </a:rPr>
              <a:t>)</a:t>
            </a:r>
          </a:p>
          <a:p>
            <a:pPr marL="342900" indent="-342900">
              <a:buFontTx/>
              <a:buChar char="•"/>
              <a:defRPr/>
            </a:pPr>
            <a:r>
              <a:rPr lang="de-DE" sz="2400" b="1" dirty="0"/>
              <a:t>CLI </a:t>
            </a:r>
            <a:r>
              <a:rPr lang="de-DE" sz="2400" b="1" dirty="0" err="1"/>
              <a:t>tool</a:t>
            </a:r>
            <a:r>
              <a:rPr lang="de-DE" sz="2400" b="1" dirty="0"/>
              <a:t> </a:t>
            </a:r>
            <a:r>
              <a:rPr lang="de-DE" sz="2400" b="1" dirty="0" err="1"/>
              <a:t>to</a:t>
            </a:r>
            <a:r>
              <a:rPr lang="de-DE" sz="2400" b="1" dirty="0"/>
              <a:t> push </a:t>
            </a:r>
            <a:r>
              <a:rPr lang="de-DE" sz="2400" b="1" dirty="0" smtClean="0"/>
              <a:t>Scan </a:t>
            </a:r>
            <a:r>
              <a:rPr lang="de-DE" sz="2400" b="1" dirty="0" err="1" smtClean="0"/>
              <a:t>Definitions</a:t>
            </a:r>
            <a:endParaRPr lang="de-DE" sz="2400" b="1" dirty="0">
              <a:cs typeface="Times New Roman" pitchFamily="18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n-US" sz="2400" b="1" dirty="0">
                <a:cs typeface="Arial" charset="0"/>
              </a:rPr>
              <a:t>Several Control Windows may connect to one Scan Engine</a:t>
            </a:r>
            <a:endParaRPr lang="de-DE" sz="2400" b="1" dirty="0">
              <a:cs typeface="Times New Roman" pitchFamily="18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n-US" sz="2400" b="1" dirty="0">
                <a:cs typeface="Times New Roman" pitchFamily="18" charset="0"/>
              </a:rPr>
              <a:t>Plugin interface for data storage</a:t>
            </a:r>
            <a:br>
              <a:rPr lang="en-US" sz="2400" b="1" dirty="0">
                <a:cs typeface="Times New Roman" pitchFamily="18" charset="0"/>
              </a:rPr>
            </a:br>
            <a:r>
              <a:rPr lang="en-US" sz="2400" b="1" dirty="0" smtClean="0">
                <a:cs typeface="Times New Roman" pitchFamily="18" charset="0"/>
              </a:rPr>
              <a:t>ASCII </a:t>
            </a:r>
            <a:r>
              <a:rPr lang="en-US" sz="2400" b="1" dirty="0">
                <a:cs typeface="Times New Roman" pitchFamily="18" charset="0"/>
              </a:rPr>
              <a:t>Data built-in, HDF5 </a:t>
            </a:r>
            <a:r>
              <a:rPr lang="en-US" sz="2400" b="1" dirty="0" smtClean="0">
                <a:cs typeface="Times New Roman" pitchFamily="18" charset="0"/>
              </a:rPr>
              <a:t>plugin </a:t>
            </a:r>
            <a:r>
              <a:rPr lang="en-US" sz="2400" b="1" dirty="0" smtClean="0">
                <a:cs typeface="Times New Roman" pitchFamily="18" charset="0"/>
              </a:rPr>
              <a:t>available</a:t>
            </a:r>
          </a:p>
          <a:p>
            <a:pPr marL="342900" indent="-342900">
              <a:buFontTx/>
              <a:buChar char="•"/>
              <a:defRPr/>
            </a:pPr>
            <a:r>
              <a:rPr lang="de-DE" sz="2400" b="1" dirty="0" err="1" smtClean="0"/>
              <a:t>Qt</a:t>
            </a:r>
            <a:r>
              <a:rPr lang="de-DE" sz="2400" b="1" dirty="0" smtClean="0"/>
              <a:t> Library / C++</a:t>
            </a:r>
            <a:endParaRPr lang="de-DE" sz="2400" b="1" dirty="0"/>
          </a:p>
          <a:p>
            <a:pPr>
              <a:defRPr/>
            </a:pPr>
            <a:endParaRPr lang="de-D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021763" cy="1006475"/>
            <a:chOff x="0" y="2886"/>
            <a:chExt cx="5683" cy="634"/>
          </a:xfrm>
        </p:grpSpPr>
        <p:pic>
          <p:nvPicPr>
            <p:cNvPr id="13318" name="Picture 3" descr="ptb-logo-oben2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86"/>
              <a:ext cx="5683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3319" name="Object 4"/>
            <p:cNvGraphicFramePr>
              <a:graphicFrameLocks noChangeAspect="1"/>
            </p:cNvGraphicFramePr>
            <p:nvPr/>
          </p:nvGraphicFramePr>
          <p:xfrm>
            <a:off x="4967" y="3022"/>
            <a:ext cx="516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7" name="CorelDRAW" r:id="rId4" imgW="3455060" imgH="2142439" progId="CorelDRAW.Graphic.9">
                    <p:embed/>
                  </p:oleObj>
                </mc:Choice>
                <mc:Fallback>
                  <p:oleObj name="CorelDRAW" r:id="rId4" imgW="3455060" imgH="2142439" progId="CorelDRAW.Graphic.9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lum bright="12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7" y="3022"/>
                          <a:ext cx="516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7150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468313" y="404813"/>
            <a:ext cx="8001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400" b="1"/>
              <a:t>EVE</a:t>
            </a:r>
          </a:p>
        </p:txBody>
      </p:sp>
      <p:pic>
        <p:nvPicPr>
          <p:cNvPr id="13316" name="Picture 6" descr="ptb-logo-unten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021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36912"/>
            <a:ext cx="7149666" cy="3663712"/>
          </a:xfrm>
          <a:prstGeom prst="rect">
            <a:avLst/>
          </a:prstGeom>
        </p:spPr>
      </p:pic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1126331" y="866775"/>
            <a:ext cx="67691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/>
            <a:endParaRPr lang="de-DE" sz="2400" b="1" dirty="0"/>
          </a:p>
          <a:p>
            <a:pPr marL="342900" indent="-342900">
              <a:buFontTx/>
              <a:buChar char="•"/>
            </a:pPr>
            <a:r>
              <a:rPr lang="en-US" sz="2400" b="1" dirty="0">
                <a:cs typeface="Arial" charset="0"/>
              </a:rPr>
              <a:t>Eclipse Help </a:t>
            </a:r>
            <a:r>
              <a:rPr lang="en-US" sz="2400" b="1" dirty="0" smtClean="0">
                <a:cs typeface="Arial" charset="0"/>
              </a:rPr>
              <a:t>Pages</a:t>
            </a:r>
            <a:endParaRPr lang="de-DE" sz="2400" b="1" dirty="0">
              <a:cs typeface="Times New Roman" pitchFamily="18" charset="0"/>
            </a:endParaRPr>
          </a:p>
          <a:p>
            <a:pPr marL="342900" indent="-342900">
              <a:buFontTx/>
              <a:buChar char="•"/>
            </a:pPr>
            <a:r>
              <a:rPr lang="en-US" sz="2400" b="1" dirty="0" smtClean="0">
                <a:cs typeface="Arial" charset="0"/>
              </a:rPr>
              <a:t>Available at </a:t>
            </a:r>
            <a:r>
              <a:rPr lang="en-US" sz="2400" b="1" dirty="0" err="1">
                <a:cs typeface="Arial" charset="0"/>
              </a:rPr>
              <a:t>Github</a:t>
            </a:r>
            <a:r>
              <a:rPr lang="en-US" sz="2400" b="1" dirty="0">
                <a:cs typeface="Arial" charset="0"/>
              </a:rPr>
              <a:t> soon:</a:t>
            </a:r>
            <a:br>
              <a:rPr lang="en-US" sz="2400" b="1" dirty="0">
                <a:cs typeface="Arial" charset="0"/>
              </a:rPr>
            </a:br>
            <a:r>
              <a:rPr lang="en-US" sz="2400" b="1" dirty="0">
                <a:cs typeface="Arial" charset="0"/>
              </a:rPr>
              <a:t>www.github.com/eveCSS</a:t>
            </a:r>
            <a:endParaRPr lang="de-DE" sz="2400" b="1" dirty="0"/>
          </a:p>
          <a:p>
            <a:pPr marL="342900" indent="-342900">
              <a:buFontTx/>
              <a:buChar char="-"/>
            </a:pPr>
            <a:endParaRPr lang="de-DE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84213" y="1557338"/>
            <a:ext cx="7200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0" y="0"/>
            <a:ext cx="9021763" cy="1006475"/>
            <a:chOff x="0" y="2886"/>
            <a:chExt cx="5683" cy="634"/>
          </a:xfrm>
        </p:grpSpPr>
        <p:pic>
          <p:nvPicPr>
            <p:cNvPr id="3081" name="Picture 4" descr="ptb-logo-oben2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86"/>
              <a:ext cx="5683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082" name="Object 5"/>
            <p:cNvGraphicFramePr>
              <a:graphicFrameLocks noChangeAspect="1"/>
            </p:cNvGraphicFramePr>
            <p:nvPr/>
          </p:nvGraphicFramePr>
          <p:xfrm>
            <a:off x="4967" y="3022"/>
            <a:ext cx="516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7" name="CorelDRAW" r:id="rId4" imgW="3455060" imgH="2142439" progId="CorelDRAW.Graphic.9">
                    <p:embed/>
                  </p:oleObj>
                </mc:Choice>
                <mc:Fallback>
                  <p:oleObj name="CorelDRAW" r:id="rId4" imgW="3455060" imgH="2142439" progId="CorelDRAW.Graphic.9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lum bright="12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7" y="3022"/>
                          <a:ext cx="516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7150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076" name="Picture 6" descr="ptb-logo-unten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021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468313" y="26035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400" b="1">
                <a:latin typeface="Helvetica" pitchFamily="34" charset="0"/>
              </a:rPr>
              <a:t>EVE</a:t>
            </a:r>
            <a:endParaRPr lang="de-DE" b="1">
              <a:latin typeface="Helvetica" pitchFamily="34" charset="0"/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827088" y="1773238"/>
            <a:ext cx="676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/>
            <a:endParaRPr lang="de-DE"/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2268538" y="3716338"/>
            <a:ext cx="3960812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ctr"/>
            <a:endParaRPr lang="en-US" sz="2000" b="1"/>
          </a:p>
          <a:p>
            <a:pPr marL="342900" indent="-342900" algn="ctr"/>
            <a:endParaRPr lang="en-US" sz="2000" b="1"/>
          </a:p>
          <a:p>
            <a:pPr marL="342900" indent="-342900" algn="ctr"/>
            <a:endParaRPr lang="en-US" sz="2800" b="1"/>
          </a:p>
          <a:p>
            <a:pPr marL="342900" indent="-342900" algn="ctr"/>
            <a:endParaRPr lang="en-US" sz="2000" b="1"/>
          </a:p>
          <a:p>
            <a:pPr marL="342900" indent="-342900" algn="ctr"/>
            <a:endParaRPr lang="en-US" sz="2000" b="1"/>
          </a:p>
          <a:p>
            <a:pPr marL="342900" indent="-342900" algn="ctr"/>
            <a:endParaRPr lang="de-DE"/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685800" y="1828800"/>
            <a:ext cx="7924800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/>
          </a:p>
          <a:p>
            <a:pPr eaLnBrk="1" hangingPunct="1">
              <a:spcBef>
                <a:spcPct val="50000"/>
              </a:spcBef>
            </a:pPr>
            <a:r>
              <a:rPr lang="de-DE" sz="2400" b="1"/>
              <a:t>Editor:</a:t>
            </a:r>
            <a:r>
              <a:rPr lang="de-DE" sz="2400"/>
              <a:t>    </a:t>
            </a:r>
            <a:r>
              <a:rPr lang="en-US" sz="2400">
                <a:cs typeface="Times New Roman" pitchFamily="18" charset="0"/>
              </a:rPr>
              <a:t>flexible and easy configuration of scans</a:t>
            </a:r>
            <a:endParaRPr lang="de-DE" sz="2400"/>
          </a:p>
          <a:p>
            <a:pPr eaLnBrk="1" hangingPunct="1">
              <a:spcBef>
                <a:spcPct val="50000"/>
              </a:spcBef>
            </a:pPr>
            <a:r>
              <a:rPr lang="de-DE" sz="2400" b="1"/>
              <a:t>Viewer:</a:t>
            </a:r>
            <a:r>
              <a:rPr lang="de-DE" sz="2400"/>
              <a:t>  </a:t>
            </a:r>
            <a:r>
              <a:rPr lang="en-US" sz="2400">
                <a:cs typeface="Times New Roman" pitchFamily="18" charset="0"/>
              </a:rPr>
              <a:t>quick overview and access to all used devices 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               and instruments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cs typeface="Times New Roman" pitchFamily="18" charset="0"/>
              </a:rPr>
              <a:t>Engine:</a:t>
            </a:r>
            <a:r>
              <a:rPr lang="en-US" sz="2400">
                <a:cs typeface="Times New Roman" pitchFamily="18" charset="0"/>
              </a:rPr>
              <a:t> Control scan process, watch online plot </a:t>
            </a:r>
            <a:endParaRPr lang="de-DE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61"/>
          <p:cNvSpPr>
            <a:spLocks noChangeArrowheads="1"/>
          </p:cNvSpPr>
          <p:nvPr/>
        </p:nvSpPr>
        <p:spPr bwMode="auto">
          <a:xfrm>
            <a:off x="2362200" y="1371600"/>
            <a:ext cx="4343400" cy="32766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684213" y="1557338"/>
            <a:ext cx="7200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/>
          </a:p>
        </p:txBody>
      </p:sp>
      <p:grpSp>
        <p:nvGrpSpPr>
          <p:cNvPr id="4100" name="Group 105"/>
          <p:cNvGrpSpPr>
            <a:grpSpLocks/>
          </p:cNvGrpSpPr>
          <p:nvPr/>
        </p:nvGrpSpPr>
        <p:grpSpPr bwMode="auto">
          <a:xfrm>
            <a:off x="457200" y="2438400"/>
            <a:ext cx="1447800" cy="1143000"/>
            <a:chOff x="288" y="1632"/>
            <a:chExt cx="912" cy="672"/>
          </a:xfrm>
        </p:grpSpPr>
        <p:sp>
          <p:nvSpPr>
            <p:cNvPr id="4135" name="AutoShape 75"/>
            <p:cNvSpPr>
              <a:spLocks noChangeArrowheads="1"/>
            </p:cNvSpPr>
            <p:nvPr/>
          </p:nvSpPr>
          <p:spPr bwMode="auto">
            <a:xfrm>
              <a:off x="288" y="1632"/>
              <a:ext cx="912" cy="672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36" name="Text Box 17"/>
            <p:cNvSpPr txBox="1">
              <a:spLocks noChangeArrowheads="1"/>
            </p:cNvSpPr>
            <p:nvPr/>
          </p:nvSpPr>
          <p:spPr bwMode="auto">
            <a:xfrm>
              <a:off x="336" y="1776"/>
              <a:ext cx="816" cy="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b="1"/>
                <a:t>Device Definition</a:t>
              </a:r>
            </a:p>
          </p:txBody>
        </p:sp>
      </p:grpSp>
      <p:sp>
        <p:nvSpPr>
          <p:cNvPr id="4101" name="Text Box 28"/>
          <p:cNvSpPr txBox="1">
            <a:spLocks noChangeArrowheads="1"/>
          </p:cNvSpPr>
          <p:nvPr/>
        </p:nvSpPr>
        <p:spPr bwMode="auto">
          <a:xfrm>
            <a:off x="7162800" y="1828800"/>
            <a:ext cx="1081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1600"/>
              <a:t>CA</a:t>
            </a:r>
          </a:p>
        </p:txBody>
      </p:sp>
      <p:sp>
        <p:nvSpPr>
          <p:cNvPr id="4102" name="Text Box 39"/>
          <p:cNvSpPr txBox="1">
            <a:spLocks noChangeArrowheads="1"/>
          </p:cNvSpPr>
          <p:nvPr/>
        </p:nvSpPr>
        <p:spPr bwMode="auto">
          <a:xfrm>
            <a:off x="6629400" y="5638800"/>
            <a:ext cx="1081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1600"/>
              <a:t>CA</a:t>
            </a:r>
          </a:p>
        </p:txBody>
      </p:sp>
      <p:grpSp>
        <p:nvGrpSpPr>
          <p:cNvPr id="4103" name="Group 41"/>
          <p:cNvGrpSpPr>
            <a:grpSpLocks/>
          </p:cNvGrpSpPr>
          <p:nvPr/>
        </p:nvGrpSpPr>
        <p:grpSpPr bwMode="auto">
          <a:xfrm>
            <a:off x="0" y="0"/>
            <a:ext cx="9021763" cy="1006475"/>
            <a:chOff x="0" y="2886"/>
            <a:chExt cx="5683" cy="634"/>
          </a:xfrm>
        </p:grpSpPr>
        <p:pic>
          <p:nvPicPr>
            <p:cNvPr id="4133" name="Picture 42" descr="ptb-logo-oben2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86"/>
              <a:ext cx="5683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4134" name="Object 43"/>
            <p:cNvGraphicFramePr>
              <a:graphicFrameLocks noChangeAspect="1"/>
            </p:cNvGraphicFramePr>
            <p:nvPr/>
          </p:nvGraphicFramePr>
          <p:xfrm>
            <a:off x="4967" y="3022"/>
            <a:ext cx="516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3" name="CorelDRAW" r:id="rId4" imgW="3455060" imgH="2142439" progId="CorelDRAW.Graphic.9">
                    <p:embed/>
                  </p:oleObj>
                </mc:Choice>
                <mc:Fallback>
                  <p:oleObj name="CorelDRAW" r:id="rId4" imgW="3455060" imgH="2142439" progId="CorelDRAW.Graphic.9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lum bright="12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7" y="3022"/>
                          <a:ext cx="516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7150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104" name="Picture 44" descr="ptb-logo-unten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021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Rectangle 45"/>
          <p:cNvSpPr>
            <a:spLocks noChangeArrowheads="1"/>
          </p:cNvSpPr>
          <p:nvPr/>
        </p:nvSpPr>
        <p:spPr bwMode="auto">
          <a:xfrm>
            <a:off x="468313" y="284163"/>
            <a:ext cx="19891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3200" b="1"/>
              <a:t>Overview</a:t>
            </a:r>
            <a:endParaRPr lang="de-DE" sz="2000" b="1"/>
          </a:p>
        </p:txBody>
      </p:sp>
      <p:cxnSp>
        <p:nvCxnSpPr>
          <p:cNvPr id="4106" name="AutoShape 58"/>
          <p:cNvCxnSpPr>
            <a:cxnSpLocks noChangeShapeType="1"/>
            <a:endCxn id="4121" idx="2"/>
          </p:cNvCxnSpPr>
          <p:nvPr/>
        </p:nvCxnSpPr>
        <p:spPr bwMode="auto">
          <a:xfrm flipV="1">
            <a:off x="5486400" y="4433888"/>
            <a:ext cx="2590800" cy="1158875"/>
          </a:xfrm>
          <a:prstGeom prst="bentConnector2">
            <a:avLst/>
          </a:prstGeom>
          <a:noFill/>
          <a:ln w="38100">
            <a:solidFill>
              <a:srgbClr val="00CCFF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07" name="AutoShape 59"/>
          <p:cNvCxnSpPr>
            <a:cxnSpLocks noChangeShapeType="1"/>
            <a:stCxn id="4125" idx="3"/>
            <a:endCxn id="4121" idx="0"/>
          </p:cNvCxnSpPr>
          <p:nvPr/>
        </p:nvCxnSpPr>
        <p:spPr bwMode="auto">
          <a:xfrm>
            <a:off x="6415088" y="2133600"/>
            <a:ext cx="1662112" cy="1357313"/>
          </a:xfrm>
          <a:prstGeom prst="bentConnector2">
            <a:avLst/>
          </a:prstGeom>
          <a:noFill/>
          <a:ln w="38100">
            <a:solidFill>
              <a:srgbClr val="00CCFF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108" name="Picture 65" descr="css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3657600"/>
            <a:ext cx="838200" cy="701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09" name="AutoShape 70"/>
          <p:cNvCxnSpPr>
            <a:cxnSpLocks noChangeShapeType="1"/>
            <a:stCxn id="4127" idx="2"/>
            <a:endCxn id="4129" idx="1"/>
          </p:cNvCxnSpPr>
          <p:nvPr/>
        </p:nvCxnSpPr>
        <p:spPr bwMode="auto">
          <a:xfrm rot="16200000" flipH="1">
            <a:off x="3086101" y="3024187"/>
            <a:ext cx="1281112" cy="442913"/>
          </a:xfrm>
          <a:prstGeom prst="bentConnector2">
            <a:avLst/>
          </a:prstGeom>
          <a:noFill/>
          <a:ln w="38100">
            <a:solidFill>
              <a:srgbClr val="3366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10" name="AutoShape 72"/>
          <p:cNvCxnSpPr>
            <a:cxnSpLocks noChangeShapeType="1"/>
            <a:stCxn id="4129" idx="2"/>
            <a:endCxn id="4131" idx="0"/>
          </p:cNvCxnSpPr>
          <p:nvPr/>
        </p:nvCxnSpPr>
        <p:spPr bwMode="auto">
          <a:xfrm rot="5400000">
            <a:off x="4319587" y="4762501"/>
            <a:ext cx="809625" cy="0"/>
          </a:xfrm>
          <a:prstGeom prst="straightConnector1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1" name="Text Box 73"/>
          <p:cNvSpPr txBox="1">
            <a:spLocks noChangeArrowheads="1"/>
          </p:cNvSpPr>
          <p:nvPr/>
        </p:nvSpPr>
        <p:spPr bwMode="auto">
          <a:xfrm>
            <a:off x="4572000" y="4724400"/>
            <a:ext cx="1081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sz="1600"/>
              <a:t>Control</a:t>
            </a:r>
          </a:p>
        </p:txBody>
      </p:sp>
      <p:sp>
        <p:nvSpPr>
          <p:cNvPr id="4112" name="Text Box 74"/>
          <p:cNvSpPr txBox="1">
            <a:spLocks noChangeArrowheads="1"/>
          </p:cNvSpPr>
          <p:nvPr/>
        </p:nvSpPr>
        <p:spPr bwMode="auto">
          <a:xfrm>
            <a:off x="2667000" y="3733800"/>
            <a:ext cx="12334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1600" dirty="0"/>
              <a:t>Scan </a:t>
            </a:r>
            <a:r>
              <a:rPr lang="de-DE" sz="1600" dirty="0" smtClean="0"/>
              <a:t>Definition</a:t>
            </a:r>
            <a:endParaRPr lang="de-DE" sz="1600" dirty="0"/>
          </a:p>
        </p:txBody>
      </p:sp>
      <p:grpSp>
        <p:nvGrpSpPr>
          <p:cNvPr id="4113" name="Group 80"/>
          <p:cNvGrpSpPr>
            <a:grpSpLocks/>
          </p:cNvGrpSpPr>
          <p:nvPr/>
        </p:nvGrpSpPr>
        <p:grpSpPr bwMode="auto">
          <a:xfrm>
            <a:off x="3962400" y="5181600"/>
            <a:ext cx="1524000" cy="914400"/>
            <a:chOff x="384" y="3360"/>
            <a:chExt cx="960" cy="576"/>
          </a:xfrm>
        </p:grpSpPr>
        <p:sp>
          <p:nvSpPr>
            <p:cNvPr id="4131" name="AutoShape 79"/>
            <p:cNvSpPr>
              <a:spLocks noChangeArrowheads="1"/>
            </p:cNvSpPr>
            <p:nvPr/>
          </p:nvSpPr>
          <p:spPr bwMode="auto">
            <a:xfrm>
              <a:off x="384" y="3360"/>
              <a:ext cx="960" cy="576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32" name="Rectangle 78"/>
            <p:cNvSpPr>
              <a:spLocks noChangeArrowheads="1"/>
            </p:cNvSpPr>
            <p:nvPr/>
          </p:nvSpPr>
          <p:spPr bwMode="auto">
            <a:xfrm>
              <a:off x="576" y="3408"/>
              <a:ext cx="589" cy="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b="1">
                  <a:solidFill>
                    <a:srgbClr val="49037D"/>
                  </a:solidFill>
                </a:rPr>
                <a:t>Scan-</a:t>
              </a:r>
              <a:br>
                <a:rPr lang="de-DE" b="1">
                  <a:solidFill>
                    <a:srgbClr val="49037D"/>
                  </a:solidFill>
                </a:rPr>
              </a:br>
              <a:r>
                <a:rPr lang="de-DE" b="1">
                  <a:solidFill>
                    <a:srgbClr val="49037D"/>
                  </a:solidFill>
                </a:rPr>
                <a:t>Engine</a:t>
              </a:r>
            </a:p>
          </p:txBody>
        </p:sp>
      </p:grpSp>
      <p:grpSp>
        <p:nvGrpSpPr>
          <p:cNvPr id="4114" name="Group 85"/>
          <p:cNvGrpSpPr>
            <a:grpSpLocks/>
          </p:cNvGrpSpPr>
          <p:nvPr/>
        </p:nvGrpSpPr>
        <p:grpSpPr bwMode="auto">
          <a:xfrm>
            <a:off x="3962400" y="3429000"/>
            <a:ext cx="1524000" cy="914400"/>
            <a:chOff x="1680" y="2304"/>
            <a:chExt cx="960" cy="576"/>
          </a:xfrm>
        </p:grpSpPr>
        <p:sp>
          <p:nvSpPr>
            <p:cNvPr id="4129" name="AutoShape 82"/>
            <p:cNvSpPr>
              <a:spLocks noChangeArrowheads="1"/>
            </p:cNvSpPr>
            <p:nvPr/>
          </p:nvSpPr>
          <p:spPr bwMode="auto">
            <a:xfrm>
              <a:off x="1680" y="2304"/>
              <a:ext cx="960" cy="576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28575">
              <a:solidFill>
                <a:srgbClr val="FFCC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30" name="Rectangle 83"/>
            <p:cNvSpPr>
              <a:spLocks noChangeArrowheads="1"/>
            </p:cNvSpPr>
            <p:nvPr/>
          </p:nvSpPr>
          <p:spPr bwMode="auto">
            <a:xfrm>
              <a:off x="1872" y="2352"/>
              <a:ext cx="589" cy="43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b="1" dirty="0">
                  <a:solidFill>
                    <a:srgbClr val="49037D"/>
                  </a:solidFill>
                </a:rPr>
                <a:t>Engine</a:t>
              </a:r>
            </a:p>
            <a:p>
              <a:pPr algn="ctr"/>
              <a:r>
                <a:rPr lang="de-DE" b="1" dirty="0" smtClean="0">
                  <a:solidFill>
                    <a:srgbClr val="49037D"/>
                  </a:solidFill>
                </a:rPr>
                <a:t>GUI</a:t>
              </a:r>
              <a:endParaRPr lang="de-DE" b="1" dirty="0">
                <a:solidFill>
                  <a:srgbClr val="49037D"/>
                </a:solidFill>
              </a:endParaRPr>
            </a:p>
          </p:txBody>
        </p:sp>
      </p:grpSp>
      <p:grpSp>
        <p:nvGrpSpPr>
          <p:cNvPr id="4115" name="Group 93"/>
          <p:cNvGrpSpPr>
            <a:grpSpLocks/>
          </p:cNvGrpSpPr>
          <p:nvPr/>
        </p:nvGrpSpPr>
        <p:grpSpPr bwMode="auto">
          <a:xfrm>
            <a:off x="2743200" y="1676400"/>
            <a:ext cx="1524000" cy="914400"/>
            <a:chOff x="672" y="3120"/>
            <a:chExt cx="960" cy="576"/>
          </a:xfrm>
        </p:grpSpPr>
        <p:sp>
          <p:nvSpPr>
            <p:cNvPr id="4127" name="AutoShape 87"/>
            <p:cNvSpPr>
              <a:spLocks noChangeArrowheads="1"/>
            </p:cNvSpPr>
            <p:nvPr/>
          </p:nvSpPr>
          <p:spPr bwMode="auto">
            <a:xfrm>
              <a:off x="672" y="3120"/>
              <a:ext cx="960" cy="576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28575">
              <a:solidFill>
                <a:srgbClr val="FFCC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28" name="Rectangle 88"/>
            <p:cNvSpPr>
              <a:spLocks noChangeArrowheads="1"/>
            </p:cNvSpPr>
            <p:nvPr/>
          </p:nvSpPr>
          <p:spPr bwMode="auto">
            <a:xfrm>
              <a:off x="864" y="3168"/>
              <a:ext cx="589" cy="43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b="1">
                  <a:solidFill>
                    <a:srgbClr val="49037D"/>
                  </a:solidFill>
                </a:rPr>
                <a:t>Editor</a:t>
              </a:r>
            </a:p>
          </p:txBody>
        </p:sp>
      </p:grpSp>
      <p:grpSp>
        <p:nvGrpSpPr>
          <p:cNvPr id="4116" name="Group 92"/>
          <p:cNvGrpSpPr>
            <a:grpSpLocks/>
          </p:cNvGrpSpPr>
          <p:nvPr/>
        </p:nvGrpSpPr>
        <p:grpSpPr bwMode="auto">
          <a:xfrm>
            <a:off x="4876800" y="1676400"/>
            <a:ext cx="1524000" cy="914400"/>
            <a:chOff x="480" y="2352"/>
            <a:chExt cx="960" cy="576"/>
          </a:xfrm>
        </p:grpSpPr>
        <p:sp>
          <p:nvSpPr>
            <p:cNvPr id="4125" name="AutoShape 90"/>
            <p:cNvSpPr>
              <a:spLocks noChangeArrowheads="1"/>
            </p:cNvSpPr>
            <p:nvPr/>
          </p:nvSpPr>
          <p:spPr bwMode="auto">
            <a:xfrm>
              <a:off x="480" y="2352"/>
              <a:ext cx="960" cy="576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28575">
              <a:solidFill>
                <a:srgbClr val="FFCC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26" name="Rectangle 91"/>
            <p:cNvSpPr>
              <a:spLocks noChangeArrowheads="1"/>
            </p:cNvSpPr>
            <p:nvPr/>
          </p:nvSpPr>
          <p:spPr bwMode="auto">
            <a:xfrm>
              <a:off x="672" y="2400"/>
              <a:ext cx="589" cy="43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b="1">
                  <a:solidFill>
                    <a:srgbClr val="49037D"/>
                  </a:solidFill>
                </a:rPr>
                <a:t>Viewer</a:t>
              </a:r>
            </a:p>
          </p:txBody>
        </p:sp>
      </p:grpSp>
      <p:grpSp>
        <p:nvGrpSpPr>
          <p:cNvPr id="4117" name="Group 98"/>
          <p:cNvGrpSpPr>
            <a:grpSpLocks/>
          </p:cNvGrpSpPr>
          <p:nvPr/>
        </p:nvGrpSpPr>
        <p:grpSpPr bwMode="auto">
          <a:xfrm>
            <a:off x="1447800" y="5181600"/>
            <a:ext cx="1447800" cy="914400"/>
            <a:chOff x="912" y="3264"/>
            <a:chExt cx="912" cy="576"/>
          </a:xfrm>
        </p:grpSpPr>
        <p:sp>
          <p:nvSpPr>
            <p:cNvPr id="4123" name="AutoShape 96"/>
            <p:cNvSpPr>
              <a:spLocks noChangeArrowheads="1"/>
            </p:cNvSpPr>
            <p:nvPr/>
          </p:nvSpPr>
          <p:spPr bwMode="auto">
            <a:xfrm>
              <a:off x="912" y="3264"/>
              <a:ext cx="912" cy="576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24" name="Text Box 97"/>
            <p:cNvSpPr txBox="1">
              <a:spLocks noChangeArrowheads="1"/>
            </p:cNvSpPr>
            <p:nvPr/>
          </p:nvSpPr>
          <p:spPr bwMode="auto">
            <a:xfrm>
              <a:off x="912" y="3408"/>
              <a:ext cx="9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b="1" dirty="0" err="1" smtClean="0"/>
                <a:t>Datafile</a:t>
              </a:r>
              <a:endParaRPr lang="de-DE" b="1" dirty="0"/>
            </a:p>
          </p:txBody>
        </p:sp>
      </p:grpSp>
      <p:cxnSp>
        <p:nvCxnSpPr>
          <p:cNvPr id="4118" name="AutoShape 99"/>
          <p:cNvCxnSpPr>
            <a:cxnSpLocks noChangeShapeType="1"/>
            <a:stCxn id="4131" idx="1"/>
            <a:endCxn id="4123" idx="3"/>
          </p:cNvCxnSpPr>
          <p:nvPr/>
        </p:nvCxnSpPr>
        <p:spPr bwMode="auto">
          <a:xfrm flipH="1">
            <a:off x="2909888" y="5638800"/>
            <a:ext cx="1038225" cy="0"/>
          </a:xfrm>
          <a:prstGeom prst="straightConnector1">
            <a:avLst/>
          </a:prstGeom>
          <a:noFill/>
          <a:ln w="38100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119" name="Group 103"/>
          <p:cNvGrpSpPr>
            <a:grpSpLocks/>
          </p:cNvGrpSpPr>
          <p:nvPr/>
        </p:nvGrpSpPr>
        <p:grpSpPr bwMode="auto">
          <a:xfrm>
            <a:off x="7315200" y="3505200"/>
            <a:ext cx="1524000" cy="914400"/>
            <a:chOff x="4656" y="3312"/>
            <a:chExt cx="960" cy="576"/>
          </a:xfrm>
        </p:grpSpPr>
        <p:sp>
          <p:nvSpPr>
            <p:cNvPr id="4121" name="AutoShape 101"/>
            <p:cNvSpPr>
              <a:spLocks noChangeArrowheads="1"/>
            </p:cNvSpPr>
            <p:nvPr/>
          </p:nvSpPr>
          <p:spPr bwMode="auto">
            <a:xfrm>
              <a:off x="4656" y="3312"/>
              <a:ext cx="960" cy="576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22" name="Rectangle 102"/>
            <p:cNvSpPr>
              <a:spLocks noChangeArrowheads="1"/>
            </p:cNvSpPr>
            <p:nvPr/>
          </p:nvSpPr>
          <p:spPr bwMode="auto">
            <a:xfrm>
              <a:off x="4848" y="3360"/>
              <a:ext cx="589" cy="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b="1">
                  <a:solidFill>
                    <a:srgbClr val="49037D"/>
                  </a:solidFill>
                </a:rPr>
                <a:t>EPICS</a:t>
              </a:r>
            </a:p>
            <a:p>
              <a:pPr algn="ctr"/>
              <a:r>
                <a:rPr lang="de-DE" b="1">
                  <a:solidFill>
                    <a:srgbClr val="49037D"/>
                  </a:solidFill>
                </a:rPr>
                <a:t>IOCs</a:t>
              </a:r>
            </a:p>
          </p:txBody>
        </p:sp>
      </p:grpSp>
      <p:cxnSp>
        <p:nvCxnSpPr>
          <p:cNvPr id="4120" name="AutoShape 104"/>
          <p:cNvCxnSpPr>
            <a:cxnSpLocks noChangeShapeType="1"/>
            <a:stCxn id="4098" idx="1"/>
            <a:endCxn id="4135" idx="3"/>
          </p:cNvCxnSpPr>
          <p:nvPr/>
        </p:nvCxnSpPr>
        <p:spPr bwMode="auto">
          <a:xfrm flipH="1">
            <a:off x="1919288" y="3009900"/>
            <a:ext cx="442912" cy="0"/>
          </a:xfrm>
          <a:prstGeom prst="straightConnector1">
            <a:avLst/>
          </a:prstGeom>
          <a:noFill/>
          <a:ln w="38100">
            <a:solidFill>
              <a:srgbClr val="3366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468313" y="404813"/>
            <a:ext cx="1166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400" b="1"/>
              <a:t>Viewer</a:t>
            </a:r>
          </a:p>
        </p:txBody>
      </p:sp>
      <p:pic>
        <p:nvPicPr>
          <p:cNvPr id="5125" name="Picture 7" descr="ptb-logo-unten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021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0" y="0"/>
            <a:ext cx="9021763" cy="1006475"/>
            <a:chOff x="0" y="2886"/>
            <a:chExt cx="5683" cy="634"/>
          </a:xfrm>
        </p:grpSpPr>
        <p:pic>
          <p:nvPicPr>
            <p:cNvPr id="5128" name="Picture 4" descr="ptb-logo-oben2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86"/>
              <a:ext cx="5683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5129" name="Object 5"/>
            <p:cNvGraphicFramePr>
              <a:graphicFrameLocks noChangeAspect="1"/>
            </p:cNvGraphicFramePr>
            <p:nvPr/>
          </p:nvGraphicFramePr>
          <p:xfrm>
            <a:off x="4967" y="3022"/>
            <a:ext cx="516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4" name="CorelDRAW" r:id="rId5" imgW="3455060" imgH="2142439" progId="CorelDRAW.Graphic.9">
                    <p:embed/>
                  </p:oleObj>
                </mc:Choice>
                <mc:Fallback>
                  <p:oleObj name="CorelDRAW" r:id="rId5" imgW="3455060" imgH="2142439" progId="CorelDRAW.Graphic.9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lum bright="12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7" y="3022"/>
                          <a:ext cx="516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7150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Grafik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667"/>
            <a:ext cx="9144000" cy="6360277"/>
          </a:xfrm>
          <a:prstGeom prst="rect">
            <a:avLst/>
          </a:prstGeom>
        </p:spPr>
      </p:pic>
      <p:sp>
        <p:nvSpPr>
          <p:cNvPr id="5126" name="AutoShape 8"/>
          <p:cNvSpPr>
            <a:spLocks noChangeArrowheads="1"/>
          </p:cNvSpPr>
          <p:nvPr/>
        </p:nvSpPr>
        <p:spPr bwMode="auto">
          <a:xfrm>
            <a:off x="5724128" y="100013"/>
            <a:ext cx="2743200" cy="609600"/>
          </a:xfrm>
          <a:prstGeom prst="wedgeRoundRectCallout">
            <a:avLst>
              <a:gd name="adj1" fmla="val 32708"/>
              <a:gd name="adj2" fmla="val 158801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dirty="0">
                <a:cs typeface="Times New Roman" pitchFamily="18" charset="0"/>
              </a:rPr>
              <a:t>Alias name</a:t>
            </a:r>
            <a:r>
              <a:rPr lang="de-DE" dirty="0"/>
              <a:t>s </a:t>
            </a:r>
            <a:r>
              <a:rPr lang="de-DE" dirty="0" err="1"/>
              <a:t>for</a:t>
            </a:r>
            <a:r>
              <a:rPr lang="de-DE" dirty="0"/>
              <a:t> PVs</a:t>
            </a:r>
          </a:p>
        </p:txBody>
      </p:sp>
      <p:sp>
        <p:nvSpPr>
          <p:cNvPr id="5127" name="AutoShape 9"/>
          <p:cNvSpPr>
            <a:spLocks noChangeArrowheads="1"/>
          </p:cNvSpPr>
          <p:nvPr/>
        </p:nvSpPr>
        <p:spPr bwMode="auto">
          <a:xfrm>
            <a:off x="1635125" y="6172200"/>
            <a:ext cx="3124200" cy="533400"/>
          </a:xfrm>
          <a:prstGeom prst="wedgeRoundRectCallout">
            <a:avLst>
              <a:gd name="adj1" fmla="val -57114"/>
              <a:gd name="adj2" fmla="val -713452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dirty="0">
                <a:cs typeface="Times New Roman" pitchFamily="18" charset="0"/>
              </a:rPr>
              <a:t>Devices may be grouped</a:t>
            </a:r>
            <a:r>
              <a:rPr lang="de-DE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6"/>
          <p:cNvGrpSpPr>
            <a:grpSpLocks/>
          </p:cNvGrpSpPr>
          <p:nvPr/>
        </p:nvGrpSpPr>
        <p:grpSpPr bwMode="auto">
          <a:xfrm>
            <a:off x="0" y="0"/>
            <a:ext cx="9021763" cy="1006475"/>
            <a:chOff x="0" y="2886"/>
            <a:chExt cx="5683" cy="634"/>
          </a:xfrm>
        </p:grpSpPr>
        <p:pic>
          <p:nvPicPr>
            <p:cNvPr id="6151" name="Picture 7" descr="ptb-logo-oben2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86"/>
              <a:ext cx="5683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6152" name="Object 8"/>
            <p:cNvGraphicFramePr>
              <a:graphicFrameLocks noChangeAspect="1"/>
            </p:cNvGraphicFramePr>
            <p:nvPr/>
          </p:nvGraphicFramePr>
          <p:xfrm>
            <a:off x="4967" y="3022"/>
            <a:ext cx="516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9" name="CorelDRAW" r:id="rId4" imgW="3455060" imgH="2142439" progId="CorelDRAW.Graphic.9">
                    <p:embed/>
                  </p:oleObj>
                </mc:Choice>
                <mc:Fallback>
                  <p:oleObj name="CorelDRAW" r:id="rId4" imgW="3455060" imgH="2142439" progId="CorelDRAW.Graphic.9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lum bright="12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7" y="3022"/>
                          <a:ext cx="516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7150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468313" y="404813"/>
            <a:ext cx="1063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400" b="1"/>
              <a:t>Editor</a:t>
            </a:r>
          </a:p>
        </p:txBody>
      </p:sp>
      <p:pic>
        <p:nvPicPr>
          <p:cNvPr id="6148" name="Picture 9" descr="ptb-logo-unten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021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85800" y="1355725"/>
            <a:ext cx="727075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de-DE" sz="2400" b="1" dirty="0" smtClean="0"/>
              <a:t>Scan </a:t>
            </a:r>
            <a:r>
              <a:rPr lang="de-DE" sz="2400" b="1" dirty="0" err="1" smtClean="0"/>
              <a:t>Sequence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is</a:t>
            </a:r>
            <a:r>
              <a:rPr lang="de-DE" sz="2400" b="1" dirty="0" smtClean="0"/>
              <a:t> </a:t>
            </a:r>
            <a:r>
              <a:rPr lang="de-DE" sz="2400" b="1" dirty="0" err="1"/>
              <a:t>built</a:t>
            </a:r>
            <a:r>
              <a:rPr lang="de-DE" sz="2400" b="1" dirty="0"/>
              <a:t> </a:t>
            </a:r>
            <a:r>
              <a:rPr lang="de-DE" sz="2400" b="1" dirty="0" err="1" smtClean="0"/>
              <a:t>of</a:t>
            </a:r>
            <a:r>
              <a:rPr lang="de-DE" sz="2400" b="1" dirty="0" smtClean="0"/>
              <a:t> </a:t>
            </a:r>
            <a:r>
              <a:rPr lang="de-DE" sz="2400" b="1" dirty="0" smtClean="0"/>
              <a:t>Scan </a:t>
            </a:r>
            <a:r>
              <a:rPr lang="de-DE" sz="2400" b="1" dirty="0"/>
              <a:t>Modules</a:t>
            </a:r>
          </a:p>
          <a:p>
            <a:pPr marL="342900" indent="-342900">
              <a:buFont typeface="Arial" charset="0"/>
              <a:buChar char="•"/>
            </a:pPr>
            <a:r>
              <a:rPr lang="de-DE" sz="2400" b="1" dirty="0"/>
              <a:t>Scan Modules </a:t>
            </a:r>
            <a:r>
              <a:rPr lang="de-DE" sz="2400" b="1" dirty="0" err="1"/>
              <a:t>may</a:t>
            </a:r>
            <a:r>
              <a:rPr lang="de-DE" sz="2400" b="1" dirty="0"/>
              <a:t> </a:t>
            </a:r>
            <a:r>
              <a:rPr lang="de-DE" sz="2400" b="1" dirty="0" err="1"/>
              <a:t>be</a:t>
            </a:r>
            <a:r>
              <a:rPr lang="de-DE" sz="2400" b="1" dirty="0"/>
              <a:t> </a:t>
            </a:r>
            <a:r>
              <a:rPr lang="de-DE" sz="2400" b="1" dirty="0" err="1"/>
              <a:t>appended</a:t>
            </a:r>
            <a:r>
              <a:rPr lang="de-DE" sz="2400" b="1" dirty="0"/>
              <a:t> </a:t>
            </a:r>
            <a:r>
              <a:rPr lang="de-DE" sz="2400" b="1" dirty="0" err="1"/>
              <a:t>or</a:t>
            </a:r>
            <a:r>
              <a:rPr lang="de-DE" sz="2400" b="1" dirty="0"/>
              <a:t> </a:t>
            </a:r>
            <a:r>
              <a:rPr lang="de-DE" sz="2400" b="1" dirty="0" err="1"/>
              <a:t>nested</a:t>
            </a:r>
            <a:endParaRPr lang="de-DE" sz="2400" b="1" dirty="0"/>
          </a:p>
          <a:p>
            <a:pPr marL="342900" indent="-342900">
              <a:buFont typeface="Arial" charset="0"/>
              <a:buChar char="•"/>
            </a:pPr>
            <a:endParaRPr lang="de-DE" sz="2400" b="1" dirty="0"/>
          </a:p>
          <a:p>
            <a:pPr marL="342900" indent="-342900">
              <a:buFontTx/>
              <a:buChar char="-"/>
            </a:pPr>
            <a:endParaRPr lang="de-DE" sz="2400" b="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780928"/>
            <a:ext cx="4400000" cy="26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021763" cy="1006475"/>
            <a:chOff x="0" y="2886"/>
            <a:chExt cx="5683" cy="634"/>
          </a:xfrm>
        </p:grpSpPr>
        <p:pic>
          <p:nvPicPr>
            <p:cNvPr id="7176" name="Picture 3" descr="ptb-logo-oben2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86"/>
              <a:ext cx="5683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7177" name="Object 4"/>
            <p:cNvGraphicFramePr>
              <a:graphicFrameLocks noChangeAspect="1"/>
            </p:cNvGraphicFramePr>
            <p:nvPr/>
          </p:nvGraphicFramePr>
          <p:xfrm>
            <a:off x="4967" y="3022"/>
            <a:ext cx="516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3" name="CorelDRAW" r:id="rId4" imgW="3455060" imgH="2142439" progId="CorelDRAW.Graphic.9">
                    <p:embed/>
                  </p:oleObj>
                </mc:Choice>
                <mc:Fallback>
                  <p:oleObj name="CorelDRAW" r:id="rId4" imgW="3455060" imgH="2142439" progId="CorelDRAW.Graphic.9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lum bright="12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7" y="3022"/>
                          <a:ext cx="516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7150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68313" y="404813"/>
            <a:ext cx="206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400" b="1"/>
              <a:t>Scan Module</a:t>
            </a:r>
          </a:p>
        </p:txBody>
      </p:sp>
      <p:pic>
        <p:nvPicPr>
          <p:cNvPr id="7172" name="Picture 6" descr="ptb-logo-unten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021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685800" y="1371600"/>
            <a:ext cx="6769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/>
            <a:endParaRPr lang="de-DE" sz="2000" b="1"/>
          </a:p>
          <a:p>
            <a:pPr marL="342900" indent="-342900">
              <a:buFontTx/>
              <a:buChar char="-"/>
            </a:pPr>
            <a:endParaRPr lang="de-DE" sz="2000" b="1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85800" y="1268413"/>
            <a:ext cx="727075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 sz="2400" b="1" dirty="0"/>
              <a:t>Scan Modules </a:t>
            </a:r>
            <a:r>
              <a:rPr lang="de-DE" sz="2400" b="1" dirty="0" err="1"/>
              <a:t>may</a:t>
            </a:r>
            <a:r>
              <a:rPr lang="de-DE" sz="2400" b="1" dirty="0"/>
              <a:t> </a:t>
            </a:r>
            <a:r>
              <a:rPr lang="de-DE" sz="2400" b="1" dirty="0" err="1"/>
              <a:t>have</a:t>
            </a:r>
            <a:endParaRPr lang="de-DE" sz="2400" b="1" dirty="0"/>
          </a:p>
          <a:p>
            <a:pPr marL="342900" indent="-342900">
              <a:buFont typeface="Arial" charset="0"/>
              <a:buChar char="•"/>
              <a:defRPr/>
            </a:pPr>
            <a:r>
              <a:rPr lang="de-DE" sz="2400" b="1" dirty="0" err="1"/>
              <a:t>Axes</a:t>
            </a:r>
            <a:r>
              <a:rPr lang="de-DE" sz="2400" b="1" dirty="0"/>
              <a:t> </a:t>
            </a:r>
            <a:r>
              <a:rPr lang="de-DE" sz="2400" b="1" dirty="0" err="1"/>
              <a:t>with</a:t>
            </a:r>
            <a:r>
              <a:rPr lang="de-DE" sz="2400" b="1" dirty="0"/>
              <a:t> a </a:t>
            </a:r>
            <a:r>
              <a:rPr lang="de-DE" sz="2400" b="1" dirty="0" err="1"/>
              <a:t>corresponding</a:t>
            </a:r>
            <a:r>
              <a:rPr lang="de-DE" sz="2400" b="1" dirty="0"/>
              <a:t> </a:t>
            </a:r>
            <a:r>
              <a:rPr lang="de-DE" sz="2400" b="1" dirty="0" err="1"/>
              <a:t>position</a:t>
            </a:r>
            <a:r>
              <a:rPr lang="de-DE" sz="2400" b="1" dirty="0"/>
              <a:t> </a:t>
            </a:r>
            <a:r>
              <a:rPr lang="de-DE" sz="2400" b="1" dirty="0" err="1"/>
              <a:t>list</a:t>
            </a:r>
            <a:endParaRPr lang="de-DE" sz="2400" b="1" dirty="0"/>
          </a:p>
          <a:p>
            <a:pPr marL="342900" indent="-342900">
              <a:buFont typeface="Arial" charset="0"/>
              <a:buChar char="•"/>
              <a:defRPr/>
            </a:pPr>
            <a:r>
              <a:rPr lang="de-DE" sz="2400" b="1" dirty="0" err="1"/>
              <a:t>Detectors</a:t>
            </a:r>
            <a:r>
              <a:rPr lang="de-DE" sz="2400" b="1" dirty="0"/>
              <a:t> Channels</a:t>
            </a:r>
          </a:p>
          <a:p>
            <a:pPr marL="342900" indent="-342900">
              <a:buFont typeface="Arial" charset="0"/>
              <a:buChar char="•"/>
              <a:defRPr/>
            </a:pPr>
            <a:r>
              <a:rPr lang="de-DE" sz="2400" b="1" dirty="0" err="1"/>
              <a:t>Pre</a:t>
            </a:r>
            <a:r>
              <a:rPr lang="de-DE" sz="2400" b="1" dirty="0"/>
              <a:t>- / Post-Scan Actions</a:t>
            </a:r>
          </a:p>
          <a:p>
            <a:pPr marL="342900" indent="-342900">
              <a:buFont typeface="Arial" charset="0"/>
              <a:buChar char="•"/>
              <a:defRPr/>
            </a:pPr>
            <a:r>
              <a:rPr lang="de-DE" sz="2400" b="1" dirty="0" err="1"/>
              <a:t>Predefined</a:t>
            </a:r>
            <a:r>
              <a:rPr lang="de-DE" sz="2400" b="1" dirty="0"/>
              <a:t> </a:t>
            </a:r>
            <a:r>
              <a:rPr lang="de-DE" sz="2400" b="1" dirty="0" err="1"/>
              <a:t>Positioning</a:t>
            </a:r>
            <a:r>
              <a:rPr lang="de-DE" sz="2400" b="1" dirty="0"/>
              <a:t> </a:t>
            </a:r>
            <a:r>
              <a:rPr lang="de-DE" sz="2400" b="1" dirty="0" err="1"/>
              <a:t>Functions</a:t>
            </a:r>
            <a:endParaRPr lang="de-DE" sz="2400" b="1" dirty="0"/>
          </a:p>
          <a:p>
            <a:pPr marL="342900" indent="-342900">
              <a:buFont typeface="Arial" charset="0"/>
              <a:buChar char="•"/>
              <a:defRPr/>
            </a:pPr>
            <a:r>
              <a:rPr lang="de-DE" sz="2400" b="1" dirty="0"/>
              <a:t>Plot Definition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785" y="3789040"/>
            <a:ext cx="5076191" cy="2533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021763" cy="1006475"/>
            <a:chOff x="0" y="2886"/>
            <a:chExt cx="5683" cy="634"/>
          </a:xfrm>
        </p:grpSpPr>
        <p:pic>
          <p:nvPicPr>
            <p:cNvPr id="8198" name="Picture 3" descr="ptb-logo-oben2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86"/>
              <a:ext cx="5683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8199" name="Object 4"/>
            <p:cNvGraphicFramePr>
              <a:graphicFrameLocks noChangeAspect="1"/>
            </p:cNvGraphicFramePr>
            <p:nvPr/>
          </p:nvGraphicFramePr>
          <p:xfrm>
            <a:off x="4967" y="3022"/>
            <a:ext cx="516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6" name="CorelDRAW" r:id="rId4" imgW="3455060" imgH="2142439" progId="CorelDRAW.Graphic.9">
                    <p:embed/>
                  </p:oleObj>
                </mc:Choice>
                <mc:Fallback>
                  <p:oleObj name="CorelDRAW" r:id="rId4" imgW="3455060" imgH="2142439" progId="CorelDRAW.Graphic.9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lum bright="12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7" y="3022"/>
                          <a:ext cx="516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7150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468313" y="404813"/>
            <a:ext cx="1063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400" b="1"/>
              <a:t>Editor</a:t>
            </a:r>
          </a:p>
        </p:txBody>
      </p:sp>
      <p:pic>
        <p:nvPicPr>
          <p:cNvPr id="8196" name="Picture 6" descr="ptb-logo-unten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021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685800" y="1371600"/>
            <a:ext cx="6769100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de-DE" sz="2400" b="1" dirty="0" err="1"/>
              <a:t>Define</a:t>
            </a:r>
            <a:r>
              <a:rPr lang="de-DE" sz="2400" b="1" dirty="0"/>
              <a:t> </a:t>
            </a:r>
            <a:r>
              <a:rPr lang="de-DE" sz="2400" b="1" dirty="0" err="1"/>
              <a:t>motor</a:t>
            </a:r>
            <a:r>
              <a:rPr lang="de-DE" sz="2400" b="1" dirty="0"/>
              <a:t> </a:t>
            </a:r>
            <a:r>
              <a:rPr lang="de-DE" sz="2400" b="1" dirty="0" err="1"/>
              <a:t>axis</a:t>
            </a:r>
            <a:r>
              <a:rPr lang="de-DE" sz="2400" b="1" dirty="0"/>
              <a:t> </a:t>
            </a:r>
            <a:r>
              <a:rPr lang="de-DE" sz="2400" b="1" dirty="0" err="1"/>
              <a:t>positions</a:t>
            </a:r>
            <a:r>
              <a:rPr lang="de-DE" sz="2400" b="1" dirty="0" smtClean="0"/>
              <a:t>:</a:t>
            </a:r>
            <a:endParaRPr lang="de-DE" sz="2400" b="1" dirty="0"/>
          </a:p>
          <a:p>
            <a:pPr marL="342900" indent="-342900">
              <a:buFontTx/>
              <a:buChar char="•"/>
            </a:pPr>
            <a:r>
              <a:rPr lang="en-US" sz="2400" b="1" dirty="0">
                <a:cs typeface="Arial" charset="0"/>
              </a:rPr>
              <a:t>Start, Stop, </a:t>
            </a:r>
            <a:r>
              <a:rPr lang="en-US" sz="2400" b="1" dirty="0" err="1">
                <a:cs typeface="Arial" charset="0"/>
              </a:rPr>
              <a:t>Stepwidth</a:t>
            </a:r>
            <a:endParaRPr lang="de-DE" sz="2400" b="1" dirty="0">
              <a:cs typeface="Times New Roman" pitchFamily="18" charset="0"/>
            </a:endParaRPr>
          </a:p>
          <a:p>
            <a:pPr marL="342900" indent="-342900">
              <a:buFontTx/>
              <a:buChar char="•"/>
            </a:pPr>
            <a:r>
              <a:rPr lang="en-US" sz="2400" b="1" dirty="0">
                <a:cs typeface="Arial" charset="0"/>
              </a:rPr>
              <a:t>follow other axis (with </a:t>
            </a:r>
            <a:r>
              <a:rPr lang="en-US" sz="2400" b="1" dirty="0" smtClean="0">
                <a:cs typeface="Arial" charset="0"/>
              </a:rPr>
              <a:t>offset / factor</a:t>
            </a:r>
            <a:r>
              <a:rPr lang="en-US" sz="2400" b="1" dirty="0">
                <a:cs typeface="Arial" charset="0"/>
              </a:rPr>
              <a:t>)</a:t>
            </a:r>
            <a:endParaRPr lang="de-DE" sz="2400" b="1" dirty="0">
              <a:cs typeface="Times New Roman" pitchFamily="18" charset="0"/>
            </a:endParaRPr>
          </a:p>
          <a:p>
            <a:pPr marL="342900" indent="-342900">
              <a:buFontTx/>
              <a:buChar char="•"/>
            </a:pPr>
            <a:r>
              <a:rPr lang="en-US" sz="2400" b="1" dirty="0">
                <a:cs typeface="Arial" charset="0"/>
              </a:rPr>
              <a:t>read positions from file</a:t>
            </a:r>
            <a:endParaRPr lang="de-DE" sz="2400" b="1" dirty="0">
              <a:cs typeface="Times New Roman" pitchFamily="18" charset="0"/>
            </a:endParaRPr>
          </a:p>
          <a:p>
            <a:pPr marL="342900" indent="-342900">
              <a:buFontTx/>
              <a:buChar char="•"/>
            </a:pPr>
            <a:r>
              <a:rPr lang="en-US" sz="2400" b="1" dirty="0">
                <a:cs typeface="Times New Roman" pitchFamily="18" charset="0"/>
              </a:rPr>
              <a:t>(</a:t>
            </a:r>
            <a:r>
              <a:rPr lang="en-US" sz="2400" b="1" dirty="0" smtClean="0">
                <a:cs typeface="Times New Roman" pitchFamily="18" charset="0"/>
              </a:rPr>
              <a:t>get </a:t>
            </a:r>
            <a:r>
              <a:rPr lang="en-US" sz="2400" b="1" dirty="0">
                <a:cs typeface="Times New Roman" pitchFamily="18" charset="0"/>
              </a:rPr>
              <a:t>positions from position </a:t>
            </a:r>
            <a:r>
              <a:rPr lang="en-US" sz="2400" b="1" dirty="0" smtClean="0">
                <a:cs typeface="Times New Roman" pitchFamily="18" charset="0"/>
              </a:rPr>
              <a:t>plugin)</a:t>
            </a:r>
          </a:p>
          <a:p>
            <a:r>
              <a:rPr lang="de-DE" sz="2400" b="1" dirty="0" smtClean="0"/>
              <a:t> </a:t>
            </a:r>
            <a:endParaRPr lang="de-DE" sz="2400" b="1" dirty="0"/>
          </a:p>
          <a:p>
            <a:pPr marL="342900" indent="-342900">
              <a:buFontTx/>
              <a:buChar char="•"/>
            </a:pPr>
            <a:endParaRPr lang="de-DE" sz="2400" b="1" dirty="0"/>
          </a:p>
          <a:p>
            <a:pPr marL="342900" indent="-342900">
              <a:buFontTx/>
              <a:buChar char="-"/>
            </a:pPr>
            <a:endParaRPr lang="de-DE" sz="2000" b="1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404632"/>
            <a:ext cx="3914286" cy="2923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021763" cy="1006475"/>
            <a:chOff x="0" y="2886"/>
            <a:chExt cx="5683" cy="634"/>
          </a:xfrm>
        </p:grpSpPr>
        <p:pic>
          <p:nvPicPr>
            <p:cNvPr id="9223" name="Picture 3" descr="ptb-logo-oben2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86"/>
              <a:ext cx="5683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9224" name="Object 4"/>
            <p:cNvGraphicFramePr>
              <a:graphicFrameLocks noChangeAspect="1"/>
            </p:cNvGraphicFramePr>
            <p:nvPr/>
          </p:nvGraphicFramePr>
          <p:xfrm>
            <a:off x="4967" y="3022"/>
            <a:ext cx="516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1" name="CorelDRAW" r:id="rId4" imgW="3455060" imgH="2142439" progId="CorelDRAW.Graphic.9">
                    <p:embed/>
                  </p:oleObj>
                </mc:Choice>
                <mc:Fallback>
                  <p:oleObj name="CorelDRAW" r:id="rId4" imgW="3455060" imgH="2142439" progId="CorelDRAW.Graphic.9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lum bright="12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7" y="3022"/>
                          <a:ext cx="516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7150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68313" y="404813"/>
            <a:ext cx="11945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400" b="1" dirty="0" smtClean="0"/>
              <a:t>Events</a:t>
            </a:r>
            <a:endParaRPr lang="de-DE" sz="2400" b="1" dirty="0"/>
          </a:p>
        </p:txBody>
      </p:sp>
      <p:pic>
        <p:nvPicPr>
          <p:cNvPr id="9220" name="Picture 6" descr="ptb-logo-unten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021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685800" y="1371600"/>
            <a:ext cx="6769100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de-DE" sz="2400" b="1" dirty="0"/>
              <a:t>Event </a:t>
            </a:r>
            <a:r>
              <a:rPr lang="de-DE" sz="2400" b="1" dirty="0" err="1"/>
              <a:t>Sources</a:t>
            </a:r>
            <a:r>
              <a:rPr lang="de-DE" sz="2400" b="1" dirty="0"/>
              <a:t>:</a:t>
            </a:r>
          </a:p>
          <a:p>
            <a:pPr marL="342900" indent="-342900"/>
            <a:endParaRPr lang="de-DE" sz="2400" b="1" dirty="0"/>
          </a:p>
          <a:p>
            <a:pPr marL="342900" indent="-342900">
              <a:buFontTx/>
              <a:buChar char="•"/>
            </a:pPr>
            <a:r>
              <a:rPr lang="en-US" sz="2000" dirty="0">
                <a:cs typeface="Arial" charset="0"/>
              </a:rPr>
              <a:t>Control Button</a:t>
            </a:r>
            <a:endParaRPr lang="de-DE" sz="2000" dirty="0">
              <a:cs typeface="Times New Roman" pitchFamily="18" charset="0"/>
            </a:endParaRPr>
          </a:p>
          <a:p>
            <a:pPr marL="342900" indent="-342900">
              <a:buFontTx/>
              <a:buChar char="•"/>
            </a:pPr>
            <a:r>
              <a:rPr lang="en-US" sz="2000" dirty="0">
                <a:cs typeface="Arial" charset="0"/>
              </a:rPr>
              <a:t>Monitor </a:t>
            </a:r>
            <a:r>
              <a:rPr lang="en-US" sz="2000" dirty="0" smtClean="0">
                <a:cs typeface="Arial" charset="0"/>
              </a:rPr>
              <a:t>PV </a:t>
            </a:r>
            <a:r>
              <a:rPr lang="en-US" sz="2000" dirty="0">
                <a:cs typeface="Arial" charset="0"/>
              </a:rPr>
              <a:t>( &gt;, &lt; , !=, == )</a:t>
            </a:r>
            <a:endParaRPr lang="de-DE" sz="2000" dirty="0">
              <a:cs typeface="Times New Roman" pitchFamily="18" charset="0"/>
            </a:endParaRPr>
          </a:p>
          <a:p>
            <a:pPr marL="342900" indent="-342900">
              <a:buFontTx/>
              <a:buChar char="•"/>
            </a:pPr>
            <a:r>
              <a:rPr lang="en-US" sz="2000" dirty="0">
                <a:cs typeface="Arial" charset="0"/>
              </a:rPr>
              <a:t>Scan Module finished</a:t>
            </a:r>
            <a:endParaRPr lang="de-DE" sz="2000" dirty="0">
              <a:cs typeface="Times New Roman" pitchFamily="18" charset="0"/>
            </a:endParaRPr>
          </a:p>
          <a:p>
            <a:pPr marL="342900" indent="-342900">
              <a:buFontTx/>
              <a:buChar char="•"/>
            </a:pPr>
            <a:r>
              <a:rPr lang="en-US" sz="2000" dirty="0" smtClean="0">
                <a:cs typeface="Times New Roman" pitchFamily="18" charset="0"/>
              </a:rPr>
              <a:t>Detector </a:t>
            </a:r>
            <a:r>
              <a:rPr lang="en-US" sz="2000" dirty="0">
                <a:cs typeface="Times New Roman" pitchFamily="18" charset="0"/>
              </a:rPr>
              <a:t>readout finished</a:t>
            </a:r>
            <a:r>
              <a:rPr lang="de-DE" sz="2000" dirty="0"/>
              <a:t> </a:t>
            </a:r>
          </a:p>
          <a:p>
            <a:pPr marL="342900" indent="-342900">
              <a:buFontTx/>
              <a:buChar char="•"/>
            </a:pPr>
            <a:endParaRPr lang="de-DE" sz="2000" dirty="0"/>
          </a:p>
          <a:p>
            <a:pPr marL="342900" indent="-342900">
              <a:buFontTx/>
              <a:buChar char="-"/>
            </a:pPr>
            <a:endParaRPr lang="de-DE" sz="2000" b="1" dirty="0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685800" y="3733800"/>
            <a:ext cx="6769100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de-DE" sz="2400" b="1" dirty="0"/>
              <a:t>Event Actions:</a:t>
            </a:r>
          </a:p>
          <a:p>
            <a:pPr marL="342900" indent="-342900"/>
            <a:endParaRPr lang="de-DE" sz="2400" b="1" dirty="0"/>
          </a:p>
          <a:p>
            <a:pPr marL="342900" indent="-342900">
              <a:buFontTx/>
              <a:buChar char="•"/>
            </a:pPr>
            <a:r>
              <a:rPr lang="en-US" sz="2000" dirty="0" smtClean="0">
                <a:cs typeface="Arial" charset="0"/>
              </a:rPr>
              <a:t>Start / Stop </a:t>
            </a:r>
            <a:r>
              <a:rPr lang="en-US" sz="2000" dirty="0" smtClean="0">
                <a:cs typeface="Arial" charset="0"/>
              </a:rPr>
              <a:t>Scan Module</a:t>
            </a:r>
            <a:endParaRPr lang="en-US" sz="2000" dirty="0" smtClean="0">
              <a:cs typeface="Arial" charset="0"/>
            </a:endParaRPr>
          </a:p>
          <a:p>
            <a:pPr marL="342900" indent="-342900">
              <a:buFontTx/>
              <a:buChar char="•"/>
            </a:pPr>
            <a:r>
              <a:rPr lang="en-US" sz="2000" dirty="0" smtClean="0">
                <a:cs typeface="Arial" charset="0"/>
              </a:rPr>
              <a:t>Skip </a:t>
            </a:r>
            <a:r>
              <a:rPr lang="en-US" sz="2000" dirty="0">
                <a:cs typeface="Arial" charset="0"/>
              </a:rPr>
              <a:t>current S</a:t>
            </a:r>
            <a:r>
              <a:rPr lang="en-US" sz="2000" dirty="0" smtClean="0">
                <a:cs typeface="Arial" charset="0"/>
              </a:rPr>
              <a:t>can </a:t>
            </a:r>
            <a:r>
              <a:rPr lang="en-US" sz="2000" dirty="0">
                <a:cs typeface="Arial" charset="0"/>
              </a:rPr>
              <a:t>M</a:t>
            </a:r>
            <a:r>
              <a:rPr lang="en-US" sz="2000" dirty="0" smtClean="0">
                <a:cs typeface="Arial" charset="0"/>
              </a:rPr>
              <a:t>odule </a:t>
            </a:r>
            <a:r>
              <a:rPr lang="en-US" sz="2000" dirty="0">
                <a:cs typeface="Arial" charset="0"/>
              </a:rPr>
              <a:t>and proceed with next</a:t>
            </a:r>
            <a:endParaRPr lang="de-DE" sz="2000" dirty="0">
              <a:cs typeface="Times New Roman" pitchFamily="18" charset="0"/>
            </a:endParaRPr>
          </a:p>
          <a:p>
            <a:pPr marL="342900" indent="-342900">
              <a:buFontTx/>
              <a:buChar char="•"/>
            </a:pPr>
            <a:r>
              <a:rPr lang="en-US" sz="2000" dirty="0">
                <a:cs typeface="Arial" charset="0"/>
              </a:rPr>
              <a:t>Pause / </a:t>
            </a:r>
            <a:r>
              <a:rPr lang="en-US" sz="2000" dirty="0" smtClean="0">
                <a:cs typeface="Arial" charset="0"/>
              </a:rPr>
              <a:t>Continue</a:t>
            </a:r>
          </a:p>
          <a:p>
            <a:pPr marL="342900" indent="-342900">
              <a:buFontTx/>
              <a:buChar char="•"/>
            </a:pPr>
            <a:r>
              <a:rPr lang="en-US" sz="2000" dirty="0">
                <a:cs typeface="Times New Roman" pitchFamily="18" charset="0"/>
              </a:rPr>
              <a:t>Trigger</a:t>
            </a:r>
            <a:r>
              <a:rPr lang="de-DE" sz="2000" dirty="0">
                <a:cs typeface="Times New Roman" pitchFamily="18" charset="0"/>
              </a:rPr>
              <a:t> </a:t>
            </a:r>
            <a:r>
              <a:rPr lang="de-DE" sz="2000" dirty="0" smtClean="0">
                <a:cs typeface="Times New Roman" pitchFamily="18" charset="0"/>
              </a:rPr>
              <a:t>Measurement</a:t>
            </a:r>
            <a:endParaRPr lang="de-DE" sz="2000" dirty="0">
              <a:cs typeface="Times New Roman" pitchFamily="18" charset="0"/>
            </a:endParaRPr>
          </a:p>
          <a:p>
            <a:pPr marL="342900" indent="-342900">
              <a:buFontTx/>
              <a:buChar char="•"/>
            </a:pPr>
            <a:r>
              <a:rPr lang="en-US" sz="2000" dirty="0" smtClean="0">
                <a:cs typeface="Arial" charset="0"/>
              </a:rPr>
              <a:t>Repeat</a:t>
            </a:r>
            <a:endParaRPr lang="de-DE" sz="2000" dirty="0"/>
          </a:p>
          <a:p>
            <a:pPr marL="342900" indent="-342900">
              <a:buFontTx/>
              <a:buChar char="•"/>
            </a:pPr>
            <a:endParaRPr lang="de-DE" sz="2000" dirty="0"/>
          </a:p>
          <a:p>
            <a:pPr marL="342900" indent="-342900">
              <a:buFontTx/>
              <a:buChar char="-"/>
            </a:pPr>
            <a:endParaRPr lang="de-DE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021763" cy="1006475"/>
            <a:chOff x="0" y="2886"/>
            <a:chExt cx="5683" cy="634"/>
          </a:xfrm>
        </p:grpSpPr>
        <p:pic>
          <p:nvPicPr>
            <p:cNvPr id="10248" name="Picture 3" descr="ptb-logo-oben2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86"/>
              <a:ext cx="5683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0249" name="Object 4"/>
            <p:cNvGraphicFramePr>
              <a:graphicFrameLocks noChangeAspect="1"/>
            </p:cNvGraphicFramePr>
            <p:nvPr/>
          </p:nvGraphicFramePr>
          <p:xfrm>
            <a:off x="4967" y="3022"/>
            <a:ext cx="516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5" name="CorelDRAW" r:id="rId4" imgW="3455060" imgH="2142439" progId="CorelDRAW.Graphic.9">
                    <p:embed/>
                  </p:oleObj>
                </mc:Choice>
                <mc:Fallback>
                  <p:oleObj name="CorelDRAW" r:id="rId4" imgW="3455060" imgH="2142439" progId="CorelDRAW.Graphic.9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lum bright="12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7" y="3022"/>
                          <a:ext cx="516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7150">
                              <a:solidFill>
                                <a:schemeClr val="accent2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468313" y="404813"/>
            <a:ext cx="1198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sz="2400" b="1"/>
              <a:t>Engine</a:t>
            </a:r>
          </a:p>
        </p:txBody>
      </p:sp>
      <p:pic>
        <p:nvPicPr>
          <p:cNvPr id="10244" name="Picture 6" descr="ptb-logo-unten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021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4" descr="Y:\TEXTE\ARBEIT\2013\eve-Engin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44577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AutoShape 9"/>
          <p:cNvSpPr>
            <a:spLocks noChangeArrowheads="1"/>
          </p:cNvSpPr>
          <p:nvPr/>
        </p:nvSpPr>
        <p:spPr bwMode="auto">
          <a:xfrm>
            <a:off x="5724128" y="2924944"/>
            <a:ext cx="2743200" cy="609600"/>
          </a:xfrm>
          <a:prstGeom prst="wedgeRoundRectCallout">
            <a:avLst>
              <a:gd name="adj1" fmla="val -130624"/>
              <a:gd name="adj2" fmla="val 248801"/>
              <a:gd name="adj3" fmla="val 1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dirty="0" smtClean="0">
                <a:cs typeface="Times New Roman" pitchFamily="18" charset="0"/>
              </a:rPr>
              <a:t>Live Comment may be entered here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TB">
  <a:themeElements>
    <a:clrScheme name="PT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T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T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226</Words>
  <Application>Microsoft Office PowerPoint</Application>
  <PresentationFormat>Bildschirmpräsentation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PTB</vt:lpstr>
      <vt:lpstr>CorelDRAW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PTB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eden</dc:creator>
  <cp:lastModifiedBy>Nutzer1</cp:lastModifiedBy>
  <cp:revision>49</cp:revision>
  <dcterms:created xsi:type="dcterms:W3CDTF">2008-10-10T09:08:08Z</dcterms:created>
  <dcterms:modified xsi:type="dcterms:W3CDTF">2013-05-02T07:21:23Z</dcterms:modified>
</cp:coreProperties>
</file>