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4"/>
  </p:sldMasterIdLst>
  <p:notesMasterIdLst>
    <p:notesMasterId r:id="rId15"/>
  </p:notesMasterIdLst>
  <p:sldIdLst>
    <p:sldId id="256" r:id="rId5"/>
    <p:sldId id="260" r:id="rId6"/>
    <p:sldId id="261" r:id="rId7"/>
    <p:sldId id="263" r:id="rId8"/>
    <p:sldId id="257" r:id="rId9"/>
    <p:sldId id="259" r:id="rId10"/>
    <p:sldId id="262" r:id="rId11"/>
    <p:sldId id="264" r:id="rId12"/>
    <p:sldId id="267" r:id="rId13"/>
    <p:sldId id="266" r:id="rId1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6" d="100"/>
          <a:sy n="96" d="100"/>
        </p:scale>
        <p:origin x="-10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2599D-0E2E-8C4E-952E-6DAA3972B10E}" type="datetimeFigureOut">
              <a:rPr lang="en-US" smtClean="0"/>
              <a:t>5/1/13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97E5B-6963-AC4C-9773-0EF440F56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70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7E5B-6963-AC4C-9773-0EF440F566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78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7E5B-6963-AC4C-9773-0EF440F566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38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7E5B-6963-AC4C-9773-0EF440F566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22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7E5B-6963-AC4C-9773-0EF440F566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32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7E5B-6963-AC4C-9773-0EF440F566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6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7E5B-6963-AC4C-9773-0EF440F566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58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7E5B-6963-AC4C-9773-0EF440F566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72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7E5B-6963-AC4C-9773-0EF440F566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05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D62F6-1F9D-424F-91D3-F7D04E687C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4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New_DOE_Logo_Color_0428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RNL_managed by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47038" y="6201688"/>
            <a:ext cx="3505200" cy="452426"/>
          </a:xfrm>
          <a:prstGeom prst="rect">
            <a:avLst/>
          </a:prstGeom>
        </p:spPr>
      </p:pic>
      <p:pic>
        <p:nvPicPr>
          <p:cNvPr id="11" name="Picture 10" descr="template graphic_090l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734314" y="1233948"/>
            <a:ext cx="4292392" cy="4224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847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04" y="1344823"/>
            <a:ext cx="8229600" cy="202414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228600" y="640285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173038" eaLnBrk="1" hangingPunct="1">
              <a:lnSpc>
                <a:spcPct val="90000"/>
              </a:lnSpc>
              <a:tabLst>
                <a:tab pos="230188" algn="l"/>
              </a:tabLst>
              <a:defRPr/>
            </a:pPr>
            <a:fld id="{5090E27C-CA13-484A-97F4-0144A35C19E2}" type="slidenum">
              <a:rPr lang="en-US" sz="900" b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l" defTabSz="173038" eaLnBrk="1" hangingPunct="1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10" descr="ORNL emboss_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9" r:id="rId3"/>
    <p:sldLayoutId id="2147483920" r:id="rId4"/>
    <p:sldLayoutId id="2147483921" r:id="rId5"/>
    <p:sldLayoutId id="2147483853" r:id="rId6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400"/>
        </a:spcBef>
        <a:buClr>
          <a:srgbClr val="006C3A"/>
        </a:buClr>
        <a:buFont typeface="Arial" pitchFamily="34" charset="0"/>
        <a:buChar char="•"/>
        <a:defRPr sz="28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24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•"/>
        <a:defRPr sz="20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18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defTabSz="914400" rtl="0" eaLnBrk="1" latinLnBrk="0" hangingPunct="1">
        <a:lnSpc>
          <a:spcPct val="90000"/>
        </a:lnSpc>
        <a:spcBef>
          <a:spcPts val="600"/>
        </a:spcBef>
        <a:buClr>
          <a:srgbClr val="006C3A"/>
        </a:buClr>
        <a:buFont typeface="Arial" pitchFamily="34" charset="0"/>
        <a:buChar char="»"/>
        <a:defRPr sz="18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tiff"/><Relationship Id="rId12" Type="http://schemas.openxmlformats.org/officeDocument/2006/relationships/image" Target="../media/image14.tiff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tiff"/><Relationship Id="rId7" Type="http://schemas.openxmlformats.org/officeDocument/2006/relationships/image" Target="../media/image10.png"/><Relationship Id="rId8" Type="http://schemas.openxmlformats.org/officeDocument/2006/relationships/image" Target="../media/image11.tiff"/><Relationship Id="rId9" Type="http://schemas.openxmlformats.org/officeDocument/2006/relationships/image" Target="../media/image5.gif"/><Relationship Id="rId10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12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6" y="1085334"/>
            <a:ext cx="5277043" cy="1673535"/>
          </a:xfrm>
        </p:spPr>
        <p:txBody>
          <a:bodyPr/>
          <a:lstStyle/>
          <a:p>
            <a:r>
              <a:rPr lang="en-US" dirty="0" smtClean="0"/>
              <a:t>EPICS </a:t>
            </a:r>
            <a:r>
              <a:rPr lang="en-US" dirty="0"/>
              <a:t>for Neutron Scattering Beam Lines	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942822"/>
          </a:xfrm>
        </p:spPr>
        <p:txBody>
          <a:bodyPr/>
          <a:lstStyle/>
          <a:p>
            <a:r>
              <a:rPr lang="en-US" dirty="0" smtClean="0"/>
              <a:t>Steven Hartman</a:t>
            </a:r>
            <a:endParaRPr lang="en-US" dirty="0"/>
          </a:p>
          <a:p>
            <a:r>
              <a:rPr lang="en-US" dirty="0"/>
              <a:t>EPICS </a:t>
            </a:r>
            <a:r>
              <a:rPr lang="en-US" dirty="0" smtClean="0"/>
              <a:t>Meeting, 2 May 2013</a:t>
            </a:r>
            <a:endParaRPr lang="en-US" dirty="0"/>
          </a:p>
        </p:txBody>
      </p:sp>
      <p:pic>
        <p:nvPicPr>
          <p:cNvPr id="4" name="Picture 3" descr="sns1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48" y="3683972"/>
            <a:ext cx="29591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96290"/>
          </a:xfrm>
        </p:spPr>
        <p:txBody>
          <a:bodyPr/>
          <a:lstStyle/>
          <a:p>
            <a:r>
              <a:rPr lang="en-US" dirty="0" smtClean="0"/>
              <a:t>Questions and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7" y="824924"/>
            <a:ext cx="9163914" cy="610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4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b3status_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2" y="182867"/>
            <a:ext cx="3837490" cy="2684726"/>
          </a:xfrm>
          <a:prstGeom prst="rect">
            <a:avLst/>
          </a:prstGeom>
        </p:spPr>
      </p:pic>
      <p:pic>
        <p:nvPicPr>
          <p:cNvPr id="9" name="Picture 8" descr="MDB208_ZFC_T5K_OF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35" y="4777658"/>
            <a:ext cx="2025024" cy="174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nomad_u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5" y="3142978"/>
            <a:ext cx="4194042" cy="3145531"/>
          </a:xfrm>
          <a:prstGeom prst="rect">
            <a:avLst/>
          </a:prstGeom>
        </p:spPr>
      </p:pic>
      <p:pic>
        <p:nvPicPr>
          <p:cNvPr id="7" name="Picture 6" descr="sinq_gumtree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91" y="195961"/>
            <a:ext cx="4281609" cy="2653022"/>
          </a:xfrm>
          <a:prstGeom prst="rect">
            <a:avLst/>
          </a:prstGeom>
        </p:spPr>
      </p:pic>
      <p:pic>
        <p:nvPicPr>
          <p:cNvPr id="10" name="Picture 9" descr="pyda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08" y="4518526"/>
            <a:ext cx="3043022" cy="1897550"/>
          </a:xfrm>
          <a:prstGeom prst="rect">
            <a:avLst/>
          </a:prstGeom>
        </p:spPr>
      </p:pic>
      <p:pic>
        <p:nvPicPr>
          <p:cNvPr id="8" name="Picture 7" descr="isis_screenshot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96" y="2441285"/>
            <a:ext cx="2631808" cy="2099386"/>
          </a:xfrm>
          <a:prstGeom prst="rect">
            <a:avLst/>
          </a:prstGeom>
        </p:spPr>
      </p:pic>
      <p:pic>
        <p:nvPicPr>
          <p:cNvPr id="11" name="Picture 10" descr="sns1b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29" y="4630432"/>
            <a:ext cx="862876" cy="577720"/>
          </a:xfrm>
          <a:prstGeom prst="rect">
            <a:avLst/>
          </a:prstGeom>
        </p:spPr>
      </p:pic>
      <p:pic>
        <p:nvPicPr>
          <p:cNvPr id="12" name="Picture 11" descr="HFIR_logo_s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9" y="1518907"/>
            <a:ext cx="1312660" cy="581946"/>
          </a:xfrm>
          <a:prstGeom prst="rect">
            <a:avLst/>
          </a:prstGeom>
        </p:spPr>
      </p:pic>
      <p:pic>
        <p:nvPicPr>
          <p:cNvPr id="13" name="Picture 12" descr="psiLogo.tif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77" y="358792"/>
            <a:ext cx="922176" cy="380581"/>
          </a:xfrm>
          <a:prstGeom prst="rect">
            <a:avLst/>
          </a:prstGeom>
        </p:spPr>
      </p:pic>
      <p:pic>
        <p:nvPicPr>
          <p:cNvPr id="14" name="Picture 13" descr="illLogo.tif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9" y="3597087"/>
            <a:ext cx="592323" cy="6060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38445" y="4037083"/>
            <a:ext cx="1396758" cy="27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1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ns1b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632" y="397370"/>
            <a:ext cx="2959100" cy="1981200"/>
          </a:xfrm>
          <a:prstGeom prst="rect">
            <a:avLst/>
          </a:prstGeom>
        </p:spPr>
      </p:pic>
      <p:pic>
        <p:nvPicPr>
          <p:cNvPr id="7" name="Picture 6" descr="HFIR_logo_s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34" y="1587573"/>
            <a:ext cx="1419002" cy="629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154" y="2636021"/>
            <a:ext cx="7160500" cy="143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0074" y="2488918"/>
            <a:ext cx="3263141" cy="17263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4072245"/>
            <a:ext cx="2438400" cy="243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528196">
            <a:off x="6590264" y="3059749"/>
            <a:ext cx="1588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TBD?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2855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564779" y="325468"/>
            <a:ext cx="4286249" cy="5174026"/>
            <a:chOff x="2276766" y="1137296"/>
            <a:chExt cx="4431145" cy="5387109"/>
          </a:xfrm>
        </p:grpSpPr>
        <p:sp>
          <p:nvSpPr>
            <p:cNvPr id="4" name="Cloud 3"/>
            <p:cNvSpPr/>
            <p:nvPr/>
          </p:nvSpPr>
          <p:spPr>
            <a:xfrm>
              <a:off x="2459186" y="3746570"/>
              <a:ext cx="1223818" cy="727363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BL1b</a:t>
              </a:r>
              <a:endParaRPr lang="en-US" dirty="0"/>
            </a:p>
          </p:txBody>
        </p:sp>
        <p:sp>
          <p:nvSpPr>
            <p:cNvPr id="5" name="Cloud 4"/>
            <p:cNvSpPr/>
            <p:nvPr/>
          </p:nvSpPr>
          <p:spPr>
            <a:xfrm>
              <a:off x="2276766" y="4568602"/>
              <a:ext cx="1223818" cy="727363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BL2</a:t>
              </a:r>
              <a:endParaRPr lang="en-US" dirty="0"/>
            </a:p>
          </p:txBody>
        </p:sp>
        <p:sp>
          <p:nvSpPr>
            <p:cNvPr id="6" name="Cloud 5"/>
            <p:cNvSpPr/>
            <p:nvPr/>
          </p:nvSpPr>
          <p:spPr>
            <a:xfrm>
              <a:off x="2648530" y="5344460"/>
              <a:ext cx="1223818" cy="727363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BL3</a:t>
              </a:r>
              <a:endParaRPr lang="en-US" dirty="0"/>
            </a:p>
          </p:txBody>
        </p:sp>
        <p:sp>
          <p:nvSpPr>
            <p:cNvPr id="7" name="Cloud 6"/>
            <p:cNvSpPr/>
            <p:nvPr/>
          </p:nvSpPr>
          <p:spPr>
            <a:xfrm>
              <a:off x="3879272" y="5797042"/>
              <a:ext cx="1223818" cy="727363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BL14b</a:t>
              </a:r>
              <a:endParaRPr lang="en-US" dirty="0"/>
            </a:p>
          </p:txBody>
        </p:sp>
        <p:sp>
          <p:nvSpPr>
            <p:cNvPr id="8" name="Cloud 7"/>
            <p:cNvSpPr/>
            <p:nvPr/>
          </p:nvSpPr>
          <p:spPr>
            <a:xfrm>
              <a:off x="5112330" y="5344460"/>
              <a:ext cx="1223818" cy="727363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BL16b</a:t>
              </a:r>
              <a:endParaRPr lang="en-US" dirty="0"/>
            </a:p>
          </p:txBody>
        </p:sp>
        <p:sp>
          <p:nvSpPr>
            <p:cNvPr id="9" name="Cloud 8"/>
            <p:cNvSpPr/>
            <p:nvPr/>
          </p:nvSpPr>
          <p:spPr>
            <a:xfrm>
              <a:off x="5484093" y="4568602"/>
              <a:ext cx="1223818" cy="727363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BL17</a:t>
              </a:r>
              <a:endParaRPr lang="en-US" dirty="0"/>
            </a:p>
          </p:txBody>
        </p:sp>
        <p:sp>
          <p:nvSpPr>
            <p:cNvPr id="10" name="Cloud 9"/>
            <p:cNvSpPr/>
            <p:nvPr/>
          </p:nvSpPr>
          <p:spPr>
            <a:xfrm>
              <a:off x="5370950" y="3746570"/>
              <a:ext cx="1223818" cy="727363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BL18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15" idx="1"/>
              <a:endCxn id="7" idx="3"/>
            </p:cNvCxnSpPr>
            <p:nvPr/>
          </p:nvCxnSpPr>
          <p:spPr>
            <a:xfrm flipH="1">
              <a:off x="4491181" y="2844205"/>
              <a:ext cx="1" cy="29944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" idx="0"/>
              <a:endCxn id="9" idx="2"/>
            </p:cNvCxnSpPr>
            <p:nvPr/>
          </p:nvCxnSpPr>
          <p:spPr>
            <a:xfrm>
              <a:off x="3499564" y="4932284"/>
              <a:ext cx="198832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0" idx="2"/>
              <a:endCxn id="6" idx="0"/>
            </p:cNvCxnSpPr>
            <p:nvPr/>
          </p:nvCxnSpPr>
          <p:spPr>
            <a:xfrm flipH="1">
              <a:off x="3871328" y="4110252"/>
              <a:ext cx="1503418" cy="15978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4" idx="0"/>
              <a:endCxn id="8" idx="2"/>
            </p:cNvCxnSpPr>
            <p:nvPr/>
          </p:nvCxnSpPr>
          <p:spPr>
            <a:xfrm>
              <a:off x="3681984" y="4110252"/>
              <a:ext cx="1434142" cy="159789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loud 14"/>
            <p:cNvSpPr/>
            <p:nvPr/>
          </p:nvSpPr>
          <p:spPr>
            <a:xfrm>
              <a:off x="2320636" y="1137296"/>
              <a:ext cx="4341092" cy="1708728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ORNL Admin/OR Networks</a:t>
              </a:r>
              <a:endParaRPr lang="en-US" dirty="0"/>
            </a:p>
          </p:txBody>
        </p:sp>
        <p:sp>
          <p:nvSpPr>
            <p:cNvPr id="16" name="Can 15"/>
            <p:cNvSpPr/>
            <p:nvPr/>
          </p:nvSpPr>
          <p:spPr>
            <a:xfrm>
              <a:off x="3082636" y="2949931"/>
              <a:ext cx="2817091" cy="762000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  <a:r>
                <a:rPr lang="en-US" dirty="0" smtClean="0"/>
                <a:t>ns-core-rtr1 </a:t>
              </a:r>
              <a:br>
                <a:rPr lang="en-US" dirty="0" smtClean="0"/>
              </a:br>
              <a:r>
                <a:rPr lang="en-US" dirty="0" smtClean="0"/>
                <a:t>Firewall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596408" y="3896661"/>
              <a:ext cx="1789546" cy="17895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OSPF</a:t>
              </a:r>
            </a:p>
            <a:p>
              <a:pPr algn="ctr"/>
              <a:r>
                <a:rPr lang="en-US" dirty="0" smtClean="0"/>
                <a:t>10.111.0.0DMZ</a:t>
              </a:r>
              <a:endParaRPr lang="en-US" dirty="0"/>
            </a:p>
          </p:txBody>
        </p:sp>
      </p:grpSp>
      <p:pic>
        <p:nvPicPr>
          <p:cNvPr id="20" name="Picture 19" descr="slowControlsTrac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67" y="209506"/>
            <a:ext cx="3888928" cy="43210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983" y="3600859"/>
            <a:ext cx="4184036" cy="30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3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omadVac.tif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86" t="-8675" r="-12277" b="1385"/>
          <a:stretch/>
        </p:blipFill>
        <p:spPr>
          <a:xfrm>
            <a:off x="-732504" y="-494006"/>
            <a:ext cx="9847058" cy="7338912"/>
          </a:xfrm>
        </p:spPr>
      </p:pic>
    </p:spTree>
    <p:extLst>
      <p:ext uri="{BB962C8B-B14F-4D97-AF65-F5344CB8AC3E}">
        <p14:creationId xmlns:p14="http://schemas.microsoft.com/office/powerpoint/2010/main" val="49484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opper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97" y="0"/>
            <a:ext cx="70826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4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G-1D First Scan.png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" r="649"/>
          <a:stretch>
            <a:fillRect/>
          </a:stretch>
        </p:blipFill>
        <p:spPr>
          <a:xfrm>
            <a:off x="0" y="589230"/>
            <a:ext cx="9147820" cy="542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17837" y="-15712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49507" y="2005559"/>
            <a:ext cx="1518643" cy="10683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Sample Environment,</a:t>
            </a:r>
          </a:p>
          <a:p>
            <a:pPr algn="ctr"/>
            <a:r>
              <a:rPr lang="en-US" sz="1400" b="1" dirty="0" smtClean="0"/>
              <a:t>Beam Line Equipment</a:t>
            </a:r>
            <a:endParaRPr lang="en-US" sz="1400" b="1" dirty="0"/>
          </a:p>
        </p:txBody>
      </p:sp>
      <p:cxnSp>
        <p:nvCxnSpPr>
          <p:cNvPr id="6" name="Elbow Connector 69"/>
          <p:cNvCxnSpPr>
            <a:endCxn id="12" idx="0"/>
          </p:cNvCxnSpPr>
          <p:nvPr/>
        </p:nvCxnSpPr>
        <p:spPr>
          <a:xfrm>
            <a:off x="5596908" y="2114286"/>
            <a:ext cx="2341935" cy="645062"/>
          </a:xfrm>
          <a:prstGeom prst="bentConnector2">
            <a:avLst/>
          </a:prstGeom>
          <a:ln w="63500" cmpd="sng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Elbow Connector 69"/>
          <p:cNvCxnSpPr/>
          <p:nvPr/>
        </p:nvCxnSpPr>
        <p:spPr>
          <a:xfrm>
            <a:off x="5593303" y="1421991"/>
            <a:ext cx="11772" cy="984845"/>
          </a:xfrm>
          <a:prstGeom prst="straightConnector1">
            <a:avLst/>
          </a:prstGeom>
          <a:ln w="63500" cmpd="sng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Flowchart: Direct Access Storage 11"/>
          <p:cNvSpPr/>
          <p:nvPr/>
        </p:nvSpPr>
        <p:spPr>
          <a:xfrm>
            <a:off x="298870" y="833471"/>
            <a:ext cx="1757864" cy="1121126"/>
          </a:xfrm>
          <a:prstGeom prst="flowChartMagneticDrum">
            <a:avLst/>
          </a:prstGeom>
          <a:solidFill>
            <a:srgbClr val="CC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Detector</a:t>
            </a:r>
            <a:endParaRPr lang="en-US" sz="1400" b="1" dirty="0"/>
          </a:p>
        </p:txBody>
      </p:sp>
      <p:sp>
        <p:nvSpPr>
          <p:cNvPr id="9" name="Right Arrow 8"/>
          <p:cNvSpPr/>
          <p:nvPr/>
        </p:nvSpPr>
        <p:spPr>
          <a:xfrm>
            <a:off x="1796310" y="1109506"/>
            <a:ext cx="1208080" cy="547824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Neutron Events</a:t>
            </a:r>
            <a:endParaRPr lang="en-US" sz="8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098432" y="943886"/>
            <a:ext cx="1273185" cy="1010711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Streaming</a:t>
            </a:r>
            <a:br>
              <a:rPr lang="en-US" sz="1400" b="1" dirty="0" smtClean="0"/>
            </a:br>
            <a:r>
              <a:rPr lang="en-US" sz="1400" b="1" dirty="0" smtClean="0"/>
              <a:t>Management</a:t>
            </a:r>
            <a:br>
              <a:rPr lang="en-US" sz="1400" b="1" dirty="0" smtClean="0"/>
            </a:br>
            <a:r>
              <a:rPr lang="en-US" sz="1400" b="1" dirty="0" smtClean="0"/>
              <a:t>Service</a:t>
            </a:r>
            <a:endParaRPr lang="en-US" sz="1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440542" y="1109506"/>
            <a:ext cx="1210385" cy="781391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Streaming</a:t>
            </a:r>
            <a:br>
              <a:rPr lang="en-US" sz="1400" b="1" dirty="0" smtClean="0"/>
            </a:br>
            <a:r>
              <a:rPr lang="en-US" sz="1400" b="1" dirty="0" smtClean="0"/>
              <a:t>Translation Service</a:t>
            </a:r>
            <a:endParaRPr lang="en-US" sz="1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201178" y="2759347"/>
            <a:ext cx="1475329" cy="781391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Mantid</a:t>
            </a:r>
          </a:p>
          <a:p>
            <a:pPr algn="ctr"/>
            <a:r>
              <a:rPr lang="en-US" sz="1400" b="1" dirty="0" smtClean="0"/>
              <a:t>Framework</a:t>
            </a:r>
            <a:endParaRPr lang="en-US" sz="1400" b="1" dirty="0"/>
          </a:p>
        </p:txBody>
      </p:sp>
      <p:sp>
        <p:nvSpPr>
          <p:cNvPr id="13" name="Folded Corner 12"/>
          <p:cNvSpPr/>
          <p:nvPr/>
        </p:nvSpPr>
        <p:spPr>
          <a:xfrm>
            <a:off x="7930382" y="1074773"/>
            <a:ext cx="721202" cy="875379"/>
          </a:xfrm>
          <a:prstGeom prst="foldedCorner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n w="3175">
                  <a:solidFill>
                    <a:schemeClr val="tx1"/>
                  </a:solidFill>
                </a:ln>
              </a:rPr>
              <a:t>NeXus</a:t>
            </a:r>
            <a:endParaRPr lang="en-US" sz="1600" dirty="0">
              <a:ln w="3175">
                <a:solidFill>
                  <a:schemeClr val="tx1"/>
                </a:solidFill>
              </a:ln>
            </a:endParaRPr>
          </a:p>
        </p:txBody>
      </p:sp>
      <p:cxnSp>
        <p:nvCxnSpPr>
          <p:cNvPr id="14" name="Elbow Connector 14"/>
          <p:cNvCxnSpPr>
            <a:stCxn id="11" idx="3"/>
            <a:endCxn id="13" idx="1"/>
          </p:cNvCxnSpPr>
          <p:nvPr/>
        </p:nvCxnSpPr>
        <p:spPr>
          <a:xfrm>
            <a:off x="7650927" y="1500202"/>
            <a:ext cx="279455" cy="12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942103" y="2430598"/>
            <a:ext cx="1339196" cy="731763"/>
          </a:xfrm>
          <a:prstGeom prst="roundRect">
            <a:avLst/>
          </a:prstGeom>
          <a:gradFill>
            <a:gsLst>
              <a:gs pos="100000">
                <a:schemeClr val="tx2">
                  <a:lumMod val="40000"/>
                  <a:lumOff val="60000"/>
                </a:schemeClr>
              </a:gs>
              <a:gs pos="0">
                <a:schemeClr val="accent1">
                  <a:tint val="50000"/>
                  <a:satMod val="300000"/>
                </a:schemeClr>
              </a:gs>
            </a:gsLst>
            <a:lin ang="189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Neutron Statistics </a:t>
            </a:r>
          </a:p>
          <a:p>
            <a:pPr algn="ctr"/>
            <a:r>
              <a:rPr lang="en-US" sz="1400" b="1" dirty="0" smtClean="0"/>
              <a:t>Service</a:t>
            </a:r>
            <a:endParaRPr lang="en-US" sz="1400" b="1" dirty="0"/>
          </a:p>
        </p:txBody>
      </p:sp>
      <p:sp>
        <p:nvSpPr>
          <p:cNvPr id="16" name="Right Arrow 15"/>
          <p:cNvSpPr/>
          <p:nvPr/>
        </p:nvSpPr>
        <p:spPr>
          <a:xfrm>
            <a:off x="4509063" y="1177451"/>
            <a:ext cx="1844672" cy="54782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Data Stream</a:t>
            </a:r>
            <a:endParaRPr lang="en-US" sz="1400" b="1" dirty="0"/>
          </a:p>
        </p:txBody>
      </p:sp>
      <p:grpSp>
        <p:nvGrpSpPr>
          <p:cNvPr id="17" name="Group 89"/>
          <p:cNvGrpSpPr/>
          <p:nvPr/>
        </p:nvGrpSpPr>
        <p:grpSpPr>
          <a:xfrm>
            <a:off x="4827745" y="4290276"/>
            <a:ext cx="3797490" cy="1809090"/>
            <a:chOff x="5030040" y="4064000"/>
            <a:chExt cx="3809634" cy="1545772"/>
          </a:xfrm>
        </p:grpSpPr>
        <p:sp>
          <p:nvSpPr>
            <p:cNvPr id="18" name="Process 18"/>
            <p:cNvSpPr/>
            <p:nvPr/>
          </p:nvSpPr>
          <p:spPr>
            <a:xfrm>
              <a:off x="5030040" y="4064000"/>
              <a:ext cx="3809634" cy="1545772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  <a:ea typeface="ＭＳ Ｐゴシック" pitchFamily="34" charset="-128"/>
                </a:rPr>
                <a:t>Beam Line Workstation</a:t>
              </a:r>
              <a:endParaRPr lang="en-US" sz="1400" b="1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pic>
          <p:nvPicPr>
            <p:cNvPr id="19" name="Picture 31" descr="yabes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36704" y="4452102"/>
              <a:ext cx="1752023" cy="94031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20" name="Rounded Rectangle 19"/>
          <p:cNvSpPr/>
          <p:nvPr/>
        </p:nvSpPr>
        <p:spPr>
          <a:xfrm>
            <a:off x="472487" y="4689466"/>
            <a:ext cx="1339196" cy="108101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EPICS</a:t>
            </a:r>
            <a:br>
              <a:rPr lang="en-US" sz="1400" b="1" dirty="0" smtClean="0"/>
            </a:br>
            <a:r>
              <a:rPr lang="en-US" sz="1400" b="1" dirty="0" smtClean="0"/>
              <a:t>IOCs</a:t>
            </a:r>
            <a:endParaRPr lang="en-US" sz="1400" b="1" dirty="0"/>
          </a:p>
        </p:txBody>
      </p:sp>
      <p:sp>
        <p:nvSpPr>
          <p:cNvPr id="21" name="Up-Down Arrow 20"/>
          <p:cNvSpPr/>
          <p:nvPr/>
        </p:nvSpPr>
        <p:spPr>
          <a:xfrm>
            <a:off x="1036739" y="3081986"/>
            <a:ext cx="139509" cy="1573507"/>
          </a:xfrm>
          <a:prstGeom prst="up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b="1"/>
          </a:p>
        </p:txBody>
      </p:sp>
      <p:sp>
        <p:nvSpPr>
          <p:cNvPr id="22" name="Rounded Rectangle 21"/>
          <p:cNvSpPr/>
          <p:nvPr/>
        </p:nvSpPr>
        <p:spPr>
          <a:xfrm>
            <a:off x="2926582" y="3073948"/>
            <a:ext cx="1562100" cy="41795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Scan Server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612497" y="5191986"/>
            <a:ext cx="1452009" cy="237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Channel Access</a:t>
            </a:r>
            <a:endParaRPr lang="en-US" sz="900" b="1" dirty="0"/>
          </a:p>
        </p:txBody>
      </p:sp>
      <p:cxnSp>
        <p:nvCxnSpPr>
          <p:cNvPr id="24" name="Elbow Connector 69"/>
          <p:cNvCxnSpPr/>
          <p:nvPr/>
        </p:nvCxnSpPr>
        <p:spPr>
          <a:xfrm>
            <a:off x="3707632" y="3467787"/>
            <a:ext cx="3022735" cy="450099"/>
          </a:xfrm>
          <a:prstGeom prst="bentConnector3">
            <a:avLst>
              <a:gd name="adj1" fmla="val 9"/>
            </a:avLst>
          </a:prstGeom>
          <a:ln>
            <a:headEnd type="arrow" w="lg" len="lg"/>
            <a:tailEnd type="non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Elbow Connector 69"/>
          <p:cNvCxnSpPr/>
          <p:nvPr/>
        </p:nvCxnSpPr>
        <p:spPr>
          <a:xfrm flipV="1">
            <a:off x="1818012" y="5405643"/>
            <a:ext cx="3031050" cy="8494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14"/>
          <p:cNvCxnSpPr>
            <a:stCxn id="13" idx="2"/>
          </p:cNvCxnSpPr>
          <p:nvPr/>
        </p:nvCxnSpPr>
        <p:spPr>
          <a:xfrm>
            <a:off x="8290983" y="1950152"/>
            <a:ext cx="20399" cy="813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120582" y="1975545"/>
            <a:ext cx="1273185" cy="342272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PVStreamer</a:t>
            </a:r>
            <a:endParaRPr lang="en-US" sz="1400" b="1" dirty="0"/>
          </a:p>
        </p:txBody>
      </p:sp>
      <p:cxnSp>
        <p:nvCxnSpPr>
          <p:cNvPr id="28" name="Elbow Connector 69"/>
          <p:cNvCxnSpPr>
            <a:endCxn id="27" idx="1"/>
          </p:cNvCxnSpPr>
          <p:nvPr/>
        </p:nvCxnSpPr>
        <p:spPr>
          <a:xfrm rot="5400000" flipH="1" flipV="1">
            <a:off x="1178443" y="3470724"/>
            <a:ext cx="3266181" cy="618097"/>
          </a:xfrm>
          <a:prstGeom prst="bentConnector2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69"/>
          <p:cNvCxnSpPr>
            <a:stCxn id="18" idx="0"/>
            <a:endCxn id="12" idx="2"/>
          </p:cNvCxnSpPr>
          <p:nvPr/>
        </p:nvCxnSpPr>
        <p:spPr>
          <a:xfrm rot="5400000" flipH="1" flipV="1">
            <a:off x="6957897" y="3309331"/>
            <a:ext cx="749538" cy="1212353"/>
          </a:xfrm>
          <a:prstGeom prst="bentConnector3">
            <a:avLst>
              <a:gd name="adj1" fmla="val 50000"/>
            </a:avLst>
          </a:prstGeom>
          <a:ln>
            <a:headEnd type="arrow" w="lg" len="lg"/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Elbow Connector 14"/>
          <p:cNvCxnSpPr/>
          <p:nvPr/>
        </p:nvCxnSpPr>
        <p:spPr>
          <a:xfrm flipH="1">
            <a:off x="8201922" y="3539007"/>
            <a:ext cx="16280" cy="740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1" name="Picture 30" descr="Screen Shot 2012-12-13 at 14.17.59 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92" y="4686925"/>
            <a:ext cx="1675664" cy="1204909"/>
          </a:xfrm>
          <a:prstGeom prst="rect">
            <a:avLst/>
          </a:prstGeom>
        </p:spPr>
      </p:pic>
      <p:cxnSp>
        <p:nvCxnSpPr>
          <p:cNvPr id="32" name="Elbow Connector 69"/>
          <p:cNvCxnSpPr>
            <a:endCxn id="22" idx="1"/>
          </p:cNvCxnSpPr>
          <p:nvPr/>
        </p:nvCxnSpPr>
        <p:spPr>
          <a:xfrm>
            <a:off x="2510523" y="3282924"/>
            <a:ext cx="416059" cy="0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69"/>
          <p:cNvCxnSpPr/>
          <p:nvPr/>
        </p:nvCxnSpPr>
        <p:spPr>
          <a:xfrm>
            <a:off x="2510523" y="2768530"/>
            <a:ext cx="2443491" cy="24113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51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ulcanLoadFrame2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" y="0"/>
            <a:ext cx="9062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2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AF66F0BBC41B4FA16034DE579662C1" ma:contentTypeVersion="0" ma:contentTypeDescription="Create a new document." ma:contentTypeScope="" ma:versionID="3bff40700c531db616ac86c30ca65e3e">
  <xsd:schema xmlns:xsd="http://www.w3.org/2001/XMLSchema" xmlns:p="http://schemas.microsoft.com/office/2006/metadata/properties" targetNamespace="http://schemas.microsoft.com/office/2006/metadata/properties" ma:root="true" ma:fieldsID="1ec6fd9044c2bddf90a5019f4c78f28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3ED376C-84C3-47AB-808E-698ED36BA6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A58D0DBB-44F6-41B8-8457-1DCFD09613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64EBE1-8123-4FD4-8BEE-9ABB02307A8A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3770</TotalTime>
  <Words>75</Words>
  <Application>Microsoft Macintosh PowerPoint</Application>
  <PresentationFormat>On-screen Show (4:3)</PresentationFormat>
  <Paragraphs>42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Theme</vt:lpstr>
      <vt:lpstr>EPICS for Neutron Scattering Beam Lines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and Comments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Steven Hartman</cp:lastModifiedBy>
  <cp:revision>27</cp:revision>
  <dcterms:created xsi:type="dcterms:W3CDTF">2011-01-03T18:50:37Z</dcterms:created>
  <dcterms:modified xsi:type="dcterms:W3CDTF">2013-05-01T21:17:54Z</dcterms:modified>
</cp:coreProperties>
</file>