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89" r:id="rId4"/>
  </p:sldMasterIdLst>
  <p:notesMasterIdLst>
    <p:notesMasterId r:id="rId18"/>
  </p:notesMasterIdLst>
  <p:handoutMasterIdLst>
    <p:handoutMasterId r:id="rId19"/>
  </p:handoutMasterIdLst>
  <p:sldIdLst>
    <p:sldId id="270" r:id="rId5"/>
    <p:sldId id="494" r:id="rId6"/>
    <p:sldId id="528" r:id="rId7"/>
    <p:sldId id="535" r:id="rId8"/>
    <p:sldId id="522" r:id="rId9"/>
    <p:sldId id="516" r:id="rId10"/>
    <p:sldId id="514" r:id="rId11"/>
    <p:sldId id="534" r:id="rId12"/>
    <p:sldId id="536" r:id="rId13"/>
    <p:sldId id="532" r:id="rId14"/>
    <p:sldId id="512" r:id="rId15"/>
    <p:sldId id="513" r:id="rId16"/>
    <p:sldId id="533" r:id="rId17"/>
  </p:sldIdLst>
  <p:sldSz cx="9144000" cy="6858000" type="screen4x3"/>
  <p:notesSz cx="6858000" cy="9240838"/>
  <p:embeddedFontLst>
    <p:embeddedFont>
      <p:font typeface="ＭＳ Ｐゴシック" pitchFamily="34" charset="-128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Helvetica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3" autoAdjust="0"/>
  </p:normalViewPr>
  <p:slideViewPr>
    <p:cSldViewPr snapToObjects="1">
      <p:cViewPr>
        <p:scale>
          <a:sx n="113" d="100"/>
          <a:sy n="113" d="100"/>
        </p:scale>
        <p:origin x="72" y="1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642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8960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48"/>
            <a:ext cx="9144000" cy="364329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DE-SC0000661.</a:t>
            </a:r>
          </a:p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23 June 2011, Controls Internal Review - 12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83" r:id="rId10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log.github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nscl.msu.edu/troublereports/detailReport.php?id=762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Berryman and </a:t>
            </a:r>
            <a:r>
              <a:rPr lang="en-US" dirty="0" err="1" smtClean="0"/>
              <a:t>Kunal</a:t>
            </a:r>
            <a:r>
              <a:rPr lang="en-US" dirty="0" smtClean="0"/>
              <a:t> </a:t>
            </a:r>
            <a:r>
              <a:rPr lang="en-US" dirty="0" err="1" smtClean="0"/>
              <a:t>Shroff</a:t>
            </a:r>
            <a:endParaRPr lang="en-US" dirty="0" smtClean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Logbook (</a:t>
            </a:r>
            <a:r>
              <a:rPr lang="en-US" dirty="0" err="1" smtClean="0"/>
              <a:t>Olog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Release new CSS logbook viewer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Bootstrap </a:t>
            </a:r>
            <a:r>
              <a:rPr lang="en-US" dirty="0"/>
              <a:t>w</a:t>
            </a:r>
            <a:r>
              <a:rPr lang="en-US" dirty="0" smtClean="0"/>
              <a:t>eb client</a:t>
            </a:r>
          </a:p>
        </p:txBody>
      </p:sp>
    </p:spTree>
    <p:extLst>
      <p:ext uri="{BB962C8B-B14F-4D97-AF65-F5344CB8AC3E}">
        <p14:creationId xmlns:p14="http://schemas.microsoft.com/office/powerpoint/2010/main" val="18276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" y="1067100"/>
            <a:ext cx="8990922" cy="5027414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http://olog.github.com</a:t>
            </a:r>
            <a:r>
              <a:rPr lang="en-US" kern="0" dirty="0" smtClean="0"/>
              <a:t> contact: berryman@frib.msu.edu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5" y="1516124"/>
            <a:ext cx="5958415" cy="455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Elog</a:t>
            </a:r>
            <a:r>
              <a:rPr lang="en-US" dirty="0" smtClean="0"/>
              <a:t> Details: REST API [1]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64455"/>
            <a:ext cx="88251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http GET</a:t>
            </a:r>
            <a:r>
              <a:rPr lang="en-US" sz="1100" dirty="0" smtClean="0"/>
              <a:t>:</a:t>
            </a:r>
          </a:p>
          <a:p>
            <a:r>
              <a:rPr lang="en-US" sz="1100" dirty="0" smtClean="0"/>
              <a:t>http://irmis3.nscl.msu.edu/Olog/resources/logs?ticket.id=7624</a:t>
            </a:r>
          </a:p>
          <a:p>
            <a:endParaRPr lang="en-US" sz="1100" dirty="0" smtClean="0"/>
          </a:p>
          <a:p>
            <a:r>
              <a:rPr lang="en-US" sz="1100" b="1" dirty="0" smtClean="0"/>
              <a:t>Response</a:t>
            </a:r>
            <a:r>
              <a:rPr lang="en-US" sz="1100" dirty="0" smtClean="0"/>
              <a:t>:</a:t>
            </a:r>
          </a:p>
          <a:p>
            <a:r>
              <a:rPr lang="en-US" sz="800" dirty="0"/>
              <a:t>&lt;?xml version="1.0" encoding="UTF-8" standalone="yes"?&gt;&lt;logs&gt;</a:t>
            </a:r>
          </a:p>
          <a:p>
            <a:r>
              <a:rPr lang="en-US" sz="800" dirty="0"/>
              <a:t> </a:t>
            </a:r>
            <a:r>
              <a:rPr lang="en-US" sz="800" dirty="0" smtClean="0"/>
              <a:t>&lt;</a:t>
            </a:r>
            <a:r>
              <a:rPr lang="en-US" sz="800" dirty="0"/>
              <a:t>log </a:t>
            </a:r>
            <a:r>
              <a:rPr lang="en-US" sz="800" dirty="0" err="1"/>
              <a:t>createdDate</a:t>
            </a:r>
            <a:r>
              <a:rPr lang="en-US" sz="800" dirty="0"/>
              <a:t>="2013-01-30T09:08:33-05:00" </a:t>
            </a:r>
            <a:r>
              <a:rPr lang="en-US" sz="800" dirty="0" err="1"/>
              <a:t>modifiedDate</a:t>
            </a:r>
            <a:r>
              <a:rPr lang="en-US" sz="800" dirty="0"/>
              <a:t>="</a:t>
            </a:r>
            <a:r>
              <a:rPr lang="en-US" sz="800" dirty="0" smtClean="0"/>
              <a:t>2013-01-30T09:08:33 05:00</a:t>
            </a:r>
            <a:r>
              <a:rPr lang="en-US" sz="800" dirty="0"/>
              <a:t>“ </a:t>
            </a:r>
            <a:r>
              <a:rPr lang="en-US" sz="800" dirty="0" smtClean="0"/>
              <a:t>owner</a:t>
            </a:r>
            <a:r>
              <a:rPr lang="en-US" sz="800" dirty="0"/>
              <a:t>="</a:t>
            </a:r>
            <a:r>
              <a:rPr lang="en-US" sz="800" dirty="0" err="1"/>
              <a:t>berryman</a:t>
            </a:r>
            <a:r>
              <a:rPr lang="en-US" sz="800" dirty="0"/>
              <a:t>" source="127.0.0.1" version="1" id="3670" level="Info" state="Active</a:t>
            </a:r>
            <a:r>
              <a:rPr lang="en-US" sz="800" dirty="0" smtClean="0"/>
              <a:t>"&gt;</a:t>
            </a:r>
          </a:p>
          <a:p>
            <a:r>
              <a:rPr lang="en-US" sz="800" dirty="0" smtClean="0"/>
              <a:t>&lt;</a:t>
            </a:r>
            <a:r>
              <a:rPr lang="en-US" sz="800" dirty="0"/>
              <a:t>description&gt;Data Browser Plot See attached Data Browser plot&lt;/description</a:t>
            </a:r>
            <a:r>
              <a:rPr lang="en-US" sz="800" dirty="0" smtClean="0"/>
              <a:t>&gt;</a:t>
            </a:r>
            <a:endParaRPr lang="en-US" sz="800" dirty="0"/>
          </a:p>
          <a:p>
            <a:r>
              <a:rPr lang="en-US" sz="800" dirty="0"/>
              <a:t>&lt;logbooks&gt;</a:t>
            </a:r>
          </a:p>
          <a:p>
            <a:r>
              <a:rPr lang="en-US" sz="800" dirty="0" smtClean="0"/>
              <a:t>	&lt;</a:t>
            </a:r>
            <a:r>
              <a:rPr lang="en-US" sz="800" dirty="0"/>
              <a:t>logbook owner="r3logbkg" name="</a:t>
            </a:r>
            <a:r>
              <a:rPr lang="en-US" sz="800" dirty="0" err="1"/>
              <a:t>ReA</a:t>
            </a:r>
            <a:r>
              <a:rPr lang="en-US" sz="800" dirty="0"/>
              <a:t> Operations" state="Active"&gt;</a:t>
            </a:r>
          </a:p>
          <a:p>
            <a:r>
              <a:rPr lang="en-US" sz="800" dirty="0" smtClean="0"/>
              <a:t>		&lt;</a:t>
            </a:r>
            <a:r>
              <a:rPr lang="en-US" sz="800" dirty="0"/>
              <a:t>id&gt;12&lt;/id&gt;</a:t>
            </a:r>
          </a:p>
          <a:p>
            <a:r>
              <a:rPr lang="en-US" sz="800" dirty="0" smtClean="0"/>
              <a:t>	&lt;/</a:t>
            </a:r>
            <a:r>
              <a:rPr lang="en-US" sz="800" dirty="0"/>
              <a:t>logbook&gt;</a:t>
            </a:r>
          </a:p>
          <a:p>
            <a:r>
              <a:rPr lang="en-US" sz="800" dirty="0"/>
              <a:t>&lt;/logbooks&gt;</a:t>
            </a:r>
          </a:p>
          <a:p>
            <a:r>
              <a:rPr lang="en-US" sz="800" dirty="0"/>
              <a:t>&lt;tags/&gt;</a:t>
            </a:r>
          </a:p>
          <a:p>
            <a:r>
              <a:rPr lang="en-US" sz="800" dirty="0"/>
              <a:t>&lt;properties&gt;</a:t>
            </a:r>
          </a:p>
          <a:p>
            <a:r>
              <a:rPr lang="en-US" sz="800" dirty="0" smtClean="0"/>
              <a:t>	</a:t>
            </a:r>
            <a:r>
              <a:rPr lang="en-US" sz="800" b="1" dirty="0" smtClean="0"/>
              <a:t>&lt;</a:t>
            </a:r>
            <a:r>
              <a:rPr lang="en-US" sz="800" b="1" dirty="0"/>
              <a:t>property </a:t>
            </a:r>
            <a:r>
              <a:rPr lang="en-US" sz="800" b="1" dirty="0" err="1"/>
              <a:t>groupingNum</a:t>
            </a:r>
            <a:r>
              <a:rPr lang="en-US" sz="800" b="1" dirty="0"/>
              <a:t>="0" id="3" name="Context"&gt;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/>
              <a:t>attributes&gt;</a:t>
            </a:r>
          </a:p>
          <a:p>
            <a:r>
              <a:rPr lang="en-US" sz="800" b="1" dirty="0" smtClean="0"/>
              <a:t>			&lt;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key&gt;</a:t>
            </a:r>
            <a:r>
              <a:rPr lang="en-US" sz="800" b="1" dirty="0" err="1"/>
              <a:t>FileDescription</a:t>
            </a:r>
            <a:r>
              <a:rPr lang="en-US" sz="800" b="1" dirty="0"/>
              <a:t>&lt;/key&gt;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value&gt;test&lt;/value&gt;</a:t>
            </a:r>
          </a:p>
          <a:p>
            <a:r>
              <a:rPr lang="en-US" sz="800" b="1" dirty="0" smtClean="0"/>
              <a:t>			&lt;/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&lt;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key&gt;</a:t>
            </a:r>
            <a:r>
              <a:rPr lang="en-US" sz="800" b="1" dirty="0" err="1"/>
              <a:t>FileName</a:t>
            </a:r>
            <a:r>
              <a:rPr lang="en-US" sz="800" b="1" dirty="0"/>
              <a:t>&lt;/key&gt;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value&gt;</a:t>
            </a:r>
            <a:r>
              <a:rPr lang="en-US" sz="800" b="1" dirty="0" err="1"/>
              <a:t>test.plt</a:t>
            </a:r>
            <a:r>
              <a:rPr lang="en-US" sz="800" b="1" dirty="0"/>
              <a:t>&lt;/value&gt;</a:t>
            </a:r>
          </a:p>
          <a:p>
            <a:r>
              <a:rPr lang="en-US" sz="800" b="1" dirty="0" smtClean="0"/>
              <a:t>			&lt;/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&lt;/</a:t>
            </a:r>
            <a:r>
              <a:rPr lang="en-US" sz="800" b="1" dirty="0"/>
              <a:t>attributes&gt;</a:t>
            </a:r>
          </a:p>
          <a:p>
            <a:r>
              <a:rPr lang="en-US" sz="800" b="1" dirty="0" smtClean="0"/>
              <a:t>	&lt;/</a:t>
            </a:r>
            <a:r>
              <a:rPr lang="en-US" sz="800" b="1" dirty="0"/>
              <a:t>property&gt;</a:t>
            </a:r>
          </a:p>
          <a:p>
            <a:r>
              <a:rPr lang="en-US" sz="800" b="1" dirty="0" smtClean="0"/>
              <a:t>	&lt;</a:t>
            </a:r>
            <a:r>
              <a:rPr lang="en-US" sz="800" b="1" dirty="0"/>
              <a:t>property </a:t>
            </a:r>
            <a:r>
              <a:rPr lang="en-US" sz="800" b="1" dirty="0" err="1"/>
              <a:t>groupingNum</a:t>
            </a:r>
            <a:r>
              <a:rPr lang="en-US" sz="800" b="1" dirty="0"/>
              <a:t>="0" id="2" name="Ticket"&gt;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/>
              <a:t>attributes&gt;</a:t>
            </a:r>
          </a:p>
          <a:p>
            <a:r>
              <a:rPr lang="en-US" sz="800" b="1" dirty="0" smtClean="0"/>
              <a:t>			&lt;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key&gt;id&lt;/key&gt;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value&gt;7624&lt;/value&gt;</a:t>
            </a:r>
          </a:p>
          <a:p>
            <a:r>
              <a:rPr lang="en-US" sz="800" b="1" dirty="0" smtClean="0"/>
              <a:t>			&lt;/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&lt;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		&lt;</a:t>
            </a:r>
            <a:r>
              <a:rPr lang="en-US" sz="800" b="1" dirty="0"/>
              <a:t>key&gt;</a:t>
            </a:r>
            <a:r>
              <a:rPr lang="en-US" sz="800" b="1" dirty="0" err="1"/>
              <a:t>url</a:t>
            </a:r>
            <a:r>
              <a:rPr lang="en-US" sz="800" b="1" dirty="0"/>
              <a:t>&lt;/key&gt;</a:t>
            </a:r>
          </a:p>
          <a:p>
            <a:r>
              <a:rPr lang="en-US" sz="800" b="1" dirty="0" smtClean="0"/>
              <a:t>				&lt;value&gt; </a:t>
            </a:r>
            <a:r>
              <a:rPr lang="en-US" sz="800" b="1" dirty="0" smtClean="0">
                <a:hlinkClick r:id="rId2"/>
              </a:rPr>
              <a:t>https</a:t>
            </a:r>
            <a:r>
              <a:rPr lang="en-US" sz="800" b="1" dirty="0">
                <a:hlinkClick r:id="rId2"/>
              </a:rPr>
              <a:t>://</a:t>
            </a:r>
            <a:r>
              <a:rPr lang="en-US" sz="800" b="1" dirty="0" smtClean="0">
                <a:hlinkClick r:id="rId2"/>
              </a:rPr>
              <a:t>intra.nscl.msu.edu/troublereports/detailReport.php?id=7624</a:t>
            </a:r>
            <a:r>
              <a:rPr lang="en-US" sz="800" b="1" dirty="0" smtClean="0"/>
              <a:t> &lt;/</a:t>
            </a:r>
            <a:r>
              <a:rPr lang="en-US" sz="800" b="1" dirty="0"/>
              <a:t>value&gt;</a:t>
            </a:r>
          </a:p>
          <a:p>
            <a:r>
              <a:rPr lang="en-US" sz="800" b="1" dirty="0" smtClean="0"/>
              <a:t>			&lt;/</a:t>
            </a:r>
            <a:r>
              <a:rPr lang="en-US" sz="800" b="1" dirty="0"/>
              <a:t>entry&gt;</a:t>
            </a:r>
          </a:p>
          <a:p>
            <a:r>
              <a:rPr lang="en-US" sz="800" b="1" dirty="0" smtClean="0"/>
              <a:t>		&lt;/</a:t>
            </a:r>
            <a:r>
              <a:rPr lang="en-US" sz="800" b="1" dirty="0"/>
              <a:t>attributes&gt;</a:t>
            </a:r>
          </a:p>
          <a:p>
            <a:r>
              <a:rPr lang="en-US" sz="800" b="1" dirty="0" smtClean="0"/>
              <a:t>	&lt;/</a:t>
            </a:r>
            <a:r>
              <a:rPr lang="en-US" sz="800" b="1" dirty="0"/>
              <a:t>property&gt;</a:t>
            </a:r>
          </a:p>
          <a:p>
            <a:r>
              <a:rPr lang="en-US" sz="800" dirty="0"/>
              <a:t>&lt;/properties</a:t>
            </a:r>
            <a:r>
              <a:rPr lang="en-US" sz="800" dirty="0" smtClean="0"/>
              <a:t>&gt;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Elog</a:t>
            </a:r>
            <a:r>
              <a:rPr lang="en-US" dirty="0" smtClean="0"/>
              <a:t> Details: REST API [2]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64455"/>
            <a:ext cx="882513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New:</a:t>
            </a:r>
            <a:endParaRPr lang="en-US" sz="1100" b="1" dirty="0"/>
          </a:p>
          <a:p>
            <a:r>
              <a:rPr lang="en-US" sz="800" dirty="0"/>
              <a:t>&lt;?xml version="1.0" encoding="UTF-8" standalone="yes"?&gt;&lt;logs&gt;</a:t>
            </a:r>
          </a:p>
          <a:p>
            <a:r>
              <a:rPr lang="en-US" sz="800" dirty="0"/>
              <a:t> &lt;log </a:t>
            </a:r>
            <a:r>
              <a:rPr lang="en-US" sz="800" dirty="0" err="1"/>
              <a:t>createdDate</a:t>
            </a:r>
            <a:r>
              <a:rPr lang="en-US" sz="800" dirty="0"/>
              <a:t>="2013-01-30T09:08:33-05:00" </a:t>
            </a:r>
            <a:r>
              <a:rPr lang="en-US" sz="800" dirty="0" err="1"/>
              <a:t>modifiedDate</a:t>
            </a:r>
            <a:r>
              <a:rPr lang="en-US" sz="800" dirty="0"/>
              <a:t>="2013-01-30T09:08:33 05:00“ owner="</a:t>
            </a:r>
            <a:r>
              <a:rPr lang="en-US" sz="800" dirty="0" err="1"/>
              <a:t>berryman</a:t>
            </a:r>
            <a:r>
              <a:rPr lang="en-US" sz="800" dirty="0"/>
              <a:t>" source="127.0.0.1" version="1" id="3670" level="Info" state="Active"&gt;</a:t>
            </a:r>
          </a:p>
          <a:p>
            <a:r>
              <a:rPr lang="en-US" sz="800" dirty="0"/>
              <a:t>&lt;description&gt;Data Browser Plot See attached Data Browser plot&lt;/description&gt;</a:t>
            </a:r>
          </a:p>
          <a:p>
            <a:r>
              <a:rPr lang="en-US" sz="800" dirty="0"/>
              <a:t>&lt;logbooks&gt;</a:t>
            </a:r>
          </a:p>
          <a:p>
            <a:r>
              <a:rPr lang="en-US" sz="800" dirty="0"/>
              <a:t>	&lt;logbook owner="r3logbkg" name="</a:t>
            </a:r>
            <a:r>
              <a:rPr lang="en-US" sz="800" dirty="0" err="1"/>
              <a:t>ReA</a:t>
            </a:r>
            <a:r>
              <a:rPr lang="en-US" sz="800" dirty="0"/>
              <a:t> Operations" state="Active"&gt;</a:t>
            </a:r>
          </a:p>
          <a:p>
            <a:r>
              <a:rPr lang="en-US" sz="800" dirty="0"/>
              <a:t>		&lt;id&gt;12&lt;/id&gt;</a:t>
            </a:r>
          </a:p>
          <a:p>
            <a:r>
              <a:rPr lang="en-US" sz="800" dirty="0"/>
              <a:t>	&lt;/logbook&gt;</a:t>
            </a:r>
          </a:p>
          <a:p>
            <a:r>
              <a:rPr lang="en-US" sz="800" dirty="0"/>
              <a:t>&lt;/logbooks&gt;</a:t>
            </a:r>
          </a:p>
          <a:p>
            <a:r>
              <a:rPr lang="en-US" sz="800" dirty="0"/>
              <a:t>&lt;tags</a:t>
            </a:r>
            <a:r>
              <a:rPr lang="en-US" sz="800" dirty="0" smtClean="0"/>
              <a:t>/&gt;</a:t>
            </a:r>
          </a:p>
          <a:p>
            <a:r>
              <a:rPr lang="en-US" sz="800" b="1" dirty="0" smtClean="0"/>
              <a:t>&lt;</a:t>
            </a:r>
            <a:r>
              <a:rPr lang="en-US" sz="800" b="1" dirty="0"/>
              <a:t>attachments&gt;</a:t>
            </a:r>
          </a:p>
          <a:p>
            <a:r>
              <a:rPr lang="en-US" sz="800" b="1" dirty="0" smtClean="0"/>
              <a:t>	&lt;</a:t>
            </a:r>
            <a:r>
              <a:rPr lang="en-US" sz="800" b="1" dirty="0"/>
              <a:t>attachment&gt;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contentType</a:t>
            </a:r>
            <a:r>
              <a:rPr lang="en-US" sz="800" b="1" dirty="0"/>
              <a:t>&gt;image/</a:t>
            </a:r>
            <a:r>
              <a:rPr lang="en-US" sz="800" b="1" dirty="0" err="1"/>
              <a:t>png</a:t>
            </a:r>
            <a:r>
              <a:rPr lang="en-US" sz="800" b="1" dirty="0"/>
              <a:t>&lt;/</a:t>
            </a:r>
            <a:r>
              <a:rPr lang="en-US" sz="800" b="1" dirty="0" err="1"/>
              <a:t>contentType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fileName</a:t>
            </a:r>
            <a:r>
              <a:rPr lang="en-US" sz="800" b="1" dirty="0"/>
              <a:t>&gt;plot.png&lt;/</a:t>
            </a:r>
            <a:r>
              <a:rPr lang="en-US" sz="800" b="1" dirty="0" err="1"/>
              <a:t>fileName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fileSize</a:t>
            </a:r>
            <a:r>
              <a:rPr lang="en-US" sz="800" b="1" dirty="0"/>
              <a:t>&gt;12455&lt;/</a:t>
            </a:r>
            <a:r>
              <a:rPr lang="en-US" sz="800" b="1" dirty="0" err="1"/>
              <a:t>fileSize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&lt;/</a:t>
            </a:r>
            <a:r>
              <a:rPr lang="en-US" sz="800" b="1" dirty="0"/>
              <a:t>attachment&gt;</a:t>
            </a:r>
          </a:p>
          <a:p>
            <a:r>
              <a:rPr lang="en-US" sz="800" b="1" dirty="0" smtClean="0"/>
              <a:t>	&lt;</a:t>
            </a:r>
            <a:r>
              <a:rPr lang="en-US" sz="800" b="1" dirty="0"/>
              <a:t>attachment&gt;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contentType</a:t>
            </a:r>
            <a:r>
              <a:rPr lang="en-US" sz="800" b="1" dirty="0"/>
              <a:t>&gt;application/octet-stream&lt;/</a:t>
            </a:r>
            <a:r>
              <a:rPr lang="en-US" sz="800" b="1" dirty="0" err="1"/>
              <a:t>contentType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fileName</a:t>
            </a:r>
            <a:r>
              <a:rPr lang="en-US" sz="800" b="1" dirty="0"/>
              <a:t>&gt;</a:t>
            </a:r>
            <a:r>
              <a:rPr lang="en-US" sz="800" b="1" dirty="0" err="1"/>
              <a:t>test.plt</a:t>
            </a:r>
            <a:r>
              <a:rPr lang="en-US" sz="800" b="1" dirty="0"/>
              <a:t>&lt;/</a:t>
            </a:r>
            <a:r>
              <a:rPr lang="en-US" sz="800" b="1" dirty="0" err="1"/>
              <a:t>fileName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	&lt;</a:t>
            </a:r>
            <a:r>
              <a:rPr lang="en-US" sz="800" b="1" dirty="0" err="1"/>
              <a:t>fileSize</a:t>
            </a:r>
            <a:r>
              <a:rPr lang="en-US" sz="800" b="1" dirty="0"/>
              <a:t>&gt;4458&lt;/</a:t>
            </a:r>
            <a:r>
              <a:rPr lang="en-US" sz="800" b="1" dirty="0" err="1"/>
              <a:t>fileSize</a:t>
            </a:r>
            <a:r>
              <a:rPr lang="en-US" sz="800" b="1" dirty="0"/>
              <a:t>&gt;</a:t>
            </a:r>
          </a:p>
          <a:p>
            <a:r>
              <a:rPr lang="en-US" sz="800" b="1" dirty="0" smtClean="0"/>
              <a:t>	&lt;/</a:t>
            </a:r>
            <a:r>
              <a:rPr lang="en-US" sz="800" b="1" dirty="0"/>
              <a:t>attachment&gt;</a:t>
            </a:r>
          </a:p>
          <a:p>
            <a:r>
              <a:rPr lang="en-US" sz="800" b="1" dirty="0"/>
              <a:t>&lt;/attachments&gt;</a:t>
            </a:r>
          </a:p>
          <a:p>
            <a:r>
              <a:rPr lang="en-US" sz="800" dirty="0"/>
              <a:t>&lt;/log&gt;</a:t>
            </a:r>
          </a:p>
        </p:txBody>
      </p:sp>
    </p:spTree>
    <p:extLst>
      <p:ext uri="{BB962C8B-B14F-4D97-AF65-F5344CB8AC3E}">
        <p14:creationId xmlns:p14="http://schemas.microsoft.com/office/powerpoint/2010/main" val="3264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Quarter Deliverables</a:t>
            </a:r>
          </a:p>
          <a:p>
            <a:r>
              <a:rPr lang="en-US" dirty="0" smtClean="0"/>
              <a:t>What’s new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Berryman</a:t>
            </a:r>
            <a:r>
              <a:rPr lang="en-US" dirty="0"/>
              <a:t>, 2</a:t>
            </a:r>
            <a:r>
              <a:rPr lang="en-US" dirty="0" smtClean="0"/>
              <a:t> May 2013, EPICS </a:t>
            </a:r>
            <a:r>
              <a:rPr lang="en-US" dirty="0" smtClean="0"/>
              <a:t>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1" y="6356450"/>
            <a:ext cx="762000" cy="364628"/>
          </a:xfrm>
        </p:spPr>
        <p:txBody>
          <a:bodyPr/>
          <a:lstStyle/>
          <a:p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Deliverables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477672" y="1143000"/>
            <a:ext cx="8188657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Released CSS general logbook interface</a:t>
            </a:r>
          </a:p>
          <a:p>
            <a:pPr lvl="1"/>
            <a:r>
              <a:rPr lang="en-US" sz="1500" dirty="0" smtClean="0"/>
              <a:t>Released CSS Log Entry</a:t>
            </a:r>
          </a:p>
          <a:p>
            <a:pPr lvl="1"/>
            <a:r>
              <a:rPr lang="en-US" sz="1500" dirty="0" smtClean="0"/>
              <a:t>Agreed on CSS Log Viewer mock up</a:t>
            </a:r>
          </a:p>
          <a:p>
            <a:pPr lvl="1"/>
            <a:r>
              <a:rPr lang="en-US" sz="1500" dirty="0" smtClean="0"/>
              <a:t>Released Python API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Logbook Interface (</a:t>
            </a:r>
            <a:r>
              <a:rPr lang="en-US" dirty="0" err="1"/>
              <a:t>D</a:t>
            </a:r>
            <a:r>
              <a:rPr lang="en-US" dirty="0" err="1" smtClean="0"/>
              <a:t>atabrowser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84860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Logbook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5" y="1295400"/>
            <a:ext cx="382102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256422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3733800" cy="5027414"/>
          </a:xfrm>
        </p:spPr>
        <p:txBody>
          <a:bodyPr/>
          <a:lstStyle/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Web application </a:t>
            </a:r>
          </a:p>
          <a:p>
            <a:pPr lvl="2"/>
            <a:r>
              <a:rPr lang="en-US" dirty="0" smtClean="0"/>
              <a:t>Built with </a:t>
            </a:r>
            <a:r>
              <a:rPr lang="en-US" dirty="0" err="1" smtClean="0"/>
              <a:t>CakePHP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Using REST </a:t>
            </a:r>
            <a:r>
              <a:rPr lang="en-US" dirty="0" err="1" smtClean="0"/>
              <a:t>datasource</a:t>
            </a:r>
            <a:endParaRPr lang="en-US" dirty="0" smtClean="0"/>
          </a:p>
          <a:p>
            <a:pPr lvl="1"/>
            <a:r>
              <a:rPr lang="en-US" dirty="0" smtClean="0"/>
              <a:t>Web service </a:t>
            </a:r>
          </a:p>
          <a:p>
            <a:pPr lvl="2"/>
            <a:r>
              <a:rPr lang="en-US" dirty="0" smtClean="0"/>
              <a:t>Built on Glassfish </a:t>
            </a:r>
          </a:p>
          <a:p>
            <a:pPr lvl="2"/>
            <a:r>
              <a:rPr lang="en-US" dirty="0" smtClean="0"/>
              <a:t>Apache Jackrabbit embedded for attachments</a:t>
            </a:r>
          </a:p>
          <a:p>
            <a:pPr lvl="2"/>
            <a:r>
              <a:rPr lang="en-US" dirty="0" smtClean="0"/>
              <a:t>Log data in </a:t>
            </a:r>
            <a:r>
              <a:rPr lang="en-US" dirty="0" err="1" smtClean="0"/>
              <a:t>mySQL</a:t>
            </a:r>
            <a:r>
              <a:rPr lang="en-US" dirty="0" smtClean="0"/>
              <a:t>  </a:t>
            </a:r>
          </a:p>
          <a:p>
            <a:pPr lvl="2"/>
            <a:r>
              <a:rPr lang="en-US" dirty="0" err="1" smtClean="0"/>
              <a:t>Lucene</a:t>
            </a:r>
            <a:r>
              <a:rPr lang="en-US" dirty="0" smtClean="0"/>
              <a:t> in Jackrabbit allows searching of attachments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Logbook Web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54961" y="1172537"/>
            <a:ext cx="5084240" cy="4771064"/>
            <a:chOff x="3754961" y="1172537"/>
            <a:chExt cx="5084240" cy="4771064"/>
          </a:xfrm>
        </p:grpSpPr>
        <p:sp>
          <p:nvSpPr>
            <p:cNvPr id="8" name="Rounded Rectangle 7"/>
            <p:cNvSpPr/>
            <p:nvPr/>
          </p:nvSpPr>
          <p:spPr>
            <a:xfrm>
              <a:off x="3754961" y="3761093"/>
              <a:ext cx="5075794" cy="2182508"/>
            </a:xfrm>
            <a:prstGeom prst="roundRect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accent3"/>
                  </a:solidFill>
                </a:rPr>
                <a:t>Logbook</a:t>
              </a:r>
              <a:r>
                <a:rPr lang="en-US" sz="1100" b="1" baseline="0">
                  <a:solidFill>
                    <a:schemeClr val="accent3"/>
                  </a:solidFill>
                </a:rPr>
                <a:t> Web Service</a:t>
              </a:r>
              <a:endParaRPr lang="en-US" sz="1100" b="1">
                <a:solidFill>
                  <a:schemeClr val="accent3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63407" y="1172537"/>
              <a:ext cx="5075794" cy="1884317"/>
            </a:xfrm>
            <a:prstGeom prst="roundRect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accent3"/>
                  </a:solidFill>
                </a:rPr>
                <a:t>Application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82596" y="1501061"/>
              <a:ext cx="4169439" cy="1460625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Apache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20230" y="1822118"/>
              <a:ext cx="3029491" cy="105708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CakePHP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79208" y="2390681"/>
              <a:ext cx="1292173" cy="444114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Logbook</a:t>
              </a:r>
              <a:r>
                <a:rPr lang="en-US" sz="1100" b="1" baseline="0"/>
                <a:t> REST</a:t>
              </a:r>
            </a:p>
            <a:p>
              <a:pPr algn="ctr"/>
              <a:r>
                <a:rPr lang="en-US" sz="1100" b="1" baseline="0"/>
                <a:t>Datasource</a:t>
              </a:r>
              <a:endParaRPr lang="en-US" sz="1100" b="1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43458" y="4052940"/>
              <a:ext cx="4265018" cy="1370412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Glassfish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5944" y="4681045"/>
              <a:ext cx="3606263" cy="628106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Apache</a:t>
              </a:r>
              <a:r>
                <a:rPr lang="en-US" sz="1100" b="1" baseline="0"/>
                <a:t> Jackrabbit Content Repository</a:t>
              </a:r>
              <a:endParaRPr lang="en-US" sz="1100" b="1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08141" y="4974015"/>
              <a:ext cx="1385074" cy="253780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Lucene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61696" y="5493142"/>
              <a:ext cx="4045434" cy="329914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mySQL</a:t>
              </a:r>
            </a:p>
          </p:txBody>
        </p:sp>
        <p:cxnSp>
          <p:nvCxnSpPr>
            <p:cNvPr id="17" name="Elbow Connector 16"/>
            <p:cNvCxnSpPr/>
            <p:nvPr/>
          </p:nvCxnSpPr>
          <p:spPr>
            <a:xfrm rot="5400000">
              <a:off x="4734571" y="3380428"/>
              <a:ext cx="1473652" cy="427190"/>
            </a:xfrm>
            <a:prstGeom prst="bentConnector3">
              <a:avLst>
                <a:gd name="adj1" fmla="val 50000"/>
              </a:avLst>
            </a:prstGeom>
            <a:ln w="19050"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552141" y="4330847"/>
              <a:ext cx="3419019" cy="29865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REST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Logbook Web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6917"/>
            <a:ext cx="5487988" cy="51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3733800" cy="5027414"/>
          </a:xfrm>
        </p:spPr>
        <p:txBody>
          <a:bodyPr/>
          <a:lstStyle/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Server-side </a:t>
            </a:r>
          </a:p>
          <a:p>
            <a:pPr lvl="1"/>
            <a:r>
              <a:rPr lang="en-US" dirty="0" smtClean="0"/>
              <a:t>Client-side</a:t>
            </a:r>
          </a:p>
          <a:p>
            <a:pPr lvl="2"/>
            <a:r>
              <a:rPr lang="en-US" dirty="0"/>
              <a:t>Twitter Bootstrap (HTML5</a:t>
            </a:r>
            <a:r>
              <a:rPr lang="en-US" dirty="0" smtClean="0"/>
              <a:t>)</a:t>
            </a:r>
          </a:p>
          <a:p>
            <a:pPr lvl="2"/>
            <a:r>
              <a:rPr lang="en-US" sz="1600" dirty="0" err="1" smtClean="0"/>
              <a:t>j</a:t>
            </a:r>
            <a:r>
              <a:rPr lang="en-US" sz="1600" dirty="0" err="1"/>
              <a:t>Q</a:t>
            </a:r>
            <a:r>
              <a:rPr lang="en-US" sz="1600" dirty="0" err="1" smtClean="0"/>
              <a:t>uery</a:t>
            </a:r>
            <a:r>
              <a:rPr lang="en-US" sz="1600" dirty="0" smtClean="0"/>
              <a:t> </a:t>
            </a:r>
            <a:r>
              <a:rPr lang="en-US" sz="1600" dirty="0" err="1" smtClean="0"/>
              <a:t>getJSON</a:t>
            </a:r>
            <a:r>
              <a:rPr lang="en-US" sz="1600" dirty="0" smtClean="0"/>
              <a:t>() (</a:t>
            </a:r>
            <a:r>
              <a:rPr lang="en-US" sz="1600" dirty="0" err="1" smtClean="0"/>
              <a:t>Javascript</a:t>
            </a:r>
            <a:r>
              <a:rPr lang="en-US" sz="16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Logbook Web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54961" y="1524000"/>
            <a:ext cx="5075794" cy="4419601"/>
            <a:chOff x="3754961" y="1600200"/>
            <a:chExt cx="5075794" cy="4343401"/>
          </a:xfrm>
        </p:grpSpPr>
        <p:sp>
          <p:nvSpPr>
            <p:cNvPr id="8" name="Rounded Rectangle 7"/>
            <p:cNvSpPr/>
            <p:nvPr/>
          </p:nvSpPr>
          <p:spPr>
            <a:xfrm>
              <a:off x="3754961" y="3761093"/>
              <a:ext cx="5075794" cy="2182508"/>
            </a:xfrm>
            <a:prstGeom prst="roundRect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accent3"/>
                  </a:solidFill>
                </a:rPr>
                <a:t>Logbook</a:t>
              </a:r>
              <a:r>
                <a:rPr lang="en-US" sz="1100" b="1" baseline="0">
                  <a:solidFill>
                    <a:schemeClr val="accent3"/>
                  </a:solidFill>
                </a:rPr>
                <a:t> Web Service</a:t>
              </a:r>
              <a:endParaRPr lang="en-US" sz="1100" b="1">
                <a:solidFill>
                  <a:schemeClr val="accent3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54961" y="1600200"/>
              <a:ext cx="5075794" cy="1884317"/>
            </a:xfrm>
            <a:prstGeom prst="roundRect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accent3"/>
                  </a:solidFill>
                </a:rPr>
                <a:t>Application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50256" y="1905000"/>
              <a:ext cx="1357886" cy="1460625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Apache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43458" y="4052940"/>
              <a:ext cx="4265018" cy="1370412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Glassfish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5944" y="4681045"/>
              <a:ext cx="3606263" cy="628106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Apache</a:t>
              </a:r>
              <a:r>
                <a:rPr lang="en-US" sz="1100" b="1" baseline="0"/>
                <a:t> Jackrabbit Content Repository</a:t>
              </a:r>
              <a:endParaRPr lang="en-US" sz="1100" b="1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08141" y="4974015"/>
              <a:ext cx="1385074" cy="253780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Lucene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61696" y="5493142"/>
              <a:ext cx="4045434" cy="329914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mySQL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52141" y="4330847"/>
              <a:ext cx="3419019" cy="29865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/>
                <a:t>REST</a:t>
              </a:r>
            </a:p>
          </p:txBody>
        </p:sp>
        <p:cxnSp>
          <p:nvCxnSpPr>
            <p:cNvPr id="17" name="Elbow Connector 16"/>
            <p:cNvCxnSpPr/>
            <p:nvPr/>
          </p:nvCxnSpPr>
          <p:spPr>
            <a:xfrm rot="5400000">
              <a:off x="6941105" y="3690406"/>
              <a:ext cx="938342" cy="342544"/>
            </a:xfrm>
            <a:prstGeom prst="bentConnector3">
              <a:avLst>
                <a:gd name="adj1" fmla="val 50000"/>
              </a:avLst>
            </a:prstGeom>
            <a:ln w="19050"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7239004" y="1853034"/>
            <a:ext cx="1357886" cy="148625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Browser</a:t>
            </a:r>
            <a:endParaRPr lang="en-US" sz="11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422647" y="2238251"/>
            <a:ext cx="990600" cy="10756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Bootstrap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jQ</a:t>
            </a:r>
            <a:r>
              <a:rPr lang="en-US" sz="1100" b="1" dirty="0" err="1" smtClean="0"/>
              <a:t>uery</a:t>
            </a:r>
            <a:endParaRPr lang="en-US" sz="1100" b="1" dirty="0" smtClean="0"/>
          </a:p>
          <a:p>
            <a:pPr algn="ctr"/>
            <a:r>
              <a:rPr lang="en-US" b="1" dirty="0" err="1" smtClean="0"/>
              <a:t>getJSON</a:t>
            </a:r>
            <a:endParaRPr lang="en-US" sz="1100" b="1" dirty="0" smtClean="0"/>
          </a:p>
          <a:p>
            <a:pPr algn="ctr"/>
            <a:endParaRPr lang="en-US" sz="1100" b="1" dirty="0"/>
          </a:p>
        </p:txBody>
      </p:sp>
      <p:cxnSp>
        <p:nvCxnSpPr>
          <p:cNvPr id="22" name="Elbow Connector 21"/>
          <p:cNvCxnSpPr>
            <a:endCxn id="10" idx="3"/>
          </p:cNvCxnSpPr>
          <p:nvPr/>
        </p:nvCxnSpPr>
        <p:spPr>
          <a:xfrm rot="10800000" flipV="1">
            <a:off x="5508142" y="2238250"/>
            <a:ext cx="1730862" cy="339021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Logbook* </a:t>
            </a:r>
            <a:r>
              <a:rPr lang="en-US" dirty="0"/>
              <a:t>Web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2 May 2013,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76" y="1143000"/>
            <a:ext cx="6953024" cy="465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1" y="5779142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*very 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8E092E3137F4EAFB60D20E09E8021" ma:contentTypeVersion="" ma:contentTypeDescription="Create a new document." ma:contentTypeScope="" ma:versionID="4f502ef1fbfa4232662385ee9f7bef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67CEA-19DC-4754-8FB9-72C18470C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12124</TotalTime>
  <Words>401</Words>
  <Application>Microsoft Office PowerPoint</Application>
  <PresentationFormat>On-screen Show (4:3)</PresentationFormat>
  <Paragraphs>152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Lucida Grande</vt:lpstr>
      <vt:lpstr>ＭＳ Ｐゴシック</vt:lpstr>
      <vt:lpstr>Calibri</vt:lpstr>
      <vt:lpstr>Wingdings</vt:lpstr>
      <vt:lpstr>ヒラギノ角ゴ Pro W3</vt:lpstr>
      <vt:lpstr>Helvetica</vt:lpstr>
      <vt:lpstr>1_FRIB2</vt:lpstr>
      <vt:lpstr>Logbook (Olog)</vt:lpstr>
      <vt:lpstr>Overview</vt:lpstr>
      <vt:lpstr>Deliverables</vt:lpstr>
      <vt:lpstr>CSS Logbook Interface (Databrowser)</vt:lpstr>
      <vt:lpstr>CSS Logbook Entry</vt:lpstr>
      <vt:lpstr>Current Logbook Web Application</vt:lpstr>
      <vt:lpstr>Current Logbook Web Application</vt:lpstr>
      <vt:lpstr>Next Logbook Web Application</vt:lpstr>
      <vt:lpstr>New Logbook* Web Application</vt:lpstr>
      <vt:lpstr>Future Work</vt:lpstr>
      <vt:lpstr>Where to find us</vt:lpstr>
      <vt:lpstr>Elog Details: REST API [1] </vt:lpstr>
      <vt:lpstr>Elog Details: REST API [2]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Logbook</dc:title>
  <dc:creator>Berryman, Eric</dc:creator>
  <cp:lastModifiedBy>frederick</cp:lastModifiedBy>
  <cp:revision>446</cp:revision>
  <cp:lastPrinted>2009-07-30T20:47:55Z</cp:lastPrinted>
  <dcterms:created xsi:type="dcterms:W3CDTF">2009-08-06T11:48:02Z</dcterms:created>
  <dcterms:modified xsi:type="dcterms:W3CDTF">2013-05-02T06:42:57Z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0x0101007F28E092E3137F4EAFB60D20E09E8021</vt:lpwstr>
  </property>
</Properties>
</file>