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05" r:id="rId4"/>
  </p:sldMasterIdLst>
  <p:notesMasterIdLst>
    <p:notesMasterId r:id="rId39"/>
  </p:notesMasterIdLst>
  <p:handoutMasterIdLst>
    <p:handoutMasterId r:id="rId40"/>
  </p:handoutMasterIdLst>
  <p:sldIdLst>
    <p:sldId id="259" r:id="rId5"/>
    <p:sldId id="489" r:id="rId6"/>
    <p:sldId id="552" r:id="rId7"/>
    <p:sldId id="553" r:id="rId8"/>
    <p:sldId id="554" r:id="rId9"/>
    <p:sldId id="560" r:id="rId10"/>
    <p:sldId id="563" r:id="rId11"/>
    <p:sldId id="564" r:id="rId12"/>
    <p:sldId id="565" r:id="rId13"/>
    <p:sldId id="572" r:id="rId14"/>
    <p:sldId id="574" r:id="rId15"/>
    <p:sldId id="573" r:id="rId16"/>
    <p:sldId id="555" r:id="rId17"/>
    <p:sldId id="556" r:id="rId18"/>
    <p:sldId id="578" r:id="rId19"/>
    <p:sldId id="582" r:id="rId20"/>
    <p:sldId id="581" r:id="rId21"/>
    <p:sldId id="561" r:id="rId22"/>
    <p:sldId id="575" r:id="rId23"/>
    <p:sldId id="562" r:id="rId24"/>
    <p:sldId id="576" r:id="rId25"/>
    <p:sldId id="577" r:id="rId26"/>
    <p:sldId id="571" r:id="rId27"/>
    <p:sldId id="570" r:id="rId28"/>
    <p:sldId id="566" r:id="rId29"/>
    <p:sldId id="567" r:id="rId30"/>
    <p:sldId id="568" r:id="rId31"/>
    <p:sldId id="569" r:id="rId32"/>
    <p:sldId id="557" r:id="rId33"/>
    <p:sldId id="558" r:id="rId34"/>
    <p:sldId id="559" r:id="rId35"/>
    <p:sldId id="583" r:id="rId36"/>
    <p:sldId id="584" r:id="rId37"/>
    <p:sldId id="585" r:id="rId38"/>
  </p:sldIdLst>
  <p:sldSz cx="9144000" cy="6858000" type="screen4x3"/>
  <p:notesSz cx="6811963" cy="99425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" id="{F972E5E2-16FC-428F-88E3-CEC3280FF3D0}">
          <p14:sldIdLst>
            <p14:sldId id="259"/>
            <p14:sldId id="489"/>
          </p14:sldIdLst>
        </p14:section>
        <p14:section name="Context" id="{34258E33-83DE-4F45-BC9B-E18AD3AF3A22}">
          <p14:sldIdLst>
            <p14:sldId id="552"/>
            <p14:sldId id="553"/>
            <p14:sldId id="554"/>
            <p14:sldId id="560"/>
          </p14:sldIdLst>
        </p14:section>
        <p14:section name="Development" id="{180E9136-0DB1-4044-87A8-81D0149C2084}">
          <p14:sldIdLst>
            <p14:sldId id="563"/>
            <p14:sldId id="564"/>
            <p14:sldId id="565"/>
            <p14:sldId id="572"/>
            <p14:sldId id="574"/>
            <p14:sldId id="573"/>
          </p14:sldIdLst>
        </p14:section>
        <p14:section name="Runtime" id="{769F3682-2080-4321-B5C9-23B29777F867}">
          <p14:sldIdLst>
            <p14:sldId id="555"/>
            <p14:sldId id="556"/>
            <p14:sldId id="578"/>
            <p14:sldId id="582"/>
            <p14:sldId id="581"/>
          </p14:sldIdLst>
        </p14:section>
        <p14:section name="Conclusion" id="{6D8848D0-2BF8-415C-BBEE-79A127748DB2}">
          <p14:sldIdLst>
            <p14:sldId id="561"/>
            <p14:sldId id="575"/>
            <p14:sldId id="562"/>
            <p14:sldId id="576"/>
            <p14:sldId id="577"/>
          </p14:sldIdLst>
        </p14:section>
        <p14:section name="Go beyong the basics" id="{E1967817-F4DE-41BB-9510-33CBA53E8A41}">
          <p14:sldIdLst>
            <p14:sldId id="571"/>
            <p14:sldId id="570"/>
            <p14:sldId id="566"/>
            <p14:sldId id="567"/>
            <p14:sldId id="568"/>
            <p14:sldId id="569"/>
            <p14:sldId id="557"/>
            <p14:sldId id="558"/>
            <p14:sldId id="559"/>
            <p14:sldId id="583"/>
            <p14:sldId id="584"/>
            <p14:sldId id="5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B2B2B2"/>
    <a:srgbClr val="E7D0B7"/>
    <a:srgbClr val="FF3300"/>
    <a:srgbClr val="00A84C"/>
    <a:srgbClr val="EFB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86402" autoAdjust="0"/>
  </p:normalViewPr>
  <p:slideViewPr>
    <p:cSldViewPr>
      <p:cViewPr varScale="1">
        <p:scale>
          <a:sx n="77" d="100"/>
          <a:sy n="77" d="100"/>
        </p:scale>
        <p:origin x="-1266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16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98"/>
    </p:cViewPr>
  </p:sorterViewPr>
  <p:notesViewPr>
    <p:cSldViewPr>
      <p:cViewPr varScale="1">
        <p:scale>
          <a:sx n="74" d="100"/>
          <a:sy n="74" d="100"/>
        </p:scale>
        <p:origin x="-2172" y="-108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800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F43F0F3-1066-4DEC-8275-B8070FC2804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184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800" y="0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2813"/>
            <a:ext cx="499586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625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8AC3DC8-ADFE-4645-8D64-9D9E43086C4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925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C6EDC3A-7CD9-446F-A6B1-9D8683B6DC0E}" type="slidenum">
              <a:rPr lang="en-GB" sz="1200" smtClean="0">
                <a:latin typeface="Arial" charset="0"/>
              </a:rPr>
              <a:pPr/>
              <a:t>1</a:t>
            </a:fld>
            <a:endParaRPr lang="en-GB" sz="1200" dirty="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fld id="{E677394E-4663-4E7E-BF5C-33380DD2A53D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/>
              <a:t>33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fld id="{E677394E-4663-4E7E-BF5C-33380DD2A53D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/>
              <a:t>34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5E83194-5955-44AA-9AC0-5AD3293680B4}" type="slidenum">
              <a:rPr lang="en-GB" sz="1200" smtClean="0">
                <a:latin typeface="Arial" charset="0"/>
              </a:rPr>
              <a:pPr/>
              <a:t>2</a:t>
            </a:fld>
            <a:endParaRPr lang="en-GB" sz="1200" dirty="0" smtClean="0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fld id="{044DDB80-FD83-42D3-8BF6-63B40F20419C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/>
              <a:t>23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fld id="{3A59CA0D-02B8-4BAE-87B6-C129F59D2C65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/>
              <a:t>24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fld id="{BE1CDF41-2880-4FA2-B93B-827C783249F6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/>
              <a:t>25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fld id="{BE1CDF41-2880-4FA2-B93B-827C783249F6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/>
              <a:t>26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fld id="{BE1CDF41-2880-4FA2-B93B-827C783249F6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/>
              <a:t>27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fld id="{BE1CDF41-2880-4FA2-B93B-827C783249F6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/>
              <a:t>28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60800" y="9445625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fld id="{E677394E-4663-4E7E-BF5C-33380DD2A53D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/>
              <a:t>32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 descr="shutterstock_76938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18909" r="17081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 descr="shutterstock_120206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7475" r="33949" b="23048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 descr="shutterstock_5838226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21448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BA54C-15D4-9240-8562-B9A40EF211EB}" type="datetime1">
              <a:rPr lang="en-US" smtClean="0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22AA5-3C49-2E42-8195-7332F437CD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5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3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9" name="Picture 8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" y="6252740"/>
            <a:ext cx="914400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1"/>
          <p:cNvSpPr>
            <a:spLocks noGrp="1"/>
          </p:cNvSpPr>
          <p:nvPr>
            <p:ph type="dt" sz="half" idx="15"/>
          </p:nvPr>
        </p:nvSpPr>
        <p:spPr>
          <a:xfrm>
            <a:off x="6717930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77016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2672360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204899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4045126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1" name="Picture 10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" y="6252740"/>
            <a:ext cx="914400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1"/>
          <p:cNvSpPr>
            <a:spLocks noGrp="1"/>
          </p:cNvSpPr>
          <p:nvPr>
            <p:ph type="dt" sz="half" idx="15"/>
          </p:nvPr>
        </p:nvSpPr>
        <p:spPr>
          <a:xfrm>
            <a:off x="6717930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77016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Date Placeholder 1"/>
          <p:cNvSpPr txBox="1">
            <a:spLocks/>
          </p:cNvSpPr>
          <p:nvPr userDrawn="1"/>
        </p:nvSpPr>
        <p:spPr>
          <a:xfrm>
            <a:off x="2672360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4120069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pic>
        <p:nvPicPr>
          <p:cNvPr id="9" name="Picture 8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" y="6252740"/>
            <a:ext cx="914400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1"/>
          <p:cNvSpPr>
            <a:spLocks noGrp="1"/>
          </p:cNvSpPr>
          <p:nvPr>
            <p:ph type="dt" sz="half" idx="15"/>
          </p:nvPr>
        </p:nvSpPr>
        <p:spPr>
          <a:xfrm>
            <a:off x="6717930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77016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2672360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1968227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2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75" y="16446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75" y="40068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pic>
        <p:nvPicPr>
          <p:cNvPr id="9" name="Picture 8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" y="6252740"/>
            <a:ext cx="914400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1"/>
          <p:cNvSpPr>
            <a:spLocks noGrp="1"/>
          </p:cNvSpPr>
          <p:nvPr>
            <p:ph type="dt" sz="half" idx="15"/>
          </p:nvPr>
        </p:nvSpPr>
        <p:spPr>
          <a:xfrm>
            <a:off x="6717930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77016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Date Placeholder 1"/>
          <p:cNvSpPr txBox="1">
            <a:spLocks/>
          </p:cNvSpPr>
          <p:nvPr userDrawn="1"/>
        </p:nvSpPr>
        <p:spPr>
          <a:xfrm>
            <a:off x="2672360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1928009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87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89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89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1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0" name="Picture 9" descr="PowerPoint_Graphic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" y="6252740"/>
            <a:ext cx="914400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"/>
          <p:cNvSpPr>
            <a:spLocks noGrp="1"/>
          </p:cNvSpPr>
          <p:nvPr>
            <p:ph type="dt" sz="half" idx="15"/>
          </p:nvPr>
        </p:nvSpPr>
        <p:spPr>
          <a:xfrm>
            <a:off x="6717930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23"/>
          </p:nvPr>
        </p:nvSpPr>
        <p:spPr>
          <a:xfrm>
            <a:off x="8577016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Date Placeholder 1"/>
          <p:cNvSpPr txBox="1">
            <a:spLocks/>
          </p:cNvSpPr>
          <p:nvPr userDrawn="1"/>
        </p:nvSpPr>
        <p:spPr>
          <a:xfrm>
            <a:off x="2672360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1229693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197" y="5397500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pic>
        <p:nvPicPr>
          <p:cNvPr id="10" name="Picture 9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" y="6252740"/>
            <a:ext cx="914400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"/>
          <p:cNvSpPr>
            <a:spLocks noGrp="1"/>
          </p:cNvSpPr>
          <p:nvPr>
            <p:ph type="dt" sz="half" idx="15"/>
          </p:nvPr>
        </p:nvSpPr>
        <p:spPr>
          <a:xfrm>
            <a:off x="6717930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77016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Date Placeholder 1"/>
          <p:cNvSpPr txBox="1">
            <a:spLocks/>
          </p:cNvSpPr>
          <p:nvPr userDrawn="1"/>
        </p:nvSpPr>
        <p:spPr>
          <a:xfrm>
            <a:off x="2672360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133355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" y="6252740"/>
            <a:ext cx="914400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1"/>
          <p:cNvSpPr>
            <a:spLocks noGrp="1"/>
          </p:cNvSpPr>
          <p:nvPr>
            <p:ph type="dt" sz="half" idx="15"/>
          </p:nvPr>
        </p:nvSpPr>
        <p:spPr>
          <a:xfrm>
            <a:off x="6717930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77016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1"/>
          <p:cNvSpPr txBox="1">
            <a:spLocks/>
          </p:cNvSpPr>
          <p:nvPr userDrawn="1"/>
        </p:nvSpPr>
        <p:spPr>
          <a:xfrm>
            <a:off x="2672360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4023795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7" name="Picture 6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" y="6252740"/>
            <a:ext cx="914400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1"/>
          <p:cNvSpPr>
            <a:spLocks noGrp="1"/>
          </p:cNvSpPr>
          <p:nvPr>
            <p:ph type="dt" sz="half" idx="15"/>
          </p:nvPr>
        </p:nvSpPr>
        <p:spPr>
          <a:xfrm>
            <a:off x="6717930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77016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2672360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2833583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18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D54C-61CE-1041-9449-8583DE2630BB}" type="datetime1">
              <a:rPr lang="en-US" smtClean="0"/>
              <a:pPr>
                <a:defRPr/>
              </a:pPr>
              <a:t>5/1/2013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4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8" descr="shutterstock_2958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15311" r="36530"/>
          <a:stretch>
            <a:fillRect/>
          </a:stretch>
        </p:blipFill>
        <p:spPr bwMode="auto">
          <a:xfrm>
            <a:off x="6870700" y="0"/>
            <a:ext cx="227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32" descr="ISP20938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19907" b="7997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35" descr="shutterstock_124121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r="16269"/>
          <a:stretch>
            <a:fillRect/>
          </a:stretch>
        </p:blipFill>
        <p:spPr bwMode="auto">
          <a:xfrm>
            <a:off x="2284413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shutterstock_4301250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5" r="4950"/>
          <a:stretch>
            <a:fillRect/>
          </a:stretch>
        </p:blipFill>
        <p:spPr bwMode="auto">
          <a:xfrm>
            <a:off x="4573588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ED65-8163-284B-A5F1-B9F57DC77EBC}" type="datetime1">
              <a:rPr lang="en-US" smtClean="0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A293-0598-674E-87F9-A3870D2D28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1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11378" r="-2" b="8519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3" t="11118" r="6171" b="2959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491" r="2" b="4852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1415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6F66B-E128-9D4F-AC2D-96A590684299}" type="datetime1">
              <a:rPr lang="en-US" smtClean="0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EB17E-ADF1-CA40-ACD9-D24AF83ACC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8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cover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6" b="24687"/>
          <a:stretch>
            <a:fillRect/>
          </a:stretch>
        </p:blipFill>
        <p:spPr bwMode="auto"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DBC4B-18FA-4641-AED3-09167062A95C}" type="datetime1">
              <a:rPr lang="en-US" smtClean="0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FCE97-1E5D-3942-9893-29D29393C4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2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0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7999" y="0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BF150-A3C3-104C-9179-59C0B0DE31A3}" type="datetime1">
              <a:rPr lang="en-US" smtClean="0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6ACD-EA72-FB41-82BD-66EB6B610A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5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" y="625274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5"/>
          </p:nvPr>
        </p:nvSpPr>
        <p:spPr>
          <a:xfrm>
            <a:off x="6736218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Date Placeholder 1"/>
          <p:cNvSpPr txBox="1">
            <a:spLocks/>
          </p:cNvSpPr>
          <p:nvPr userDrawn="1"/>
        </p:nvSpPr>
        <p:spPr>
          <a:xfrm>
            <a:off x="2690648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75907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PowerPoint_Graphic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" y="625274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1"/>
          <p:cNvSpPr>
            <a:spLocks noGrp="1"/>
          </p:cNvSpPr>
          <p:nvPr>
            <p:ph type="dt" sz="half" idx="15"/>
          </p:nvPr>
        </p:nvSpPr>
        <p:spPr>
          <a:xfrm>
            <a:off x="6736218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1"/>
          <p:cNvSpPr txBox="1">
            <a:spLocks/>
          </p:cNvSpPr>
          <p:nvPr userDrawn="1"/>
        </p:nvSpPr>
        <p:spPr>
          <a:xfrm>
            <a:off x="2690648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171693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PowerPoint_Graphi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" y="6252740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1"/>
          <p:cNvSpPr>
            <a:spLocks noGrp="1"/>
          </p:cNvSpPr>
          <p:nvPr>
            <p:ph type="dt" sz="half" idx="15"/>
          </p:nvPr>
        </p:nvSpPr>
        <p:spPr>
          <a:xfrm>
            <a:off x="6736218" y="6381327"/>
            <a:ext cx="1643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24/04/2013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1"/>
          <p:cNvSpPr txBox="1">
            <a:spLocks/>
          </p:cNvSpPr>
          <p:nvPr userDrawn="1"/>
        </p:nvSpPr>
        <p:spPr>
          <a:xfrm>
            <a:off x="2690648" y="6381327"/>
            <a:ext cx="394731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EPICS Collaboration Meeting 2013</a:t>
            </a:r>
          </a:p>
        </p:txBody>
      </p:sp>
    </p:spTree>
    <p:extLst>
      <p:ext uri="{BB962C8B-B14F-4D97-AF65-F5344CB8AC3E}">
        <p14:creationId xmlns:p14="http://schemas.microsoft.com/office/powerpoint/2010/main" val="377729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44500" y="6356350"/>
            <a:ext cx="3587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B1F015-1154-6F45-9F5A-29B4836DF7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65188" y="6356350"/>
            <a:ext cx="164306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9DE922-2F34-1241-8A40-1B6D2996FA4E}" type="datetime1">
              <a:rPr lang="en-US" smtClean="0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1030" name="Rectangle 3"/>
          <p:cNvSpPr>
            <a:spLocks noChangeArrowheads="1"/>
          </p:cNvSpPr>
          <p:nvPr/>
        </p:nvSpPr>
        <p:spPr bwMode="auto">
          <a:xfrm rot="-5400000">
            <a:off x="9449594" y="5911057"/>
            <a:ext cx="1709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12-CRS-0106 REVISED </a:t>
            </a:r>
            <a:r>
              <a:rPr lang="en-US" sz="600" dirty="0" smtClean="0">
                <a:solidFill>
                  <a:srgbClr val="7F7F7F"/>
                </a:solidFill>
              </a:rPr>
              <a:t>8 </a:t>
            </a:r>
            <a:r>
              <a:rPr lang="en-US" sz="600" dirty="0">
                <a:solidFill>
                  <a:srgbClr val="7F7F7F"/>
                </a:solidFill>
              </a:rPr>
              <a:t>FEB 2013</a:t>
            </a:r>
          </a:p>
        </p:txBody>
      </p:sp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2555776" y="6381328"/>
            <a:ext cx="583264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GB"/>
            </a:defPPr>
            <a:lvl1pPr algn="l" rtl="0" eaLnBrk="0" fontAlgn="auto" hangingPunct="0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dirty="0" smtClean="0"/>
              <a:t>EPICS Collaboration Meeting 2013</a:t>
            </a:r>
          </a:p>
          <a:p>
            <a:pPr algn="r"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  <p:sldLayoutId id="2147484419" r:id="rId14"/>
    <p:sldLayoutId id="2147484420" r:id="rId15"/>
    <p:sldLayoutId id="2147484421" r:id="rId16"/>
    <p:sldLayoutId id="2147484422" r:id="rId17"/>
    <p:sldLayoutId id="2147484423" r:id="rId18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1"/>
        </a:buBlip>
        <a:defRPr sz="2400" kern="1200">
          <a:solidFill>
            <a:srgbClr val="002060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rgbClr val="002060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rgbClr val="002060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rgbClr val="002060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rgbClr val="002060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075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450912" y="2852936"/>
            <a:ext cx="7909316" cy="1944216"/>
          </a:xfrm>
        </p:spPr>
        <p:txBody>
          <a:bodyPr/>
          <a:lstStyle/>
          <a:p>
            <a:r>
              <a:rPr lang="en-GB" dirty="0" smtClean="0"/>
              <a:t>CSS</a:t>
            </a:r>
            <a:br>
              <a:rPr lang="en-GB" dirty="0" smtClean="0"/>
            </a:br>
            <a:r>
              <a:rPr lang="en-GB" dirty="0" smtClean="0"/>
              <a:t>An </a:t>
            </a:r>
            <a:r>
              <a:rPr lang="en-GB" dirty="0"/>
              <a:t>integrated </a:t>
            </a:r>
            <a:r>
              <a:rPr lang="en-GB" dirty="0" smtClean="0"/>
              <a:t>development </a:t>
            </a:r>
            <a:r>
              <a:rPr lang="en-GB" dirty="0"/>
              <a:t>and runtime </a:t>
            </a:r>
            <a:r>
              <a:rPr lang="en-GB" dirty="0" smtClean="0"/>
              <a:t>environment </a:t>
            </a:r>
            <a:r>
              <a:rPr lang="en-GB" dirty="0" smtClean="0"/>
              <a:t>for </a:t>
            </a:r>
            <a:r>
              <a:rPr lang="en-GB" dirty="0"/>
              <a:t>ITER </a:t>
            </a:r>
            <a:r>
              <a:rPr lang="en-GB" dirty="0" smtClean="0"/>
              <a:t>plant system local controls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r"/>
            <a:r>
              <a:rPr lang="en-US" dirty="0"/>
              <a:t>ITER </a:t>
            </a:r>
            <a:r>
              <a:rPr lang="en-US" dirty="0" smtClean="0"/>
              <a:t>Organization - CHD/CSD/CDC</a:t>
            </a:r>
            <a:endParaRPr lang="en-GB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026" name="Picture 2" descr="C:\Documents and Settings\utzeln\My Documents\My Pictures\dyn_flipper_ta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4688" y="-6350"/>
            <a:ext cx="33909001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Archived Data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Store </a:t>
            </a:r>
            <a:r>
              <a:rPr lang="en-GB" dirty="0"/>
              <a:t>all miniscule changes of all the available PV </a:t>
            </a:r>
            <a:endParaRPr lang="en-GB" dirty="0" smtClean="0"/>
          </a:p>
          <a:p>
            <a:r>
              <a:rPr lang="en-GB" dirty="0" smtClean="0"/>
              <a:t>No compromise during development</a:t>
            </a:r>
          </a:p>
          <a:p>
            <a:r>
              <a:rPr lang="en-GB" dirty="0" smtClean="0"/>
              <a:t>But difficult to change afterward: configuration -&gt; </a:t>
            </a:r>
            <a:r>
              <a:rPr lang="en-GB" dirty="0" err="1" smtClean="0"/>
              <a:t>db</a:t>
            </a:r>
            <a:r>
              <a:rPr lang="en-GB" dirty="0" smtClean="0"/>
              <a:t> generation -&gt; </a:t>
            </a:r>
            <a:r>
              <a:rPr lang="en-GB" dirty="0" smtClean="0"/>
              <a:t>compilation </a:t>
            </a:r>
            <a:r>
              <a:rPr lang="en-GB" dirty="0" smtClean="0"/>
              <a:t>-&gt; installation -&gt; tests</a:t>
            </a: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Cleaning procedure?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Alarms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Alarm </a:t>
            </a:r>
            <a:r>
              <a:rPr lang="en-GB" dirty="0"/>
              <a:t>levels set within the normal operating range </a:t>
            </a:r>
            <a:r>
              <a:rPr lang="en-GB" dirty="0" smtClean="0"/>
              <a:t>-&gt; nuisance alarms</a:t>
            </a:r>
          </a:p>
          <a:p>
            <a:r>
              <a:rPr lang="en-GB" dirty="0" smtClean="0"/>
              <a:t>Baseline </a:t>
            </a:r>
            <a:r>
              <a:rPr lang="en-GB" dirty="0"/>
              <a:t>of alarms that require no action and train the operator to ignore certain </a:t>
            </a:r>
            <a:r>
              <a:rPr lang="en-GB" dirty="0" smtClean="0"/>
              <a:t>alarms -&gt; </a:t>
            </a:r>
            <a:r>
              <a:rPr lang="en-GB" dirty="0"/>
              <a:t>stale </a:t>
            </a:r>
            <a:r>
              <a:rPr lang="en-GB" dirty="0" smtClean="0"/>
              <a:t>alarms</a:t>
            </a:r>
          </a:p>
          <a:p>
            <a:r>
              <a:rPr lang="en-GB" dirty="0" smtClean="0"/>
              <a:t>Alarms without description: how to respond to them?</a:t>
            </a: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Analysis of the alarm frequency to detect nuisance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alarms? Measurement of the alarm standing time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to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detect stale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alarms?</a:t>
            </a:r>
          </a:p>
          <a:p>
            <a:endParaRPr lang="en-GB" dirty="0" smtClean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CSS Other Tools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SNL Editor</a:t>
            </a:r>
          </a:p>
          <a:p>
            <a:r>
              <a:rPr lang="en-GB" dirty="0" smtClean="0"/>
              <a:t>EPICS tools</a:t>
            </a:r>
          </a:p>
          <a:p>
            <a:pPr lvl="1"/>
            <a:r>
              <a:rPr lang="en-GB" dirty="0" smtClean="0"/>
              <a:t>Probe, PV Tree, </a:t>
            </a:r>
            <a:r>
              <a:rPr lang="en-GB" dirty="0"/>
              <a:t>PV Table, CA </a:t>
            </a:r>
            <a:r>
              <a:rPr lang="en-GB" dirty="0" err="1" smtClean="0"/>
              <a:t>Snoooper</a:t>
            </a:r>
            <a:r>
              <a:rPr lang="en-GB" dirty="0" smtClean="0"/>
              <a:t>, PACE Editor</a:t>
            </a:r>
          </a:p>
          <a:p>
            <a:pPr lvl="1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PV Fields Viewer interfaced with </a:t>
            </a:r>
            <a:r>
              <a:rPr lang="en-GB" dirty="0" err="1" smtClean="0">
                <a:solidFill>
                  <a:schemeClr val="accent6">
                    <a:lumMod val="75000"/>
                  </a:schemeClr>
                </a:solidFill>
              </a:rPr>
              <a:t>db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files within the workspace and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configuration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RDB</a:t>
            </a:r>
          </a:p>
          <a:p>
            <a:r>
              <a:rPr lang="en-GB" dirty="0" smtClean="0"/>
              <a:t>Alarm </a:t>
            </a:r>
            <a:r>
              <a:rPr lang="en-GB" dirty="0" err="1" smtClean="0"/>
              <a:t>notifier</a:t>
            </a:r>
            <a:r>
              <a:rPr lang="en-GB" dirty="0" smtClean="0"/>
              <a:t> for automated actions such as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sending an email when an alarm is raised</a:t>
            </a:r>
          </a:p>
          <a:p>
            <a:r>
              <a:rPr lang="en-GB" dirty="0" smtClean="0"/>
              <a:t>Alarm annunciator</a:t>
            </a:r>
          </a:p>
          <a:p>
            <a:r>
              <a:rPr lang="en-GB" dirty="0" smtClean="0"/>
              <a:t>Message History</a:t>
            </a:r>
          </a:p>
          <a:p>
            <a:pPr marL="868362" lvl="3" indent="0" algn="r">
              <a:buNone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~ 130 plugins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distributed runtime environment</a:t>
            </a:r>
            <a:endParaRPr lang="en-GB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7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CSS distributed on two levels</a:t>
            </a:r>
            <a:endParaRPr lang="en-GB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285839"/>
              </p:ext>
            </p:extLst>
          </p:nvPr>
        </p:nvGraphicFramePr>
        <p:xfrm>
          <a:off x="819651" y="1455738"/>
          <a:ext cx="7572778" cy="490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Visio" r:id="rId3" imgW="9860432" imgH="6385366" progId="Visio.Drawing.11">
                  <p:embed/>
                </p:oleObj>
              </mc:Choice>
              <mc:Fallback>
                <p:oleObj name="Visio" r:id="rId3" imgW="9860432" imgH="638536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9651" y="1455738"/>
                        <a:ext cx="7572778" cy="490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Setup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Only one Plant Group for now and one Plant System</a:t>
            </a:r>
          </a:p>
          <a:p>
            <a:pPr lvl="1"/>
            <a:r>
              <a:rPr lang="en-GB" dirty="0" smtClean="0"/>
              <a:t>~25 OPI files</a:t>
            </a:r>
          </a:p>
          <a:p>
            <a:pPr lvl="1"/>
            <a:r>
              <a:rPr lang="en-GB" dirty="0" smtClean="0"/>
              <a:t> 5 PLCs</a:t>
            </a:r>
          </a:p>
          <a:p>
            <a:pPr lvl="1"/>
            <a:r>
              <a:rPr lang="en-GB" dirty="0" smtClean="0"/>
              <a:t>~1000 PVs</a:t>
            </a:r>
          </a:p>
          <a:p>
            <a:pPr lvl="1"/>
            <a:r>
              <a:rPr lang="en-GB" dirty="0" smtClean="0"/>
              <a:t>~900 archived PVs</a:t>
            </a:r>
          </a:p>
          <a:p>
            <a:r>
              <a:rPr lang="en-GB" dirty="0" smtClean="0"/>
              <a:t>“Manual” installation and configuration as the packaging </a:t>
            </a:r>
            <a:r>
              <a:rPr lang="en-GB" dirty="0" smtClean="0"/>
              <a:t>system targets mainly the </a:t>
            </a:r>
            <a:r>
              <a:rPr lang="en-GB" dirty="0" smtClean="0"/>
              <a:t>development </a:t>
            </a:r>
            <a:r>
              <a:rPr lang="en-GB" dirty="0" smtClean="0"/>
              <a:t>environment and not a distributed architecture</a:t>
            </a:r>
            <a:endParaRPr lang="en-GB" dirty="0" smtClean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ITER contribution to CSS development effort</a:t>
            </a:r>
            <a:endParaRPr lang="en-GB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CSS Contribution Workflow</a:t>
            </a:r>
            <a:endParaRPr lang="en-GB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4888"/>
            <a:ext cx="6602901" cy="44948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Left-Right Arrow 8"/>
          <p:cNvSpPr/>
          <p:nvPr/>
        </p:nvSpPr>
        <p:spPr>
          <a:xfrm>
            <a:off x="1151387" y="1555494"/>
            <a:ext cx="6567130" cy="342328"/>
          </a:xfrm>
          <a:prstGeom prst="leftRightArrow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Yesterday (3.0) &gt; 1 month – Tomorrow 1 day?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Plans</a:t>
            </a:r>
            <a:endParaRPr lang="en-GB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96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Environment Plan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PV name auto completion</a:t>
            </a:r>
          </a:p>
          <a:p>
            <a:pPr lvl="1"/>
            <a:r>
              <a:rPr lang="en-GB" dirty="0" smtClean="0"/>
              <a:t>Required by our users during all training </a:t>
            </a:r>
            <a:r>
              <a:rPr lang="en-GB" dirty="0" smtClean="0"/>
              <a:t>sessions</a:t>
            </a:r>
          </a:p>
          <a:p>
            <a:pPr lvl="1"/>
            <a:r>
              <a:rPr lang="en-GB" dirty="0" smtClean="0"/>
              <a:t>History</a:t>
            </a:r>
          </a:p>
          <a:p>
            <a:pPr lvl="1"/>
            <a:r>
              <a:rPr lang="en-GB" dirty="0" smtClean="0"/>
              <a:t>DB files parsing</a:t>
            </a:r>
          </a:p>
          <a:p>
            <a:pPr lvl="1"/>
            <a:r>
              <a:rPr lang="en-GB" dirty="0" smtClean="0"/>
              <a:t>Configuration RDB</a:t>
            </a:r>
            <a:endParaRPr lang="en-GB" dirty="0" smtClean="0"/>
          </a:p>
          <a:p>
            <a:r>
              <a:rPr lang="en-GB" dirty="0" err="1"/>
              <a:t>e</a:t>
            </a:r>
            <a:r>
              <a:rPr lang="en-GB" dirty="0" err="1" smtClean="0"/>
              <a:t>Log</a:t>
            </a:r>
            <a:r>
              <a:rPr lang="en-GB" dirty="0" smtClean="0"/>
              <a:t> </a:t>
            </a:r>
            <a:r>
              <a:rPr lang="en-GB" dirty="0" smtClean="0"/>
              <a:t>entry from </a:t>
            </a:r>
            <a:r>
              <a:rPr lang="en-GB" dirty="0" smtClean="0"/>
              <a:t>CSS</a:t>
            </a:r>
          </a:p>
          <a:p>
            <a:pPr lvl="1"/>
            <a:r>
              <a:rPr lang="en-GB" dirty="0" smtClean="0"/>
              <a:t>No Web Interface</a:t>
            </a:r>
            <a:endParaRPr lang="en-GB" dirty="0" smtClean="0"/>
          </a:p>
          <a:p>
            <a:r>
              <a:rPr lang="en-GB" dirty="0" smtClean="0"/>
              <a:t>3D models in BOY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4338" name="Picture 2" descr="http://www.iter.org/media/all/img/stat/tra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057400"/>
            <a:ext cx="72866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http://www.iter.org/doc/all/content/com/gallery/Media/7%20-%20Technical/In-cryostat%20Overview%20130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9837"/>
            <a:ext cx="4602460" cy="365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3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dirty="0" smtClean="0"/>
              <a:t>Context</a:t>
            </a:r>
          </a:p>
          <a:p>
            <a:pPr marL="457200" indent="-457200">
              <a:buFontTx/>
              <a:buAutoNum type="arabicPeriod"/>
            </a:pPr>
            <a:r>
              <a:rPr lang="en-GB" dirty="0"/>
              <a:t>A compact development environment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dirty="0" smtClean="0"/>
              <a:t>A distributed runtime environment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dirty="0" smtClean="0"/>
              <a:t>ITER contribution </a:t>
            </a:r>
            <a:r>
              <a:rPr lang="en-US" dirty="0" smtClean="0"/>
              <a:t>process to </a:t>
            </a:r>
            <a:r>
              <a:rPr lang="en-US" dirty="0" smtClean="0"/>
              <a:t>CSS development effort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GB" dirty="0" smtClean="0"/>
              <a:t>Future Plans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Integration of a new Group Plant</a:t>
            </a:r>
            <a:endParaRPr lang="en-GB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587443"/>
              </p:ext>
            </p:extLst>
          </p:nvPr>
        </p:nvGraphicFramePr>
        <p:xfrm>
          <a:off x="179512" y="1844824"/>
          <a:ext cx="8788138" cy="3858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Visio" r:id="rId3" imgW="10126980" imgH="4456325" progId="Visio.Drawing.11">
                  <p:embed/>
                </p:oleObj>
              </mc:Choice>
              <mc:Fallback>
                <p:oleObj name="Visio" r:id="rId3" imgW="10126980" imgH="445632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844824"/>
                        <a:ext cx="8788138" cy="3858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Web Interface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addition to Web OPI</a:t>
            </a:r>
          </a:p>
          <a:p>
            <a:r>
              <a:rPr lang="en-GB" dirty="0" smtClean="0"/>
              <a:t>Web Data Browser to load predefined plot configuration file</a:t>
            </a:r>
          </a:p>
          <a:p>
            <a:r>
              <a:rPr lang="en-GB" dirty="0" smtClean="0"/>
              <a:t>Web Alarm to consult the Alarm </a:t>
            </a:r>
            <a:r>
              <a:rPr lang="en-GB" dirty="0" smtClean="0"/>
              <a:t>table and Message History</a:t>
            </a:r>
          </a:p>
          <a:p>
            <a:pPr lvl="1"/>
            <a:r>
              <a:rPr lang="en-GB" dirty="0" smtClean="0"/>
              <a:t>No Edition, no acknowledgment</a:t>
            </a:r>
            <a:endParaRPr lang="en-GB" dirty="0" smtClean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Web Reports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 produce runtime statistics for acceptance tests</a:t>
            </a:r>
          </a:p>
          <a:p>
            <a:pPr lvl="1"/>
            <a:r>
              <a:rPr lang="en-GB" dirty="0" smtClean="0"/>
              <a:t>How many PVs?</a:t>
            </a:r>
          </a:p>
          <a:p>
            <a:pPr lvl="1"/>
            <a:r>
              <a:rPr lang="en-GB" dirty="0" smtClean="0"/>
              <a:t>How many archived samples?</a:t>
            </a:r>
          </a:p>
          <a:p>
            <a:pPr lvl="1"/>
            <a:r>
              <a:rPr lang="en-GB" dirty="0" smtClean="0"/>
              <a:t>How many alarms triggered?</a:t>
            </a:r>
          </a:p>
          <a:p>
            <a:pPr lvl="1"/>
            <a:r>
              <a:rPr lang="en-GB" dirty="0" smtClean="0"/>
              <a:t>…</a:t>
            </a:r>
          </a:p>
          <a:p>
            <a:r>
              <a:rPr lang="en-GB" dirty="0" smtClean="0"/>
              <a:t>To focus on what need to be improved before integration on ITER </a:t>
            </a:r>
            <a:r>
              <a:rPr lang="en-GB" dirty="0" smtClean="0"/>
              <a:t>site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4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spect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Go </a:t>
            </a:r>
            <a:r>
              <a:rPr lang="en-US" dirty="0"/>
              <a:t>beyond the basics</a:t>
            </a:r>
            <a:endParaRPr lang="en-GB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/>
              <a:t>Wants to learn more?</a:t>
            </a:r>
          </a:p>
        </p:txBody>
      </p:sp>
    </p:spTree>
    <p:extLst>
      <p:ext uri="{BB962C8B-B14F-4D97-AF65-F5344CB8AC3E}">
        <p14:creationId xmlns:p14="http://schemas.microsoft.com/office/powerpoint/2010/main" val="572462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ITER BOY Schema</a:t>
            </a:r>
          </a:p>
        </p:txBody>
      </p:sp>
      <p:sp>
        <p:nvSpPr>
          <p:cNvPr id="22531" name="Content Placeholder 1"/>
          <p:cNvSpPr>
            <a:spLocks noGrp="1"/>
          </p:cNvSpPr>
          <p:nvPr>
            <p:ph idx="1"/>
          </p:nvPr>
        </p:nvSpPr>
        <p:spPr>
          <a:xfrm>
            <a:off x="107950" y="1557338"/>
            <a:ext cx="3136900" cy="4608090"/>
          </a:xfrm>
        </p:spPr>
        <p:txBody>
          <a:bodyPr/>
          <a:lstStyle/>
          <a:p>
            <a:r>
              <a:rPr lang="en-GB" sz="2000" dirty="0" smtClean="0">
                <a:solidFill>
                  <a:srgbClr val="002060"/>
                </a:solidFill>
              </a:rPr>
              <a:t>CODAC schema OPI helps to achieve consistent interface </a:t>
            </a:r>
            <a:r>
              <a:rPr lang="en-GB" sz="2000" dirty="0" err="1" smtClean="0">
                <a:solidFill>
                  <a:srgbClr val="002060"/>
                </a:solidFill>
              </a:rPr>
              <a:t>look&amp;feel</a:t>
            </a:r>
            <a:r>
              <a:rPr lang="en-GB" sz="2000" dirty="0" smtClean="0">
                <a:solidFill>
                  <a:srgbClr val="002060"/>
                </a:solidFill>
              </a:rPr>
              <a:t> by defining the </a:t>
            </a:r>
            <a:r>
              <a:rPr lang="en-GB" sz="2000" dirty="0" smtClean="0">
                <a:solidFill>
                  <a:srgbClr val="7030A0"/>
                </a:solidFill>
              </a:rPr>
              <a:t>default property values </a:t>
            </a:r>
            <a:r>
              <a:rPr lang="en-GB" sz="2000" dirty="0" smtClean="0">
                <a:solidFill>
                  <a:srgbClr val="002060"/>
                </a:solidFill>
              </a:rPr>
              <a:t>used when a new widget is created with BOY Editor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CODAC schema OPI will contain the default definition of all BOY widget types</a:t>
            </a: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557338"/>
            <a:ext cx="584041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633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3"/>
          <p:cNvSpPr>
            <a:spLocks noGrp="1"/>
          </p:cNvSpPr>
          <p:nvPr>
            <p:ph type="title"/>
          </p:nvPr>
        </p:nvSpPr>
        <p:spPr>
          <a:xfrm>
            <a:off x="611188" y="-12700"/>
            <a:ext cx="8001000" cy="457200"/>
          </a:xfrm>
        </p:spPr>
        <p:txBody>
          <a:bodyPr/>
          <a:lstStyle/>
          <a:p>
            <a:pPr algn="r"/>
            <a:r>
              <a:rPr lang="en-GB" dirty="0" smtClean="0"/>
              <a:t>~110 electrical symbols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5" y="548680"/>
            <a:ext cx="7511670" cy="571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816166" y="6236090"/>
            <a:ext cx="7511670" cy="334818"/>
          </a:xfrm>
          <a:prstGeom prst="wedgeRoundRectCallout">
            <a:avLst>
              <a:gd name="adj1" fmla="val -21509"/>
              <a:gd name="adj2" fmla="val -105353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100" dirty="0" err="1">
                <a:solidFill>
                  <a:srgbClr val="002060"/>
                </a:solidFill>
              </a:rPr>
              <a:t>cs</a:t>
            </a:r>
            <a:r>
              <a:rPr lang="en-US" sz="1100" dirty="0">
                <a:solidFill>
                  <a:srgbClr val="002060"/>
                </a:solidFill>
              </a:rPr>
              <a:t>-studio/products/ITER/products/</a:t>
            </a:r>
            <a:r>
              <a:rPr lang="en-US" sz="1100" dirty="0" err="1">
                <a:solidFill>
                  <a:srgbClr val="002060"/>
                </a:solidFill>
              </a:rPr>
              <a:t>org.csstudio.iter.css.product</a:t>
            </a:r>
            <a:r>
              <a:rPr lang="en-US" sz="1100" dirty="0">
                <a:solidFill>
                  <a:srgbClr val="002060"/>
                </a:solidFill>
              </a:rPr>
              <a:t>/resources/</a:t>
            </a:r>
            <a:r>
              <a:rPr lang="en-US" sz="1100" dirty="0" err="1">
                <a:solidFill>
                  <a:srgbClr val="002060"/>
                </a:solidFill>
              </a:rPr>
              <a:t>One_Line_Diagram.opi</a:t>
            </a:r>
            <a:endParaRPr lang="en-US" sz="110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238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3"/>
          <p:cNvSpPr>
            <a:spLocks noGrp="1"/>
          </p:cNvSpPr>
          <p:nvPr>
            <p:ph type="title"/>
          </p:nvPr>
        </p:nvSpPr>
        <p:spPr>
          <a:xfrm>
            <a:off x="611188" y="-12700"/>
            <a:ext cx="8001000" cy="457200"/>
          </a:xfrm>
        </p:spPr>
        <p:txBody>
          <a:bodyPr/>
          <a:lstStyle/>
          <a:p>
            <a:pPr algn="r"/>
            <a:r>
              <a:rPr lang="en-GB" dirty="0" smtClean="0"/>
              <a:t>~150 fluid symbols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6313"/>
            <a:ext cx="7560840" cy="573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71600" y="6236090"/>
            <a:ext cx="7488832" cy="334818"/>
          </a:xfrm>
          <a:prstGeom prst="wedgeRoundRectCallout">
            <a:avLst>
              <a:gd name="adj1" fmla="val -21509"/>
              <a:gd name="adj2" fmla="val -105353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100" dirty="0" err="1" smtClean="0">
                <a:solidFill>
                  <a:srgbClr val="002060"/>
                </a:solidFill>
              </a:rPr>
              <a:t>cs</a:t>
            </a:r>
            <a:r>
              <a:rPr lang="en-US" sz="1100" dirty="0" smtClean="0">
                <a:solidFill>
                  <a:srgbClr val="002060"/>
                </a:solidFill>
              </a:rPr>
              <a:t>-studio/products/ITER/products/</a:t>
            </a:r>
            <a:r>
              <a:rPr lang="en-US" sz="1100" dirty="0" err="1" smtClean="0">
                <a:solidFill>
                  <a:srgbClr val="002060"/>
                </a:solidFill>
              </a:rPr>
              <a:t>org.csstudio.iter.css.product</a:t>
            </a:r>
            <a:r>
              <a:rPr lang="en-US" sz="1100" dirty="0" smtClean="0">
                <a:solidFill>
                  <a:srgbClr val="002060"/>
                </a:solidFill>
              </a:rPr>
              <a:t>/resources/</a:t>
            </a:r>
            <a:r>
              <a:rPr lang="en-US" sz="1100" dirty="0" err="1">
                <a:solidFill>
                  <a:srgbClr val="002060"/>
                </a:solidFill>
              </a:rPr>
              <a:t>Fluid_Diagram.opi</a:t>
            </a:r>
            <a:endParaRPr lang="en-US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87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908720"/>
            <a:ext cx="8986838" cy="525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itle 3"/>
          <p:cNvSpPr>
            <a:spLocks noGrp="1"/>
          </p:cNvSpPr>
          <p:nvPr>
            <p:ph type="title"/>
          </p:nvPr>
        </p:nvSpPr>
        <p:spPr>
          <a:xfrm>
            <a:off x="611188" y="-12700"/>
            <a:ext cx="8001000" cy="921420"/>
          </a:xfrm>
        </p:spPr>
        <p:txBody>
          <a:bodyPr/>
          <a:lstStyle/>
          <a:p>
            <a:r>
              <a:rPr lang="en-GB" dirty="0" smtClean="0"/>
              <a:t>ITER Electrical Use Case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816166" y="6236090"/>
            <a:ext cx="7511670" cy="334818"/>
          </a:xfrm>
          <a:prstGeom prst="wedgeRoundRectCallout">
            <a:avLst>
              <a:gd name="adj1" fmla="val -21509"/>
              <a:gd name="adj2" fmla="val -105353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100" dirty="0" err="1" smtClean="0">
                <a:solidFill>
                  <a:srgbClr val="002060"/>
                </a:solidFill>
              </a:rPr>
              <a:t>cs</a:t>
            </a:r>
            <a:r>
              <a:rPr lang="en-US" sz="1100" dirty="0" smtClean="0">
                <a:solidFill>
                  <a:srgbClr val="002060"/>
                </a:solidFill>
              </a:rPr>
              <a:t>-studio/products/ITER/products/</a:t>
            </a:r>
            <a:r>
              <a:rPr lang="en-US" sz="1100" dirty="0" err="1" smtClean="0">
                <a:solidFill>
                  <a:srgbClr val="002060"/>
                </a:solidFill>
              </a:rPr>
              <a:t>org.csstudio.iter.css.product</a:t>
            </a:r>
            <a:r>
              <a:rPr lang="en-US" sz="1100" dirty="0" smtClean="0">
                <a:solidFill>
                  <a:srgbClr val="002060"/>
                </a:solidFill>
              </a:rPr>
              <a:t>/resources/</a:t>
            </a:r>
            <a:r>
              <a:rPr lang="en-US" sz="1100" dirty="0">
                <a:solidFill>
                  <a:srgbClr val="002060"/>
                </a:solidFill>
              </a:rPr>
              <a:t>MV-2-Switchgear.opi</a:t>
            </a:r>
          </a:p>
        </p:txBody>
      </p:sp>
    </p:spTree>
    <p:extLst>
      <p:ext uri="{BB962C8B-B14F-4D97-AF65-F5344CB8AC3E}">
        <p14:creationId xmlns:p14="http://schemas.microsoft.com/office/powerpoint/2010/main" val="27338998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52707"/>
            <a:ext cx="7763828" cy="5374005"/>
          </a:xfrm>
          <a:prstGeom prst="rect">
            <a:avLst/>
          </a:prstGeom>
        </p:spPr>
      </p:pic>
      <p:sp>
        <p:nvSpPr>
          <p:cNvPr id="15363" name="Title 3"/>
          <p:cNvSpPr>
            <a:spLocks noGrp="1"/>
          </p:cNvSpPr>
          <p:nvPr>
            <p:ph type="title"/>
          </p:nvPr>
        </p:nvSpPr>
        <p:spPr>
          <a:xfrm>
            <a:off x="611188" y="-12701"/>
            <a:ext cx="8001000" cy="865407"/>
          </a:xfrm>
        </p:spPr>
        <p:txBody>
          <a:bodyPr/>
          <a:lstStyle/>
          <a:p>
            <a:r>
              <a:rPr lang="en-GB" dirty="0" smtClean="0"/>
              <a:t>ITER PID Use Case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816166" y="6236090"/>
            <a:ext cx="7511670" cy="334818"/>
          </a:xfrm>
          <a:prstGeom prst="wedgeRoundRectCallout">
            <a:avLst>
              <a:gd name="adj1" fmla="val -21509"/>
              <a:gd name="adj2" fmla="val -105353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100" dirty="0" err="1" smtClean="0">
                <a:solidFill>
                  <a:srgbClr val="002060"/>
                </a:solidFill>
              </a:rPr>
              <a:t>cs</a:t>
            </a:r>
            <a:r>
              <a:rPr lang="en-US" sz="1100" dirty="0" smtClean="0">
                <a:solidFill>
                  <a:srgbClr val="002060"/>
                </a:solidFill>
              </a:rPr>
              <a:t>-studio/products/ITER/products/</a:t>
            </a:r>
            <a:r>
              <a:rPr lang="en-US" sz="1100" dirty="0" err="1" smtClean="0">
                <a:solidFill>
                  <a:srgbClr val="002060"/>
                </a:solidFill>
              </a:rPr>
              <a:t>org.csstudio.iter.css.product</a:t>
            </a:r>
            <a:r>
              <a:rPr lang="en-US" sz="1100" dirty="0" smtClean="0">
                <a:solidFill>
                  <a:srgbClr val="002060"/>
                </a:solidFill>
              </a:rPr>
              <a:t>/resources/</a:t>
            </a:r>
            <a:r>
              <a:rPr lang="en-US" sz="1100" dirty="0" err="1">
                <a:solidFill>
                  <a:srgbClr val="002060"/>
                </a:solidFill>
              </a:rPr>
              <a:t>PID_Water_Cooling.opi</a:t>
            </a:r>
            <a:endParaRPr lang="en-US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041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CSS BOY Runtime Environment</a:t>
            </a:r>
            <a:endParaRPr lang="en-GB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014493"/>
              </p:ext>
            </p:extLst>
          </p:nvPr>
        </p:nvGraphicFramePr>
        <p:xfrm>
          <a:off x="796174" y="1396999"/>
          <a:ext cx="7758057" cy="4886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Visio" r:id="rId3" imgW="9236659" imgH="5499405" progId="Visio.Drawing.11">
                  <p:embed/>
                </p:oleObj>
              </mc:Choice>
              <mc:Fallback>
                <p:oleObj name="Visio" r:id="rId3" imgW="9236659" imgH="549940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6174" y="1396999"/>
                        <a:ext cx="7758057" cy="4886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CSS BEAUTY Runtime Environment</a:t>
            </a:r>
            <a:endParaRPr lang="en-GB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234389"/>
              </p:ext>
            </p:extLst>
          </p:nvPr>
        </p:nvGraphicFramePr>
        <p:xfrm>
          <a:off x="326162" y="1396999"/>
          <a:ext cx="8683969" cy="4976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Visio" r:id="rId3" imgW="8512942" imgH="4851441" progId="Visio.Drawing.11">
                  <p:embed/>
                </p:oleObj>
              </mc:Choice>
              <mc:Fallback>
                <p:oleObj name="Visio" r:id="rId3" imgW="8512942" imgH="485144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162" y="1396999"/>
                        <a:ext cx="8683969" cy="4976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CSS BEAST Runtime Environment</a:t>
            </a:r>
            <a:endParaRPr lang="en-GB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44394"/>
              </p:ext>
            </p:extLst>
          </p:nvPr>
        </p:nvGraphicFramePr>
        <p:xfrm>
          <a:off x="3453" y="1397000"/>
          <a:ext cx="9142598" cy="4696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Visio" r:id="rId3" imgW="10736763" imgH="5048138" progId="Visio.Drawing.11">
                  <p:embed/>
                </p:oleObj>
              </mc:Choice>
              <mc:Fallback>
                <p:oleObj name="Visio" r:id="rId3" imgW="10736763" imgH="504813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53" y="1397000"/>
                        <a:ext cx="9142598" cy="4696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/>
              <a:t>BOY on Web: </a:t>
            </a:r>
            <a:r>
              <a:rPr lang="en-GB" dirty="0" err="1"/>
              <a:t>WebOPI</a:t>
            </a:r>
            <a:endParaRPr lang="en-GB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GB" sz="2000" dirty="0"/>
              <a:t>The </a:t>
            </a:r>
            <a:r>
              <a:rPr lang="en-GB" sz="2000" dirty="0" smtClean="0"/>
              <a:t>dream </a:t>
            </a:r>
            <a:r>
              <a:rPr lang="en-GB" sz="2000" dirty="0"/>
              <a:t>to bring your control system to web browser come true! </a:t>
            </a:r>
            <a:endParaRPr lang="en-GB" sz="20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82" y="2132856"/>
            <a:ext cx="6728413" cy="409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1"/>
          <p:cNvSpPr>
            <a:spLocks noGrp="1"/>
          </p:cNvSpPr>
          <p:nvPr>
            <p:ph type="dt" sz="half" idx="15"/>
          </p:nvPr>
        </p:nvSpPr>
        <p:spPr>
          <a:xfrm>
            <a:off x="6736218" y="6381327"/>
            <a:ext cx="16430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949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614867" y="188640"/>
            <a:ext cx="8001000" cy="936104"/>
          </a:xfrm>
        </p:spPr>
        <p:txBody>
          <a:bodyPr/>
          <a:lstStyle/>
          <a:p>
            <a:r>
              <a:rPr lang="en-GB" dirty="0"/>
              <a:t>Alarm Table and Message History on the Web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4" y="1329873"/>
            <a:ext cx="6837453" cy="493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09" y="4431101"/>
            <a:ext cx="1097553" cy="21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1"/>
          <p:cNvSpPr>
            <a:spLocks noGrp="1"/>
          </p:cNvSpPr>
          <p:nvPr>
            <p:ph type="dt" sz="half" idx="15"/>
          </p:nvPr>
        </p:nvSpPr>
        <p:spPr>
          <a:xfrm>
            <a:off x="6736218" y="6381327"/>
            <a:ext cx="16430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56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48450"/>
            <a:ext cx="6804756" cy="480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575556" y="0"/>
            <a:ext cx="8001000" cy="1196751"/>
          </a:xfrm>
        </p:spPr>
        <p:txBody>
          <a:bodyPr/>
          <a:lstStyle/>
          <a:p>
            <a:pPr eaLnBrk="1" hangingPunct="1"/>
            <a:r>
              <a:rPr lang="en-GB" dirty="0"/>
              <a:t>Data </a:t>
            </a:r>
            <a:r>
              <a:rPr lang="en-GB" dirty="0"/>
              <a:t>Browser</a:t>
            </a:r>
            <a:r>
              <a:rPr lang="en-GB" dirty="0"/>
              <a:t> on the Web</a:t>
            </a:r>
          </a:p>
        </p:txBody>
      </p:sp>
    </p:spTree>
    <p:extLst>
      <p:ext uri="{BB962C8B-B14F-4D97-AF65-F5344CB8AC3E}">
        <p14:creationId xmlns:p14="http://schemas.microsoft.com/office/powerpoint/2010/main" val="2584048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ITER: a global collaboration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ITER is broken into 34 plant systems (magnet, vacuum vessel, </a:t>
            </a:r>
            <a:r>
              <a:rPr lang="en-GB" dirty="0" err="1" smtClean="0"/>
              <a:t>divertor</a:t>
            </a:r>
            <a:r>
              <a:rPr lang="en-GB" dirty="0" smtClean="0"/>
              <a:t>, cryostat, diagnostics…)</a:t>
            </a:r>
          </a:p>
          <a:p>
            <a:r>
              <a:rPr lang="en-GB" dirty="0" smtClean="0"/>
              <a:t>ITER construction units are procurement arrangements and 89 of them have control systems. They are developed by the 7 partners</a:t>
            </a: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Integration </a:t>
            </a:r>
            <a:r>
              <a:rPr lang="en-GB" dirty="0" smtClean="0"/>
              <a:t>is a challenge</a:t>
            </a:r>
          </a:p>
          <a:p>
            <a:r>
              <a:rPr lang="en-GB" dirty="0" smtClean="0"/>
              <a:t>ITER is a research facility (requirements can change) with a long life time</a:t>
            </a: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Flexibility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modularity</a:t>
            </a:r>
            <a:r>
              <a:rPr lang="en-GB" dirty="0" smtClean="0"/>
              <a:t> are essential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7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Risk Mitigation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Definition of standards, specifications and interfaces applicable to all plant </a:t>
            </a:r>
            <a:r>
              <a:rPr lang="en-GB" dirty="0" smtClean="0"/>
              <a:t>system local controls</a:t>
            </a:r>
            <a:endParaRPr lang="en-GB" dirty="0" smtClean="0"/>
          </a:p>
          <a:p>
            <a:r>
              <a:rPr lang="en-GB" dirty="0" smtClean="0"/>
              <a:t>Development and distribution of a control system framework that implements the standards and guarantees that the local control systems can be integrated into the central one</a:t>
            </a: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Control System Studio </a:t>
            </a:r>
            <a:r>
              <a:rPr lang="en-GB" dirty="0" smtClean="0"/>
              <a:t>is an key element of this framework for the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operator interface</a:t>
            </a:r>
            <a:r>
              <a:rPr lang="en-GB" dirty="0" smtClean="0"/>
              <a:t>, the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alarm system </a:t>
            </a:r>
            <a:r>
              <a:rPr lang="en-GB" dirty="0" smtClean="0"/>
              <a:t>and the </a:t>
            </a:r>
            <a:r>
              <a:rPr lang="en-GB" i="1" dirty="0" smtClean="0">
                <a:solidFill>
                  <a:schemeClr val="accent6">
                    <a:lumMod val="75000"/>
                  </a:schemeClr>
                </a:solidFill>
              </a:rPr>
              <a:t>engineering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archival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Central Control System Schedule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19" y="1340768"/>
            <a:ext cx="6977476" cy="49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compact development environment</a:t>
            </a:r>
            <a:endParaRPr lang="en-GB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CSS Services on one machine</a:t>
            </a:r>
            <a:endParaRPr lang="en-GB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059524"/>
              </p:ext>
            </p:extLst>
          </p:nvPr>
        </p:nvGraphicFramePr>
        <p:xfrm>
          <a:off x="906189" y="1311793"/>
          <a:ext cx="7344816" cy="5036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Visio" r:id="rId3" imgW="7597729" imgH="5210048" progId="Visio.Drawing.11">
                  <p:embed/>
                </p:oleObj>
              </mc:Choice>
              <mc:Fallback>
                <p:oleObj name="Visio" r:id="rId3" imgW="7597729" imgH="521004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6189" y="1311793"/>
                        <a:ext cx="7344816" cy="5036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64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Standardisation of the Operator Interface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Development and run of the Operator Interface</a:t>
            </a:r>
          </a:p>
          <a:p>
            <a:pPr lvl="1"/>
            <a:r>
              <a:rPr lang="en-GB" dirty="0" smtClean="0"/>
              <a:t>ITER schema defines the default properties of all widgets to standardise the operator interface</a:t>
            </a:r>
          </a:p>
          <a:p>
            <a:pPr lvl="1"/>
            <a:r>
              <a:rPr lang="en-GB" dirty="0" smtClean="0"/>
              <a:t>Color and font definition: users are encouraged to use color and font macro names</a:t>
            </a:r>
          </a:p>
          <a:p>
            <a:pPr lvl="1"/>
            <a:r>
              <a:rPr lang="en-GB" dirty="0" smtClean="0"/>
              <a:t>Industrial Symbol Library </a:t>
            </a:r>
            <a:r>
              <a:rPr lang="en-GB" dirty="0"/>
              <a:t>of ~110 electrical symbols and ~150 fluid </a:t>
            </a:r>
            <a:r>
              <a:rPr lang="en-GB" dirty="0" smtClean="0"/>
              <a:t>symbols</a:t>
            </a: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No standardisation for now of the layout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02/05/2013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8595304" y="6381327"/>
            <a:ext cx="35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EEE Master Brand Template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8A4A8D938BD4898BC959D7DC9C63B" ma:contentTypeVersion="0" ma:contentTypeDescription="Create a new document." ma:contentTypeScope="" ma:versionID="8aed98242ffb3f5f596e5ec30d7aff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B35AD6-D281-4410-979E-60B8BBA13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536A89E-DEFD-48B0-A0E8-EC08A1D734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8E6B68-7A75-4E30-B1EB-2AE4134F2061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22008</TotalTime>
  <Words>748</Words>
  <Application>Microsoft Office PowerPoint</Application>
  <PresentationFormat>On-screen Show (4:3)</PresentationFormat>
  <Paragraphs>173</Paragraphs>
  <Slides>34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IEEE Master Brand Template</vt:lpstr>
      <vt:lpstr>Visio</vt:lpstr>
      <vt:lpstr>Microsoft Visio Drawing</vt:lpstr>
      <vt:lpstr>CSS An integrated development and runtime environment for ITER plant system local controls</vt:lpstr>
      <vt:lpstr>Agenda</vt:lpstr>
      <vt:lpstr>Context</vt:lpstr>
      <vt:lpstr>ITER: a global collaboration</vt:lpstr>
      <vt:lpstr>Risk Mitigation</vt:lpstr>
      <vt:lpstr>Central Control System Schedule</vt:lpstr>
      <vt:lpstr>A compact development environment</vt:lpstr>
      <vt:lpstr>CSS Services on one machine</vt:lpstr>
      <vt:lpstr>Standardisation of the Operator Interface</vt:lpstr>
      <vt:lpstr>Archived Data</vt:lpstr>
      <vt:lpstr>Alarms</vt:lpstr>
      <vt:lpstr>CSS Other Tools</vt:lpstr>
      <vt:lpstr>A distributed runtime environment</vt:lpstr>
      <vt:lpstr>CSS distributed on two levels</vt:lpstr>
      <vt:lpstr>First Setup</vt:lpstr>
      <vt:lpstr>ITER contribution to CSS development effort</vt:lpstr>
      <vt:lpstr>CSS Contribution Workflow</vt:lpstr>
      <vt:lpstr>Future Plans</vt:lpstr>
      <vt:lpstr>Development Environment Plan</vt:lpstr>
      <vt:lpstr>Integration of a new Group Plant</vt:lpstr>
      <vt:lpstr>Web Interface</vt:lpstr>
      <vt:lpstr>Web Reports</vt:lpstr>
      <vt:lpstr>Go beyond the basics</vt:lpstr>
      <vt:lpstr>ITER BOY Schema</vt:lpstr>
      <vt:lpstr>~110 electrical symbols</vt:lpstr>
      <vt:lpstr>~150 fluid symbols</vt:lpstr>
      <vt:lpstr>ITER Electrical Use Case</vt:lpstr>
      <vt:lpstr>ITER PID Use Case</vt:lpstr>
      <vt:lpstr>CSS BOY Runtime Environment</vt:lpstr>
      <vt:lpstr>CSS BEAUTY Runtime Environment</vt:lpstr>
      <vt:lpstr>CSS BEAST Runtime Environment</vt:lpstr>
      <vt:lpstr>BOY on Web: WebOPI</vt:lpstr>
      <vt:lpstr>Alarm Table and Message History on the Web</vt:lpstr>
      <vt:lpstr>Data Browser on the Web</vt:lpstr>
    </vt:vector>
  </TitlesOfParts>
  <Manager>Anders.Wallander@iter.org</Manager>
  <Company>ITER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CSS: a development and runtime environment</dc:title>
  <dc:subject>CSS</dc:subject>
  <dc:creator>Nadine.Utzel@iter.org</dc:creator>
  <cp:keywords>EPICS Collaboration Meeting</cp:keywords>
  <cp:lastModifiedBy>Utzel Nadine</cp:lastModifiedBy>
  <cp:revision>446</cp:revision>
  <dcterms:created xsi:type="dcterms:W3CDTF">2008-09-02T15:06:07Z</dcterms:created>
  <dcterms:modified xsi:type="dcterms:W3CDTF">2013-05-01T19:33:57Z</dcterms:modified>
  <cp:category>Conference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