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61" r:id="rId4"/>
    <p:sldId id="262" r:id="rId5"/>
    <p:sldId id="259" r:id="rId6"/>
    <p:sldId id="260" r:id="rId7"/>
    <p:sldId id="264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ヒラギノ角ゴ Pro W3" pitchFamily="-111" charset="-128"/>
        <a:cs typeface="ヒラギノ角ゴ Pro W3" pitchFamily="-111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ヒラギノ角ゴ Pro W3" pitchFamily="-111" charset="-128"/>
        <a:cs typeface="ヒラギノ角ゴ Pro W3" pitchFamily="-111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ヒラギノ角ゴ Pro W3" pitchFamily="-111" charset="-128"/>
        <a:cs typeface="ヒラギノ角ゴ Pro W3" pitchFamily="-111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ヒラギノ角ゴ Pro W3" pitchFamily="-111" charset="-128"/>
        <a:cs typeface="ヒラギノ角ゴ Pro W3" pitchFamily="-111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ヒラギノ角ゴ Pro W3" pitchFamily="-111" charset="-128"/>
        <a:cs typeface="ヒラギノ角ゴ Pro W3" pitchFamily="-111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ヒラギノ角ゴ Pro W3" pitchFamily="-111" charset="-128"/>
        <a:cs typeface="ヒラギノ角ゴ Pro W3" pitchFamily="-111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ヒラギノ角ゴ Pro W3" pitchFamily="-111" charset="-128"/>
        <a:cs typeface="ヒラギノ角ゴ Pro W3" pitchFamily="-111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ヒラギノ角ゴ Pro W3" pitchFamily="-111" charset="-128"/>
        <a:cs typeface="ヒラギノ角ゴ Pro W3" pitchFamily="-111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ヒラギノ角ゴ Pro W3" pitchFamily="-111" charset="-128"/>
        <a:cs typeface="ヒラギノ角ゴ Pro W3" pitchFamily="-111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3F7C"/>
    <a:srgbClr val="E1FEA0"/>
    <a:srgbClr val="C5E5FF"/>
    <a:srgbClr val="C1E1FF"/>
    <a:srgbClr val="514843"/>
    <a:srgbClr val="847470"/>
    <a:srgbClr val="95938E"/>
    <a:srgbClr val="E7E7E4"/>
    <a:srgbClr val="4F4946"/>
    <a:srgbClr val="7424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1" autoAdjust="0"/>
    <p:restoredTop sz="86398" autoAdjust="0"/>
  </p:normalViewPr>
  <p:slideViewPr>
    <p:cSldViewPr snapToGrid="0" snapToObjects="1">
      <p:cViewPr varScale="1">
        <p:scale>
          <a:sx n="55" d="100"/>
          <a:sy n="55" d="100"/>
        </p:scale>
        <p:origin x="-5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fld id="{BAD7AC66-19B7-6345-9F32-F7B9834B9AA7}" type="datetime1">
              <a:rPr lang="en-US"/>
              <a:pPr>
                <a:defRPr/>
              </a:pPr>
              <a:t>5/3/2013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fld id="{7E8EB5D5-35E0-754F-83D8-591221026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fld id="{04D4055B-F5A6-A04E-9D38-48EB1FF2AB30}" type="datetime1">
              <a:rPr lang="en-US"/>
              <a:pPr>
                <a:defRPr/>
              </a:pPr>
              <a:t>5/3/2013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fld id="{41DFB216-66E3-514B-BDCF-9CBADA758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1096963"/>
          </a:xfrm>
          <a:prstGeom prst="rect">
            <a:avLst/>
          </a:prstGeom>
          <a:solidFill>
            <a:srgbClr val="74241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 sz="1800"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 userDrawn="1"/>
        </p:nvSpPr>
        <p:spPr bwMode="auto">
          <a:xfrm>
            <a:off x="533400" y="6443665"/>
            <a:ext cx="5791200" cy="271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ts val="500"/>
              </a:lnSpc>
              <a:spcBef>
                <a:spcPct val="50000"/>
              </a:spcBef>
              <a:defRPr/>
            </a:pPr>
            <a:r>
              <a:rPr lang="en-US" sz="600" dirty="0">
                <a:solidFill>
                  <a:srgbClr val="95938E"/>
                </a:solidFill>
                <a:latin typeface="Arial" charset="0"/>
                <a:ea typeface="Arial" charset="0"/>
                <a:cs typeface="Arial" charset="0"/>
              </a:rPr>
              <a:t>Owned and operated as a joint venture by a consortium of Canadian universities via a contribution through the National Research Council Canada </a:t>
            </a:r>
          </a:p>
          <a:p>
            <a:pPr algn="l">
              <a:lnSpc>
                <a:spcPts val="500"/>
              </a:lnSpc>
              <a:spcBef>
                <a:spcPct val="50000"/>
              </a:spcBef>
              <a:defRPr/>
            </a:pPr>
            <a:r>
              <a:rPr lang="en-US" sz="600" dirty="0" err="1">
                <a:solidFill>
                  <a:srgbClr val="95938E"/>
                </a:solidFill>
                <a:latin typeface="Arial" charset="0"/>
                <a:ea typeface="Arial" charset="0"/>
                <a:cs typeface="Arial" charset="0"/>
              </a:rPr>
              <a:t>Propriété</a:t>
            </a:r>
            <a:r>
              <a:rPr lang="en-US" sz="600" dirty="0">
                <a:solidFill>
                  <a:srgbClr val="95938E"/>
                </a:solidFill>
                <a:latin typeface="Arial" charset="0"/>
                <a:ea typeface="Arial" charset="0"/>
                <a:cs typeface="Arial" charset="0"/>
              </a:rPr>
              <a:t> d’un consortium </a:t>
            </a:r>
            <a:r>
              <a:rPr lang="en-US" sz="600" dirty="0" err="1">
                <a:solidFill>
                  <a:srgbClr val="95938E"/>
                </a:solidFill>
                <a:latin typeface="Arial" charset="0"/>
                <a:ea typeface="Arial" charset="0"/>
                <a:cs typeface="Arial" charset="0"/>
              </a:rPr>
              <a:t>d’universités</a:t>
            </a:r>
            <a:r>
              <a:rPr lang="en-US" sz="600" dirty="0">
                <a:solidFill>
                  <a:srgbClr val="95938E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600" dirty="0" err="1">
                <a:solidFill>
                  <a:srgbClr val="95938E"/>
                </a:solidFill>
                <a:latin typeface="Arial" charset="0"/>
                <a:ea typeface="Arial" charset="0"/>
                <a:cs typeface="Arial" charset="0"/>
              </a:rPr>
              <a:t>canadiennes</a:t>
            </a:r>
            <a:r>
              <a:rPr lang="en-US" sz="600" dirty="0">
                <a:solidFill>
                  <a:srgbClr val="95938E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600" dirty="0" err="1">
                <a:solidFill>
                  <a:srgbClr val="95938E"/>
                </a:solidFill>
                <a:latin typeface="Arial" charset="0"/>
                <a:ea typeface="Arial" charset="0"/>
                <a:cs typeface="Arial" charset="0"/>
              </a:rPr>
              <a:t>géré</a:t>
            </a:r>
            <a:r>
              <a:rPr lang="en-US" sz="600" dirty="0">
                <a:solidFill>
                  <a:srgbClr val="95938E"/>
                </a:solidFill>
                <a:latin typeface="Arial" charset="0"/>
                <a:ea typeface="Arial" charset="0"/>
                <a:cs typeface="Arial" charset="0"/>
              </a:rPr>
              <a:t> en co-</a:t>
            </a:r>
            <a:r>
              <a:rPr lang="en-US" sz="600" dirty="0" err="1">
                <a:solidFill>
                  <a:srgbClr val="95938E"/>
                </a:solidFill>
                <a:latin typeface="Arial" charset="0"/>
                <a:ea typeface="Arial" charset="0"/>
                <a:cs typeface="Arial" charset="0"/>
              </a:rPr>
              <a:t>entreprise</a:t>
            </a:r>
            <a:r>
              <a:rPr lang="en-US" sz="600" dirty="0">
                <a:solidFill>
                  <a:srgbClr val="95938E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600" dirty="0" err="1">
                <a:solidFill>
                  <a:srgbClr val="95938E"/>
                </a:solidFill>
                <a:latin typeface="Arial" charset="0"/>
                <a:ea typeface="Arial" charset="0"/>
                <a:cs typeface="Arial" charset="0"/>
              </a:rPr>
              <a:t>à</a:t>
            </a:r>
            <a:r>
              <a:rPr lang="en-US" sz="600" dirty="0">
                <a:solidFill>
                  <a:srgbClr val="95938E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600" dirty="0" err="1">
                <a:solidFill>
                  <a:srgbClr val="95938E"/>
                </a:solidFill>
                <a:latin typeface="Arial" charset="0"/>
                <a:ea typeface="Arial" charset="0"/>
                <a:cs typeface="Arial" charset="0"/>
              </a:rPr>
              <a:t>partir</a:t>
            </a:r>
            <a:r>
              <a:rPr lang="en-US" sz="600" dirty="0">
                <a:solidFill>
                  <a:srgbClr val="95938E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600" dirty="0" err="1">
                <a:solidFill>
                  <a:srgbClr val="95938E"/>
                </a:solidFill>
                <a:latin typeface="Arial" charset="0"/>
                <a:ea typeface="Arial" charset="0"/>
                <a:cs typeface="Arial" charset="0"/>
              </a:rPr>
              <a:t>d’une</a:t>
            </a:r>
            <a:r>
              <a:rPr lang="en-US" sz="600" dirty="0">
                <a:solidFill>
                  <a:srgbClr val="95938E"/>
                </a:solidFill>
                <a:latin typeface="Arial" charset="0"/>
                <a:ea typeface="Arial" charset="0"/>
                <a:cs typeface="Arial" charset="0"/>
              </a:rPr>
              <a:t> contribution </a:t>
            </a:r>
            <a:r>
              <a:rPr lang="en-US" sz="600" dirty="0" err="1">
                <a:solidFill>
                  <a:srgbClr val="95938E"/>
                </a:solidFill>
                <a:latin typeface="Arial" charset="0"/>
                <a:ea typeface="Arial" charset="0"/>
                <a:cs typeface="Arial" charset="0"/>
              </a:rPr>
              <a:t>administrée</a:t>
            </a:r>
            <a:r>
              <a:rPr lang="en-US" sz="600" dirty="0">
                <a:solidFill>
                  <a:srgbClr val="95938E"/>
                </a:solidFill>
                <a:latin typeface="Arial" charset="0"/>
                <a:ea typeface="Arial" charset="0"/>
                <a:cs typeface="Arial" charset="0"/>
              </a:rPr>
              <a:t> par le </a:t>
            </a:r>
            <a:r>
              <a:rPr lang="en-US" sz="600" dirty="0" err="1">
                <a:solidFill>
                  <a:srgbClr val="95938E"/>
                </a:solidFill>
                <a:latin typeface="Arial" charset="0"/>
                <a:ea typeface="Arial" charset="0"/>
                <a:cs typeface="Arial" charset="0"/>
              </a:rPr>
              <a:t>Conseil</a:t>
            </a:r>
            <a:r>
              <a:rPr lang="en-US" sz="600" dirty="0">
                <a:solidFill>
                  <a:srgbClr val="95938E"/>
                </a:solidFill>
                <a:latin typeface="Arial" charset="0"/>
                <a:ea typeface="Arial" charset="0"/>
                <a:cs typeface="Arial" charset="0"/>
              </a:rPr>
              <a:t> national de </a:t>
            </a:r>
            <a:r>
              <a:rPr lang="en-US" sz="600" dirty="0" err="1">
                <a:solidFill>
                  <a:srgbClr val="95938E"/>
                </a:solidFill>
                <a:latin typeface="Arial" charset="0"/>
                <a:ea typeface="Arial" charset="0"/>
                <a:cs typeface="Arial" charset="0"/>
              </a:rPr>
              <a:t>recherches</a:t>
            </a:r>
            <a:r>
              <a:rPr lang="en-US" sz="600" dirty="0">
                <a:solidFill>
                  <a:srgbClr val="95938E"/>
                </a:solidFill>
                <a:latin typeface="Arial" charset="0"/>
                <a:ea typeface="Arial" charset="0"/>
                <a:cs typeface="Arial" charset="0"/>
              </a:rPr>
              <a:t> Canada</a:t>
            </a:r>
            <a:endParaRPr lang="en-US" sz="600" i="1" dirty="0">
              <a:solidFill>
                <a:srgbClr val="95938E"/>
              </a:solidFill>
              <a:latin typeface="Arial Black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0" y="2239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 sz="1800"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 userDrawn="1"/>
        </p:nvSpPr>
        <p:spPr bwMode="auto">
          <a:xfrm>
            <a:off x="6019800" y="411163"/>
            <a:ext cx="29718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lnSpc>
                <a:spcPts val="400"/>
              </a:lnSpc>
              <a:spcBef>
                <a:spcPct val="50000"/>
              </a:spcBef>
              <a:defRPr/>
            </a:pPr>
            <a:r>
              <a:rPr lang="en-US" sz="7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Canada’s national laboratory for particle and nuclear physics </a:t>
            </a:r>
          </a:p>
          <a:p>
            <a:pPr algn="r">
              <a:lnSpc>
                <a:spcPts val="400"/>
              </a:lnSpc>
              <a:spcBef>
                <a:spcPct val="50000"/>
              </a:spcBef>
              <a:defRPr/>
            </a:pPr>
            <a:r>
              <a:rPr lang="en-US" sz="700" dirty="0" err="1">
                <a:solidFill>
                  <a:schemeClr val="bg1"/>
                </a:solidFill>
                <a:latin typeface="Arial" charset="0"/>
                <a:ea typeface="Arial Black" charset="0"/>
                <a:cs typeface="Arial Black" charset="0"/>
              </a:rPr>
              <a:t>Laboratoire</a:t>
            </a:r>
            <a:r>
              <a:rPr lang="en-US" sz="700" dirty="0">
                <a:solidFill>
                  <a:schemeClr val="bg1"/>
                </a:solidFill>
                <a:latin typeface="Arial" charset="0"/>
                <a:ea typeface="Arial Black" charset="0"/>
                <a:cs typeface="Arial Black" charset="0"/>
              </a:rPr>
              <a:t> national </a:t>
            </a:r>
            <a:r>
              <a:rPr lang="en-US" sz="700" dirty="0" err="1">
                <a:solidFill>
                  <a:schemeClr val="bg1"/>
                </a:solidFill>
                <a:latin typeface="Arial" charset="0"/>
                <a:ea typeface="Arial Black" charset="0"/>
                <a:cs typeface="Arial Black" charset="0"/>
              </a:rPr>
              <a:t>canadien</a:t>
            </a:r>
            <a:r>
              <a:rPr lang="en-US" sz="700" dirty="0">
                <a:solidFill>
                  <a:schemeClr val="bg1"/>
                </a:solidFill>
                <a:latin typeface="Arial" charset="0"/>
                <a:ea typeface="Arial Black" charset="0"/>
                <a:cs typeface="Arial Black" charset="0"/>
              </a:rPr>
              <a:t> pour la </a:t>
            </a:r>
            <a:r>
              <a:rPr lang="en-US" sz="700" dirty="0" err="1">
                <a:solidFill>
                  <a:schemeClr val="bg1"/>
                </a:solidFill>
                <a:latin typeface="Arial" charset="0"/>
                <a:ea typeface="Arial Black" charset="0"/>
                <a:cs typeface="Arial Black" charset="0"/>
              </a:rPr>
              <a:t>recherche</a:t>
            </a:r>
            <a:r>
              <a:rPr lang="en-US" sz="700" dirty="0">
                <a:solidFill>
                  <a:schemeClr val="bg1"/>
                </a:solidFill>
                <a:latin typeface="Arial" charset="0"/>
                <a:ea typeface="Arial Black" charset="0"/>
                <a:cs typeface="Arial Black" charset="0"/>
              </a:rPr>
              <a:t> en physique </a:t>
            </a:r>
            <a:r>
              <a:rPr lang="en-US" sz="700" dirty="0" err="1">
                <a:solidFill>
                  <a:schemeClr val="bg1"/>
                </a:solidFill>
                <a:latin typeface="Arial" charset="0"/>
                <a:ea typeface="Arial Black" charset="0"/>
                <a:cs typeface="Arial Black" charset="0"/>
              </a:rPr>
              <a:t>nucléaire</a:t>
            </a:r>
            <a:r>
              <a:rPr lang="en-US" sz="700" dirty="0">
                <a:solidFill>
                  <a:schemeClr val="bg1"/>
                </a:solidFill>
                <a:latin typeface="Arial" charset="0"/>
                <a:ea typeface="Arial Black" charset="0"/>
                <a:cs typeface="Arial Black" charset="0"/>
              </a:rPr>
              <a:t> </a:t>
            </a:r>
          </a:p>
          <a:p>
            <a:pPr algn="r">
              <a:lnSpc>
                <a:spcPts val="400"/>
              </a:lnSpc>
              <a:spcBef>
                <a:spcPct val="50000"/>
              </a:spcBef>
              <a:defRPr/>
            </a:pPr>
            <a:r>
              <a:rPr lang="en-US" sz="700" dirty="0">
                <a:solidFill>
                  <a:schemeClr val="bg1"/>
                </a:solidFill>
                <a:latin typeface="Arial" charset="0"/>
                <a:ea typeface="Arial Black" charset="0"/>
                <a:cs typeface="Arial Black" charset="0"/>
              </a:rPr>
              <a:t>et en physique des </a:t>
            </a:r>
            <a:r>
              <a:rPr lang="en-US" sz="700" dirty="0" err="1">
                <a:solidFill>
                  <a:schemeClr val="bg1"/>
                </a:solidFill>
                <a:latin typeface="Arial" charset="0"/>
                <a:ea typeface="Arial Black" charset="0"/>
                <a:cs typeface="Arial Black" charset="0"/>
              </a:rPr>
              <a:t>particules</a:t>
            </a:r>
            <a:endParaRPr lang="en-US" sz="7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7" name="Picture 19" descr="TRIUMF_logo_whit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0500" y="203200"/>
            <a:ext cx="2424113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247650" y="2239962"/>
            <a:ext cx="6076950" cy="655638"/>
          </a:xfrm>
        </p:spPr>
        <p:txBody>
          <a:bodyPr/>
          <a:lstStyle>
            <a:lvl1pPr algn="r">
              <a:buNone/>
              <a:defRPr sz="2400" b="1" baseline="0">
                <a:solidFill>
                  <a:srgbClr val="113F7C"/>
                </a:solidFill>
                <a:latin typeface="+mj-lt"/>
              </a:defRPr>
            </a:lvl1pPr>
            <a:lvl2pPr algn="r">
              <a:buNone/>
              <a:defRPr sz="2000" b="1">
                <a:solidFill>
                  <a:srgbClr val="6E615D"/>
                </a:solidFill>
              </a:defRPr>
            </a:lvl2pPr>
            <a:lvl3pPr algn="r">
              <a:buNone/>
              <a:defRPr sz="1400" b="1">
                <a:solidFill>
                  <a:srgbClr val="6E615D"/>
                </a:solidFill>
              </a:defRPr>
            </a:lvl3pPr>
            <a:lvl4pPr algn="r">
              <a:buNone/>
              <a:defRPr sz="1100" b="1">
                <a:solidFill>
                  <a:schemeClr val="accent1"/>
                </a:solidFill>
                <a:latin typeface="+mj-lt"/>
              </a:defRPr>
            </a:lvl4pPr>
            <a:lvl5pPr algn="r">
              <a:buNone/>
              <a:defRPr sz="1100">
                <a:solidFill>
                  <a:srgbClr val="6E615D"/>
                </a:solidFill>
                <a:latin typeface="+mj-lt"/>
              </a:defRPr>
            </a:lvl5pPr>
          </a:lstStyle>
          <a:p>
            <a:pPr lvl="0"/>
            <a:r>
              <a:rPr lang="en-CA" dirty="0" smtClean="0"/>
              <a:t>TRIUMF Work Request System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247650" y="2895600"/>
            <a:ext cx="6076950" cy="457200"/>
          </a:xfrm>
        </p:spPr>
        <p:txBody>
          <a:bodyPr/>
          <a:lstStyle>
            <a:lvl1pPr algn="r">
              <a:buNone/>
              <a:defRPr sz="2000" b="1" baseline="0">
                <a:solidFill>
                  <a:srgbClr val="4F4946"/>
                </a:solidFill>
                <a:latin typeface="+mj-lt"/>
              </a:defRPr>
            </a:lvl1pPr>
          </a:lstStyle>
          <a:p>
            <a:pPr lvl="0"/>
            <a:r>
              <a:rPr lang="en-CA" dirty="0"/>
              <a:t>Subtitle, if any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247650" y="3581400"/>
            <a:ext cx="6076950" cy="457200"/>
          </a:xfrm>
        </p:spPr>
        <p:txBody>
          <a:bodyPr/>
          <a:lstStyle>
            <a:lvl1pPr algn="r">
              <a:buNone/>
              <a:defRPr sz="1400" b="1" baseline="0">
                <a:solidFill>
                  <a:srgbClr val="95938E"/>
                </a:solidFill>
                <a:latin typeface="+mj-lt"/>
              </a:defRPr>
            </a:lvl1pPr>
          </a:lstStyle>
          <a:p>
            <a:pPr lvl="0"/>
            <a:r>
              <a:rPr lang="en-CA" dirty="0"/>
              <a:t>Tagline, if any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" y="4343400"/>
            <a:ext cx="6076950" cy="533400"/>
          </a:xfrm>
        </p:spPr>
        <p:txBody>
          <a:bodyPr/>
          <a:lstStyle>
            <a:lvl1pPr algn="r">
              <a:buNone/>
              <a:defRPr sz="1100" b="1" baseline="0">
                <a:solidFill>
                  <a:srgbClr val="113F7C"/>
                </a:solidFill>
                <a:latin typeface="+mj-lt"/>
              </a:defRPr>
            </a:lvl1pPr>
          </a:lstStyle>
          <a:p>
            <a:pPr lvl="0"/>
            <a:r>
              <a:rPr lang="en-CA" dirty="0"/>
              <a:t>Name | Position | TRIUMF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457200" y="6087521"/>
            <a:ext cx="39688" cy="317500"/>
          </a:xfrm>
          <a:prstGeom prst="rect">
            <a:avLst/>
          </a:prstGeom>
          <a:solidFill>
            <a:srgbClr val="95938E"/>
          </a:solidFill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 sz="1800"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 userDrawn="1"/>
        </p:nvSpPr>
        <p:spPr bwMode="auto">
          <a:xfrm>
            <a:off x="533400" y="6102881"/>
            <a:ext cx="5791200" cy="271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ts val="500"/>
              </a:lnSpc>
              <a:spcBef>
                <a:spcPct val="50000"/>
              </a:spcBef>
              <a:defRPr/>
            </a:pPr>
            <a:r>
              <a:rPr lang="en-US" sz="600" i="0" dirty="0">
                <a:solidFill>
                  <a:srgbClr val="95938E"/>
                </a:solidFill>
                <a:latin typeface="Arial" charset="0"/>
                <a:ea typeface="Arial" charset="0"/>
                <a:cs typeface="Arial" charset="0"/>
              </a:rPr>
              <a:t>Accelerating</a:t>
            </a:r>
            <a:r>
              <a:rPr lang="en-US" sz="600" i="0" baseline="0" dirty="0">
                <a:solidFill>
                  <a:srgbClr val="95938E"/>
                </a:solidFill>
                <a:latin typeface="Arial" charset="0"/>
                <a:ea typeface="Arial" charset="0"/>
                <a:cs typeface="Arial" charset="0"/>
              </a:rPr>
              <a:t> Science for Canada</a:t>
            </a:r>
          </a:p>
          <a:p>
            <a:pPr marL="0" marR="0" indent="0" algn="l" defTabSz="457200" rtl="0" eaLnBrk="1" fontAlgn="base" latinLnBrk="0" hangingPunct="1">
              <a:lnSpc>
                <a:spcPts val="5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600" kern="1200" dirty="0" smtClean="0">
                <a:solidFill>
                  <a:srgbClr val="95938E"/>
                </a:solidFill>
                <a:latin typeface="Arial" pitchFamily="-111" charset="0"/>
                <a:ea typeface="ヒラギノ角ゴ Pro W3" pitchFamily="-111" charset="-128"/>
                <a:cs typeface="ヒラギノ角ゴ Pro W3" pitchFamily="-111" charset="-128"/>
              </a:rPr>
              <a:t>Un </a:t>
            </a:r>
            <a:r>
              <a:rPr lang="en-US" sz="600" kern="1200" dirty="0" err="1" smtClean="0">
                <a:solidFill>
                  <a:srgbClr val="95938E"/>
                </a:solidFill>
                <a:latin typeface="Arial" pitchFamily="-111" charset="0"/>
                <a:ea typeface="ヒラギノ角ゴ Pro W3" pitchFamily="-111" charset="-128"/>
                <a:cs typeface="ヒラギノ角ゴ Pro W3" pitchFamily="-111" charset="-128"/>
              </a:rPr>
              <a:t>accélérateur</a:t>
            </a:r>
            <a:r>
              <a:rPr lang="en-US" sz="600" kern="1200" dirty="0" smtClean="0">
                <a:solidFill>
                  <a:srgbClr val="95938E"/>
                </a:solidFill>
                <a:latin typeface="Arial" pitchFamily="-111" charset="0"/>
                <a:ea typeface="ヒラギノ角ゴ Pro W3" pitchFamily="-111" charset="-128"/>
                <a:cs typeface="ヒラギノ角ゴ Pro W3" pitchFamily="-111" charset="-128"/>
              </a:rPr>
              <a:t> de la </a:t>
            </a:r>
            <a:r>
              <a:rPr lang="en-US" sz="600" kern="1200" dirty="0" err="1" smtClean="0">
                <a:solidFill>
                  <a:srgbClr val="95938E"/>
                </a:solidFill>
                <a:latin typeface="Arial" pitchFamily="-111" charset="0"/>
                <a:ea typeface="ヒラギノ角ゴ Pro W3" pitchFamily="-111" charset="-128"/>
                <a:cs typeface="ヒラギノ角ゴ Pro W3" pitchFamily="-111" charset="-128"/>
              </a:rPr>
              <a:t>démarche</a:t>
            </a:r>
            <a:r>
              <a:rPr lang="en-US" sz="600" kern="1200" dirty="0" smtClean="0">
                <a:solidFill>
                  <a:srgbClr val="95938E"/>
                </a:solidFill>
                <a:latin typeface="Arial" pitchFamily="-111" charset="0"/>
                <a:ea typeface="ヒラギノ角ゴ Pro W3" pitchFamily="-111" charset="-128"/>
                <a:cs typeface="ヒラギノ角ゴ Pro W3" pitchFamily="-111" charset="-128"/>
              </a:rPr>
              <a:t> </a:t>
            </a:r>
            <a:r>
              <a:rPr lang="en-US" sz="600" kern="1200" dirty="0" err="1" smtClean="0">
                <a:solidFill>
                  <a:srgbClr val="95938E"/>
                </a:solidFill>
                <a:latin typeface="Arial" pitchFamily="-111" charset="0"/>
                <a:ea typeface="ヒラギノ角ゴ Pro W3" pitchFamily="-111" charset="-128"/>
                <a:cs typeface="ヒラギノ角ゴ Pro W3" pitchFamily="-111" charset="-128"/>
              </a:rPr>
              <a:t>scientifique</a:t>
            </a:r>
            <a:r>
              <a:rPr lang="en-US" sz="600" kern="1200" dirty="0" smtClean="0">
                <a:solidFill>
                  <a:srgbClr val="95938E"/>
                </a:solidFill>
                <a:latin typeface="Arial" pitchFamily="-111" charset="0"/>
                <a:ea typeface="ヒラギノ角ゴ Pro W3" pitchFamily="-111" charset="-128"/>
                <a:cs typeface="ヒラギノ角ゴ Pro W3" pitchFamily="-111" charset="-128"/>
              </a:rPr>
              <a:t> </a:t>
            </a:r>
            <a:r>
              <a:rPr lang="en-US" sz="600" kern="1200" dirty="0" err="1" smtClean="0">
                <a:solidFill>
                  <a:srgbClr val="95938E"/>
                </a:solidFill>
                <a:latin typeface="Arial" pitchFamily="-111" charset="0"/>
                <a:ea typeface="ヒラギノ角ゴ Pro W3" pitchFamily="-111" charset="-128"/>
                <a:cs typeface="ヒラギノ角ゴ Pro W3" pitchFamily="-111" charset="-128"/>
              </a:rPr>
              <a:t>canadienne</a:t>
            </a:r>
            <a:endParaRPr lang="en-US" sz="600" i="1" dirty="0">
              <a:solidFill>
                <a:srgbClr val="95938E"/>
              </a:solidFill>
              <a:latin typeface="Arial Black" charset="0"/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>
                <a:latin typeface="+mn-lt"/>
                <a:ea typeface="Verdana" pitchFamily="34" charset="0"/>
                <a:cs typeface="Verdana" pitchFamily="34" charset="0"/>
              </a:defRPr>
            </a:lvl1pPr>
            <a:lvl2pPr>
              <a:defRPr>
                <a:latin typeface="+mn-lt"/>
                <a:ea typeface="Verdana" pitchFamily="34" charset="0"/>
                <a:cs typeface="Verdana" pitchFamily="34" charset="0"/>
              </a:defRPr>
            </a:lvl2pPr>
            <a:lvl3pPr>
              <a:defRPr>
                <a:latin typeface="+mn-lt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+mn-lt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+mn-lt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2013-05-01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7400" y="6400800"/>
            <a:ext cx="4517572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edm</a:t>
            </a:r>
            <a:r>
              <a:rPr lang="en-US" dirty="0" smtClean="0"/>
              <a:t> for old eyes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74972" y="6400800"/>
            <a:ext cx="2072142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EPICS Collaboration Meeting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6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0" y="0"/>
            <a:ext cx="9144000" cy="1096963"/>
          </a:xfrm>
          <a:prstGeom prst="rect">
            <a:avLst/>
          </a:prstGeom>
          <a:solidFill>
            <a:srgbClr val="74241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 sz="1800"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76999"/>
            <a:ext cx="8229600" cy="605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6888" y="6396038"/>
            <a:ext cx="14160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113F7C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fld id="{E10A4C9F-E961-C24B-B755-5429889F987D}" type="datetime4">
              <a:rPr lang="en-US"/>
              <a:pPr>
                <a:defRPr/>
              </a:pPr>
              <a:t>May 3, 2013</a:t>
            </a:fld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7400" y="6400800"/>
            <a:ext cx="5029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113F7C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7250" y="6400800"/>
            <a:ext cx="14398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113F7C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fld id="{6A860FD2-16CC-AD45-96AE-CBD078A1C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7200" y="6400800"/>
            <a:ext cx="39688" cy="317500"/>
          </a:xfrm>
          <a:prstGeom prst="rect">
            <a:avLst/>
          </a:prstGeom>
          <a:solidFill>
            <a:srgbClr val="95938E"/>
          </a:solidFill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 sz="1800"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47113" y="6400800"/>
            <a:ext cx="39687" cy="317500"/>
          </a:xfrm>
          <a:prstGeom prst="rect">
            <a:avLst/>
          </a:prstGeom>
          <a:solidFill>
            <a:srgbClr val="95938E"/>
          </a:solidFill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 sz="1800"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pic>
        <p:nvPicPr>
          <p:cNvPr id="1034" name="Picture 10" descr="TRIUMF_logo_whit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3663" y="68263"/>
            <a:ext cx="109220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</p:sldLayoutIdLst>
  <p:hf hdr="0"/>
  <p:txStyles>
    <p:titleStyle>
      <a:lvl1pPr algn="r" rtl="0" eaLnBrk="1" fontAlgn="base" hangingPunct="1">
        <a:lnSpc>
          <a:spcPts val="3040"/>
        </a:lnSpc>
        <a:spcBef>
          <a:spcPct val="0"/>
        </a:spcBef>
        <a:spcAft>
          <a:spcPct val="0"/>
        </a:spcAft>
        <a:defRPr sz="2800" b="1" kern="0" spc="0">
          <a:solidFill>
            <a:schemeClr val="bg1"/>
          </a:solidFill>
          <a:latin typeface="+mj-lt"/>
          <a:ea typeface="ＭＳ Ｐゴシック" pitchFamily="-109" charset="-128"/>
          <a:cs typeface="Myriad Pro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yriad Pro" pitchFamily="-106" charset="0"/>
          <a:ea typeface="ＭＳ Ｐゴシック" pitchFamily="-109" charset="-128"/>
          <a:cs typeface="Myriad Pro" pitchFamily="-106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yriad Pro" pitchFamily="-106" charset="0"/>
          <a:ea typeface="ＭＳ Ｐゴシック" pitchFamily="-109" charset="-128"/>
          <a:cs typeface="Myriad Pro" pitchFamily="-106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yriad Pro" pitchFamily="-106" charset="0"/>
          <a:ea typeface="ＭＳ Ｐゴシック" pitchFamily="-109" charset="-128"/>
          <a:cs typeface="Myriad Pro" pitchFamily="-106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yriad Pro" pitchFamily="-106" charset="0"/>
          <a:ea typeface="ＭＳ Ｐゴシック" pitchFamily="-109" charset="-128"/>
          <a:cs typeface="Myriad Pro" pitchFamily="-10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56EB1"/>
          </a:solidFill>
          <a:latin typeface="Arial Black" pitchFamily="-109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56EB1"/>
          </a:solidFill>
          <a:latin typeface="Arial Black" pitchFamily="-109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56EB1"/>
          </a:solidFill>
          <a:latin typeface="Arial Black" pitchFamily="-109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56EB1"/>
          </a:solidFill>
          <a:latin typeface="Arial Black" pitchFamily="-109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113F7C"/>
          </a:solidFill>
          <a:latin typeface="+mn-lt"/>
          <a:ea typeface="ＭＳ Ｐゴシック" pitchFamily="-109" charset="-128"/>
          <a:cs typeface="Myriad Pro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/>
        <a:buChar char="•"/>
        <a:defRPr sz="2400">
          <a:solidFill>
            <a:srgbClr val="4F4946"/>
          </a:solidFill>
          <a:latin typeface="+mn-lt"/>
          <a:ea typeface="ＭＳ Ｐゴシック" pitchFamily="-109" charset="-128"/>
          <a:cs typeface="Myriad Pro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4F4946"/>
          </a:solidFill>
          <a:latin typeface="+mn-lt"/>
          <a:ea typeface="ＭＳ Ｐゴシック" pitchFamily="-109" charset="-128"/>
          <a:cs typeface="Myriad Pro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/>
        <a:buChar char="•"/>
        <a:defRPr sz="1800">
          <a:solidFill>
            <a:srgbClr val="4F4946"/>
          </a:solidFill>
          <a:latin typeface="+mn-lt"/>
          <a:ea typeface="ＭＳ Ｐゴシック" pitchFamily="-109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/>
        <a:buChar char="•"/>
        <a:defRPr sz="1600">
          <a:solidFill>
            <a:srgbClr val="4F4946"/>
          </a:solidFill>
          <a:latin typeface="+mn-lt"/>
          <a:ea typeface="ＭＳ Ｐゴシック" pitchFamily="-109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  <a:ea typeface="ＭＳ Ｐゴシック" pitchFamily="-109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  <a:ea typeface="ＭＳ Ｐゴシック" pitchFamily="-109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  <a:ea typeface="ＭＳ Ｐゴシック" pitchFamily="-109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sacwserv.triumf.ca/epics201305/epics2013.swf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200" dirty="0" err="1" smtClean="0"/>
              <a:t>Edm</a:t>
            </a:r>
            <a:r>
              <a:rPr lang="en-US" sz="3200" dirty="0" smtClean="0"/>
              <a:t> for old eyes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R. Keitel, </a:t>
            </a:r>
            <a:r>
              <a:rPr lang="en-US" dirty="0" err="1" smtClean="0"/>
              <a:t>Triumf</a:t>
            </a:r>
            <a:endParaRPr lang="en-US" dirty="0" smtClean="0"/>
          </a:p>
          <a:p>
            <a:r>
              <a:rPr lang="en-US" dirty="0" smtClean="0"/>
              <a:t>2013-05-02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399"/>
            <a:ext cx="8229600" cy="486727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TRIUMF uses EPICS since 1996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Started with </a:t>
            </a:r>
            <a:r>
              <a:rPr lang="en-US" dirty="0" err="1" smtClean="0"/>
              <a:t>edd</a:t>
            </a:r>
            <a:r>
              <a:rPr lang="en-US" dirty="0" smtClean="0"/>
              <a:t>/dm (anyone remembers?)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Converted to </a:t>
            </a:r>
            <a:r>
              <a:rPr lang="en-US" dirty="0" err="1" smtClean="0"/>
              <a:t>edm</a:t>
            </a:r>
            <a:r>
              <a:rPr lang="en-US" dirty="0" smtClean="0"/>
              <a:t> in 2005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Right now no resources for anything but </a:t>
            </a:r>
            <a:r>
              <a:rPr lang="en-US" dirty="0" err="1" smtClean="0"/>
              <a:t>edm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smtClean="0"/>
              <a:t>Close to 4000 .</a:t>
            </a:r>
            <a:r>
              <a:rPr lang="en-US" dirty="0" err="1" smtClean="0"/>
              <a:t>edl</a:t>
            </a:r>
            <a:r>
              <a:rPr lang="en-US" dirty="0" smtClean="0"/>
              <a:t> files</a:t>
            </a:r>
          </a:p>
          <a:p>
            <a:pPr lvl="1"/>
            <a:r>
              <a:rPr lang="en-US" dirty="0" smtClean="0"/>
              <a:t>900  interactive</a:t>
            </a:r>
          </a:p>
          <a:p>
            <a:pPr lvl="1"/>
            <a:r>
              <a:rPr lang="en-US" dirty="0" smtClean="0"/>
              <a:t>3000 script-generated</a:t>
            </a:r>
          </a:p>
          <a:p>
            <a:pPr lvl="2"/>
            <a:r>
              <a:rPr lang="en-US" dirty="0" smtClean="0"/>
              <a:t>mostly device control panels (face plates)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Will at least double with ARIEL project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History (boring)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2013-05-02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edm for old eyes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EPICS Collaboration Meeting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Synoptic displays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2013-05-02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edm for old eyes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EPICS Collaboration Meeting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4451" y="1172011"/>
            <a:ext cx="5746259" cy="5584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Device </a:t>
            </a:r>
            <a:r>
              <a:rPr lang="en-US" dirty="0" smtClean="0"/>
              <a:t>Control Panels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2013-05-02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edm for old eyes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EPICS Collaboration Meeting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9254" y="1143234"/>
            <a:ext cx="4311795" cy="5557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ular Callout 6"/>
          <p:cNvSpPr/>
          <p:nvPr/>
        </p:nvSpPr>
        <p:spPr>
          <a:xfrm>
            <a:off x="5723082" y="3352800"/>
            <a:ext cx="3249467" cy="2475345"/>
          </a:xfrm>
          <a:prstGeom prst="wedgeRoundRectCallout">
            <a:avLst>
              <a:gd name="adj1" fmla="val -87771"/>
              <a:gd name="adj2" fmla="val 1137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Script-generated</a:t>
            </a:r>
          </a:p>
          <a:p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Interlock Display:</a:t>
            </a:r>
          </a:p>
          <a:p>
            <a:pPr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based on PLC program</a:t>
            </a:r>
            <a:br>
              <a:rPr lang="en-US" sz="1600" dirty="0" smtClean="0">
                <a:solidFill>
                  <a:schemeClr val="tx1"/>
                </a:solidFill>
              </a:rPr>
            </a:br>
            <a:endParaRPr lang="en-US" sz="16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also used for logic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  validation </a:t>
            </a:r>
            <a:r>
              <a:rPr lang="en-US" sz="1600" dirty="0" err="1" smtClean="0">
                <a:solidFill>
                  <a:schemeClr val="tx1"/>
                </a:solidFill>
              </a:rPr>
              <a:t>vs</a:t>
            </a:r>
            <a:r>
              <a:rPr lang="en-US" sz="1600" dirty="0" smtClean="0">
                <a:solidFill>
                  <a:schemeClr val="tx1"/>
                </a:solidFill>
              </a:rPr>
              <a:t> specification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edm</a:t>
            </a:r>
            <a:r>
              <a:rPr lang="en-US" dirty="0" smtClean="0"/>
              <a:t> is vastly superior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 ….dm allowed re-sizing of windows</a:t>
            </a:r>
          </a:p>
          <a:p>
            <a:pPr lvl="1"/>
            <a:r>
              <a:rPr lang="en-US" dirty="0" err="1" smtClean="0"/>
              <a:t>edm</a:t>
            </a:r>
            <a:r>
              <a:rPr lang="en-US" dirty="0" smtClean="0"/>
              <a:t> does not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Our screens were designed for 1280x1024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Moved to 1900x1200 </a:t>
            </a:r>
            <a:r>
              <a:rPr lang="en-US" dirty="0" smtClean="0">
                <a:sym typeface="Wingdings" pitchFamily="2" charset="2"/>
              </a:rPr>
              <a:t> pixel size changed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edl</a:t>
            </a:r>
            <a:r>
              <a:rPr lang="en-US" dirty="0" smtClean="0">
                <a:sym typeface="Wingdings" pitchFamily="2" charset="2"/>
              </a:rPr>
              <a:t> displays look and feel smaller</a:t>
            </a:r>
          </a:p>
          <a:p>
            <a:pPr lvl="2"/>
            <a:endParaRPr lang="en-US" dirty="0" smtClean="0">
              <a:sym typeface="Wingdings" pitchFamily="2" charset="2"/>
            </a:endParaRPr>
          </a:p>
          <a:p>
            <a:pPr lvl="2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Some user / operator complaints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 need to offer “something better”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edm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2013-05-02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edm for old eyes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EPICS Collaboration Meeting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Perl tool </a:t>
            </a:r>
          </a:p>
          <a:p>
            <a:pPr lvl="1"/>
            <a:r>
              <a:rPr lang="en-US" dirty="0" smtClean="0"/>
              <a:t>magnifies .</a:t>
            </a:r>
            <a:r>
              <a:rPr lang="en-US" dirty="0" err="1" smtClean="0"/>
              <a:t>edl</a:t>
            </a:r>
            <a:r>
              <a:rPr lang="en-US" dirty="0" smtClean="0"/>
              <a:t> files</a:t>
            </a:r>
          </a:p>
          <a:p>
            <a:pPr lvl="2"/>
            <a:r>
              <a:rPr lang="en-US" dirty="0" smtClean="0"/>
              <a:t>Related display </a:t>
            </a:r>
            <a:r>
              <a:rPr lang="en-US" dirty="0" err="1" smtClean="0"/>
              <a:t>callups</a:t>
            </a:r>
            <a:r>
              <a:rPr lang="en-US" dirty="0" smtClean="0"/>
              <a:t> call magnified  files</a:t>
            </a:r>
          </a:p>
          <a:p>
            <a:pPr lvl="2"/>
            <a:r>
              <a:rPr lang="en-US" dirty="0" smtClean="0"/>
              <a:t>Embedded windows call magnified files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works well – operators are happy</a:t>
            </a:r>
          </a:p>
          <a:p>
            <a:pPr lvl="1"/>
            <a:r>
              <a:rPr lang="en-US" dirty="0" smtClean="0"/>
              <a:t>-- does not scale drop-down menu texts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2013-05-02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edm for old eyes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EPICS Collaboration Meeting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Magnification Button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2013-05-02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edm for old eyes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EPICS Collaboration Meeting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1213" y="1623868"/>
            <a:ext cx="4981575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457200" y="5244860"/>
            <a:ext cx="8229600" cy="85114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Low quality screen movie of functionality: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http://isacwserv.triumf.ca/epics201305/epics2013.swf.html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IUMF_presentation">
  <a:themeElements>
    <a:clrScheme name="TRIUMF">
      <a:dk1>
        <a:srgbClr val="000000"/>
      </a:dk1>
      <a:lt1>
        <a:sysClr val="window" lastClr="FFFFFF"/>
      </a:lt1>
      <a:dk2>
        <a:srgbClr val="6E615D"/>
      </a:dk2>
      <a:lt2>
        <a:srgbClr val="EAE6E3"/>
      </a:lt2>
      <a:accent1>
        <a:srgbClr val="005BA8"/>
      </a:accent1>
      <a:accent2>
        <a:srgbClr val="A02A17"/>
      </a:accent2>
      <a:accent3>
        <a:srgbClr val="689550"/>
      </a:accent3>
      <a:accent4>
        <a:srgbClr val="F47B29"/>
      </a:accent4>
      <a:accent5>
        <a:srgbClr val="6E615D"/>
      </a:accent5>
      <a:accent6>
        <a:srgbClr val="AFA9A6"/>
      </a:accent6>
      <a:hlink>
        <a:srgbClr val="0000FF"/>
      </a:hlink>
      <a:folHlink>
        <a:srgbClr val="AFA9A6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TRIUMF_PPT_07-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IUMF_PPT_07-V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IUMF_PPT_07-V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IUMF_PPT_07-V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IUMF_PPT_07-V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IUMF_PPT_07-V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IUMF_PPT_07-V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IUMF_PPT_07-V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IUMF_PPT_07-V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IUMF_PPT_07-V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IUMF_PPT_07-V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IUMF_PPT_07-V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TRIUMF_presentation</Template>
  <TotalTime>687</TotalTime>
  <Words>129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TRIUMF_presentation</vt:lpstr>
      <vt:lpstr>Slide 1</vt:lpstr>
      <vt:lpstr>Some History (boring)</vt:lpstr>
      <vt:lpstr>Synoptic displays</vt:lpstr>
      <vt:lpstr>Device Control Panels</vt:lpstr>
      <vt:lpstr>dm vs edm</vt:lpstr>
      <vt:lpstr>Solution</vt:lpstr>
      <vt:lpstr>Magnification Button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rolf</dc:creator>
  <cp:lastModifiedBy>rolf</cp:lastModifiedBy>
  <cp:revision>147</cp:revision>
  <dcterms:created xsi:type="dcterms:W3CDTF">2012-02-20T12:58:07Z</dcterms:created>
  <dcterms:modified xsi:type="dcterms:W3CDTF">2013-05-03T18:36:07Z</dcterms:modified>
</cp:coreProperties>
</file>